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vml" ContentType="application/vnd.openxmlformats-officedocument.vmlDrawing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78" r:id="rId2"/>
    <p:sldId id="279" r:id="rId3"/>
    <p:sldId id="318" r:id="rId4"/>
    <p:sldId id="319" r:id="rId5"/>
    <p:sldId id="338" r:id="rId6"/>
    <p:sldId id="308" r:id="rId7"/>
    <p:sldId id="333" r:id="rId8"/>
    <p:sldId id="328" r:id="rId9"/>
    <p:sldId id="329" r:id="rId10"/>
    <p:sldId id="324" r:id="rId11"/>
    <p:sldId id="296" r:id="rId12"/>
    <p:sldId id="330" r:id="rId13"/>
    <p:sldId id="332" r:id="rId14"/>
    <p:sldId id="310" r:id="rId15"/>
    <p:sldId id="311" r:id="rId16"/>
    <p:sldId id="325" r:id="rId17"/>
    <p:sldId id="315" r:id="rId18"/>
    <p:sldId id="321" r:id="rId19"/>
    <p:sldId id="331" r:id="rId20"/>
    <p:sldId id="326" r:id="rId21"/>
    <p:sldId id="305" r:id="rId22"/>
    <p:sldId id="322" r:id="rId23"/>
    <p:sldId id="339" r:id="rId24"/>
    <p:sldId id="29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440" autoAdjust="0"/>
    <p:restoredTop sz="94660"/>
  </p:normalViewPr>
  <p:slideViewPr>
    <p:cSldViewPr>
      <p:cViewPr>
        <p:scale>
          <a:sx n="100" d="100"/>
          <a:sy n="100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36607-754C-4929-8FFB-0E02FD1DFF51}" type="doc">
      <dgm:prSet loTypeId="urn:microsoft.com/office/officeart/2005/8/layout/lProcess3" loCatId="process" qsTypeId="urn:microsoft.com/office/officeart/2005/8/quickstyle/simple1#9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48E8F10-00DC-4A1E-9591-2E047C790C2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r>
            <a:rPr lang="ru-RU" sz="1200" b="1" dirty="0" smtClean="0">
              <a:solidFill>
                <a:srgbClr val="FF0000"/>
              </a:solidFill>
              <a:latin typeface="Segoe UI" pitchFamily="34" charset="0"/>
              <a:cs typeface="Segoe UI" pitchFamily="34" charset="0"/>
            </a:rPr>
            <a:t>Доступ к порталу при помощи кода выданного гражданину </a:t>
          </a:r>
          <a:endParaRPr lang="en-US" sz="1200" b="1" dirty="0">
            <a:solidFill>
              <a:srgbClr val="FF0000"/>
            </a:solidFill>
            <a:latin typeface="Segoe UI" pitchFamily="34" charset="0"/>
            <a:cs typeface="Segoe UI" pitchFamily="34" charset="0"/>
          </a:endParaRPr>
        </a:p>
      </dgm:t>
    </dgm:pt>
    <dgm:pt modelId="{1653216A-EFAB-42A8-A4CA-43010C36C523}" type="parTrans" cxnId="{727851F4-EB57-492D-9E41-4B384F585EF3}">
      <dgm:prSet/>
      <dgm:spPr/>
      <dgm:t>
        <a:bodyPr/>
        <a:lstStyle/>
        <a:p>
          <a:endParaRPr lang="en-US" sz="1200"/>
        </a:p>
      </dgm:t>
    </dgm:pt>
    <dgm:pt modelId="{367A14FC-F552-4D04-A3B4-28C5C82746C7}" type="sibTrans" cxnId="{727851F4-EB57-492D-9E41-4B384F585EF3}">
      <dgm:prSet/>
      <dgm:spPr/>
      <dgm:t>
        <a:bodyPr/>
        <a:lstStyle/>
        <a:p>
          <a:endParaRPr lang="en-US" sz="1200"/>
        </a:p>
      </dgm:t>
    </dgm:pt>
    <dgm:pt modelId="{697C9B8F-3CE6-44AB-997C-68E7534B3F71}">
      <dgm:prSet custT="1"/>
      <dgm:spPr/>
      <dgm:t>
        <a:bodyPr/>
        <a:lstStyle/>
        <a:p>
          <a:pPr algn="l" rtl="0"/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Segoe UI" pitchFamily="34" charset="0"/>
              <a:cs typeface="Segoe UI" pitchFamily="34" charset="0"/>
            </a:rPr>
            <a:t>Доступ мобильным сертификатом аутентификации</a:t>
          </a:r>
          <a:endParaRPr lang="en-US" sz="1200" b="1" dirty="0">
            <a:solidFill>
              <a:schemeClr val="tx1">
                <a:lumMod val="85000"/>
                <a:lumOff val="15000"/>
              </a:schemeClr>
            </a:solidFill>
            <a:latin typeface="Segoe UI" pitchFamily="34" charset="0"/>
            <a:cs typeface="Segoe UI" pitchFamily="34" charset="0"/>
          </a:endParaRPr>
        </a:p>
      </dgm:t>
    </dgm:pt>
    <dgm:pt modelId="{48A3463A-3196-4D3A-89CC-47EB764E03B4}" type="parTrans" cxnId="{8EC7A6F9-38F2-40A4-A590-3154342DC60E}">
      <dgm:prSet/>
      <dgm:spPr/>
      <dgm:t>
        <a:bodyPr/>
        <a:lstStyle/>
        <a:p>
          <a:endParaRPr lang="en-US" sz="1200"/>
        </a:p>
      </dgm:t>
    </dgm:pt>
    <dgm:pt modelId="{2A084BCE-B528-4899-B409-CBDADA46F9FA}" type="sibTrans" cxnId="{8EC7A6F9-38F2-40A4-A590-3154342DC60E}">
      <dgm:prSet/>
      <dgm:spPr/>
      <dgm:t>
        <a:bodyPr/>
        <a:lstStyle/>
        <a:p>
          <a:endParaRPr lang="en-US" sz="1200"/>
        </a:p>
      </dgm:t>
    </dgm:pt>
    <dgm:pt modelId="{6205FD0B-7517-4991-AA59-7AA7C0A4F413}">
      <dgm:prSet/>
      <dgm:spPr>
        <a:solidFill>
          <a:srgbClr val="009900"/>
        </a:solidFill>
      </dgm:spPr>
      <dgm:t>
        <a:bodyPr/>
        <a:lstStyle/>
        <a:p>
          <a:pPr algn="l" rtl="0"/>
          <a:r>
            <a:rPr lang="ru-RU" b="1" dirty="0" smtClean="0">
              <a:solidFill>
                <a:srgbClr val="FFFF00"/>
              </a:solidFill>
              <a:latin typeface="Segoe UI" pitchFamily="34" charset="0"/>
              <a:cs typeface="Segoe UI" pitchFamily="34" charset="0"/>
            </a:rPr>
            <a:t>Доступ картой электронной подписи, выданной Национальным Центром Сертификации</a:t>
          </a:r>
          <a:endParaRPr lang="en-US" b="1" dirty="0">
            <a:solidFill>
              <a:srgbClr val="FFFF00"/>
            </a:solidFill>
            <a:latin typeface="Segoe UI" pitchFamily="34" charset="0"/>
            <a:cs typeface="Segoe UI" pitchFamily="34" charset="0"/>
          </a:endParaRPr>
        </a:p>
      </dgm:t>
    </dgm:pt>
    <dgm:pt modelId="{3FCFE04F-A501-49A6-A303-9C6E1D200F1F}" type="parTrans" cxnId="{552DE34A-C340-4680-9E30-C0E9BD17523B}">
      <dgm:prSet/>
      <dgm:spPr/>
      <dgm:t>
        <a:bodyPr/>
        <a:lstStyle/>
        <a:p>
          <a:endParaRPr lang="ru-RU"/>
        </a:p>
      </dgm:t>
    </dgm:pt>
    <dgm:pt modelId="{1F729C14-B294-4C0C-8076-AE7CFA6D3865}" type="sibTrans" cxnId="{552DE34A-C340-4680-9E30-C0E9BD17523B}">
      <dgm:prSet/>
      <dgm:spPr/>
      <dgm:t>
        <a:bodyPr/>
        <a:lstStyle/>
        <a:p>
          <a:endParaRPr lang="ru-RU"/>
        </a:p>
      </dgm:t>
    </dgm:pt>
    <dgm:pt modelId="{C2F0DE83-B419-4D83-8912-54AEF3F5CE6A}" type="pres">
      <dgm:prSet presAssocID="{36B36607-754C-4929-8FFB-0E02FD1DFF5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16EC55-54E8-410D-9B8C-A5CA7382CD95}" type="pres">
      <dgm:prSet presAssocID="{948E8F10-00DC-4A1E-9591-2E047C790C28}" presName="horFlow" presStyleCnt="0"/>
      <dgm:spPr/>
    </dgm:pt>
    <dgm:pt modelId="{91F11A66-F8FB-4341-B116-AF84C8047696}" type="pres">
      <dgm:prSet presAssocID="{948E8F10-00DC-4A1E-9591-2E047C790C28}" presName="bigChev" presStyleLbl="node1" presStyleIdx="0" presStyleCnt="3" custLinFactY="2249" custLinFactNeighborX="-7945" custLinFactNeighborY="100000"/>
      <dgm:spPr/>
      <dgm:t>
        <a:bodyPr/>
        <a:lstStyle/>
        <a:p>
          <a:endParaRPr lang="en-US"/>
        </a:p>
      </dgm:t>
    </dgm:pt>
    <dgm:pt modelId="{6C2731FA-14BF-4A05-8EFB-40F729FBD400}" type="pres">
      <dgm:prSet presAssocID="{948E8F10-00DC-4A1E-9591-2E047C790C28}" presName="vSp" presStyleCnt="0"/>
      <dgm:spPr/>
    </dgm:pt>
    <dgm:pt modelId="{028ACEF8-F512-41B6-8EFF-5C386CA02725}" type="pres">
      <dgm:prSet presAssocID="{697C9B8F-3CE6-44AB-997C-68E7534B3F71}" presName="horFlow" presStyleCnt="0"/>
      <dgm:spPr/>
    </dgm:pt>
    <dgm:pt modelId="{B57453F4-27B7-4BC9-B261-2FBC17267452}" type="pres">
      <dgm:prSet presAssocID="{697C9B8F-3CE6-44AB-997C-68E7534B3F71}" presName="bigChev" presStyleLbl="node1" presStyleIdx="1" presStyleCnt="3" custLinFactNeighborX="-7945" custLinFactNeighborY="87429"/>
      <dgm:spPr/>
      <dgm:t>
        <a:bodyPr/>
        <a:lstStyle/>
        <a:p>
          <a:endParaRPr lang="en-US"/>
        </a:p>
      </dgm:t>
    </dgm:pt>
    <dgm:pt modelId="{BF767616-F30F-4A8B-B5A7-95A301FFE5D6}" type="pres">
      <dgm:prSet presAssocID="{697C9B8F-3CE6-44AB-997C-68E7534B3F71}" presName="vSp" presStyleCnt="0"/>
      <dgm:spPr/>
    </dgm:pt>
    <dgm:pt modelId="{F24D7980-1B5B-4B16-BE64-20B82C49A80D}" type="pres">
      <dgm:prSet presAssocID="{6205FD0B-7517-4991-AA59-7AA7C0A4F413}" presName="horFlow" presStyleCnt="0"/>
      <dgm:spPr/>
    </dgm:pt>
    <dgm:pt modelId="{E56F0B7D-AC58-4F53-A7EC-40B183BFC3FE}" type="pres">
      <dgm:prSet presAssocID="{6205FD0B-7517-4991-AA59-7AA7C0A4F413}" presName="bigChev" presStyleLbl="node1" presStyleIdx="2" presStyleCnt="3" custLinFactY="-100000" custLinFactNeighborX="-12353" custLinFactNeighborY="-157992"/>
      <dgm:spPr/>
      <dgm:t>
        <a:bodyPr/>
        <a:lstStyle/>
        <a:p>
          <a:endParaRPr lang="ru-RU"/>
        </a:p>
      </dgm:t>
    </dgm:pt>
  </dgm:ptLst>
  <dgm:cxnLst>
    <dgm:cxn modelId="{8EC7A6F9-38F2-40A4-A590-3154342DC60E}" srcId="{36B36607-754C-4929-8FFB-0E02FD1DFF51}" destId="{697C9B8F-3CE6-44AB-997C-68E7534B3F71}" srcOrd="1" destOrd="0" parTransId="{48A3463A-3196-4D3A-89CC-47EB764E03B4}" sibTransId="{2A084BCE-B528-4899-B409-CBDADA46F9FA}"/>
    <dgm:cxn modelId="{7DD0AC39-47CC-49D9-8A9A-8337287CFF35}" type="presOf" srcId="{6205FD0B-7517-4991-AA59-7AA7C0A4F413}" destId="{E56F0B7D-AC58-4F53-A7EC-40B183BFC3FE}" srcOrd="0" destOrd="0" presId="urn:microsoft.com/office/officeart/2005/8/layout/lProcess3"/>
    <dgm:cxn modelId="{69DEE13C-80BB-4305-82ED-3BE42CE297A3}" type="presOf" srcId="{948E8F10-00DC-4A1E-9591-2E047C790C28}" destId="{91F11A66-F8FB-4341-B116-AF84C8047696}" srcOrd="0" destOrd="0" presId="urn:microsoft.com/office/officeart/2005/8/layout/lProcess3"/>
    <dgm:cxn modelId="{552DE34A-C340-4680-9E30-C0E9BD17523B}" srcId="{36B36607-754C-4929-8FFB-0E02FD1DFF51}" destId="{6205FD0B-7517-4991-AA59-7AA7C0A4F413}" srcOrd="2" destOrd="0" parTransId="{3FCFE04F-A501-49A6-A303-9C6E1D200F1F}" sibTransId="{1F729C14-B294-4C0C-8076-AE7CFA6D3865}"/>
    <dgm:cxn modelId="{3127AE29-816C-476A-957C-D0B7391242C5}" type="presOf" srcId="{697C9B8F-3CE6-44AB-997C-68E7534B3F71}" destId="{B57453F4-27B7-4BC9-B261-2FBC17267452}" srcOrd="0" destOrd="0" presId="urn:microsoft.com/office/officeart/2005/8/layout/lProcess3"/>
    <dgm:cxn modelId="{7CC6356C-8C43-47BE-80FE-70371E8840AF}" type="presOf" srcId="{36B36607-754C-4929-8FFB-0E02FD1DFF51}" destId="{C2F0DE83-B419-4D83-8912-54AEF3F5CE6A}" srcOrd="0" destOrd="0" presId="urn:microsoft.com/office/officeart/2005/8/layout/lProcess3"/>
    <dgm:cxn modelId="{727851F4-EB57-492D-9E41-4B384F585EF3}" srcId="{36B36607-754C-4929-8FFB-0E02FD1DFF51}" destId="{948E8F10-00DC-4A1E-9591-2E047C790C28}" srcOrd="0" destOrd="0" parTransId="{1653216A-EFAB-42A8-A4CA-43010C36C523}" sibTransId="{367A14FC-F552-4D04-A3B4-28C5C82746C7}"/>
    <dgm:cxn modelId="{6B22EA74-8525-45F4-8759-0818A7ED6DF4}" type="presParOf" srcId="{C2F0DE83-B419-4D83-8912-54AEF3F5CE6A}" destId="{E616EC55-54E8-410D-9B8C-A5CA7382CD95}" srcOrd="0" destOrd="0" presId="urn:microsoft.com/office/officeart/2005/8/layout/lProcess3"/>
    <dgm:cxn modelId="{CFC014AA-FE6C-44E1-8910-05C71AA28156}" type="presParOf" srcId="{E616EC55-54E8-410D-9B8C-A5CA7382CD95}" destId="{91F11A66-F8FB-4341-B116-AF84C8047696}" srcOrd="0" destOrd="0" presId="urn:microsoft.com/office/officeart/2005/8/layout/lProcess3"/>
    <dgm:cxn modelId="{A462083B-4439-4A6E-87F8-C82F86B83213}" type="presParOf" srcId="{C2F0DE83-B419-4D83-8912-54AEF3F5CE6A}" destId="{6C2731FA-14BF-4A05-8EFB-40F729FBD400}" srcOrd="1" destOrd="0" presId="urn:microsoft.com/office/officeart/2005/8/layout/lProcess3"/>
    <dgm:cxn modelId="{CFAE05D7-D55C-4F7D-B92B-2CADA7149E6A}" type="presParOf" srcId="{C2F0DE83-B419-4D83-8912-54AEF3F5CE6A}" destId="{028ACEF8-F512-41B6-8EFF-5C386CA02725}" srcOrd="2" destOrd="0" presId="urn:microsoft.com/office/officeart/2005/8/layout/lProcess3"/>
    <dgm:cxn modelId="{BA098889-57F1-4E9A-8CB8-B24236C70F8A}" type="presParOf" srcId="{028ACEF8-F512-41B6-8EFF-5C386CA02725}" destId="{B57453F4-27B7-4BC9-B261-2FBC17267452}" srcOrd="0" destOrd="0" presId="urn:microsoft.com/office/officeart/2005/8/layout/lProcess3"/>
    <dgm:cxn modelId="{031D66B6-96AE-4832-BF01-564B574A3413}" type="presParOf" srcId="{C2F0DE83-B419-4D83-8912-54AEF3F5CE6A}" destId="{BF767616-F30F-4A8B-B5A7-95A301FFE5D6}" srcOrd="3" destOrd="0" presId="urn:microsoft.com/office/officeart/2005/8/layout/lProcess3"/>
    <dgm:cxn modelId="{E80FF26A-0C2F-41E8-974A-FB4E8E894E7F}" type="presParOf" srcId="{C2F0DE83-B419-4D83-8912-54AEF3F5CE6A}" destId="{F24D7980-1B5B-4B16-BE64-20B82C49A80D}" srcOrd="4" destOrd="0" presId="urn:microsoft.com/office/officeart/2005/8/layout/lProcess3"/>
    <dgm:cxn modelId="{68535962-C21E-454A-9B11-A0F9D74B493E}" type="presParOf" srcId="{F24D7980-1B5B-4B16-BE64-20B82C49A80D}" destId="{E56F0B7D-AC58-4F53-A7EC-40B183BFC3FE}" srcOrd="0" destOrd="0" presId="urn:microsoft.com/office/officeart/2005/8/layout/lProcess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F08D9F5-DC95-4264-B35B-AF037A47D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5BEDE4-A02C-4C8B-99B7-32B32FCF2FA8}" type="slidenum">
              <a:rPr lang="ru-RU" smtClean="0">
                <a:latin typeface="Arial" charset="0"/>
              </a:rPr>
              <a:pPr>
                <a:defRPr/>
              </a:pPr>
              <a:t>1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CEDC38-7DC1-477E-AF25-37367C98BC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30C43B-7441-4353-8C84-7382312CD1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95CA6-EA97-46EA-BE6D-B46B4EF38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F7C9-55D0-46CE-AFEB-F9E1503D5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16A4-9502-406F-90CB-22A002380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FF32-121E-4812-84EE-1444B2205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5DE4-3F1C-4EDB-9BF8-B92B64505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1F2B-996E-4DD9-9861-5D6DE299B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A623-72B2-46AF-8E3C-91FACF90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CF71-7C73-4100-ADE4-115CC1DD5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C0C7-5315-4C3B-8B5F-969E71441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1AFE-2F04-4822-8A89-0E8017F2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E7CD-92C1-4D0C-94E6-10281DDB2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AB68F9-91F8-441A-BFCE-D9E3AC887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1.xml"/><Relationship Id="rId7" Type="http://schemas.openxmlformats.org/officeDocument/2006/relationships/image" Target="../media/image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4.xml"/><Relationship Id="rId7" Type="http://schemas.openxmlformats.org/officeDocument/2006/relationships/image" Target="../media/image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7.xml"/><Relationship Id="rId7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0.xml"/><Relationship Id="rId7" Type="http://schemas.openxmlformats.org/officeDocument/2006/relationships/image" Target="../media/image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.png"/><Relationship Id="rId3" Type="http://schemas.openxmlformats.org/officeDocument/2006/relationships/tags" Target="../tags/tag43.xml"/><Relationship Id="rId7" Type="http://schemas.openxmlformats.org/officeDocument/2006/relationships/diagramData" Target="../diagrams/data1.xml"/><Relationship Id="rId12" Type="http://schemas.openxmlformats.org/officeDocument/2006/relationships/image" Target="../media/image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7.png"/><Relationship Id="rId11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1.png"/><Relationship Id="rId3" Type="http://schemas.openxmlformats.org/officeDocument/2006/relationships/tags" Target="../tags/tag45.xml"/><Relationship Id="rId21" Type="http://schemas.openxmlformats.org/officeDocument/2006/relationships/image" Target="../media/image43.png"/><Relationship Id="rId7" Type="http://schemas.openxmlformats.org/officeDocument/2006/relationships/image" Target="../media/image29.wmf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tags" Target="../tags/tag44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3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tags" Target="../tags/tag46.xml"/><Relationship Id="rId9" Type="http://schemas.openxmlformats.org/officeDocument/2006/relationships/image" Target="../media/image31.emf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3" Type="http://schemas.openxmlformats.org/officeDocument/2006/relationships/tags" Target="../tags/tag52.xml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tags" Target="../tags/tag51.xml"/><Relationship Id="rId16" Type="http://schemas.openxmlformats.org/officeDocument/2006/relationships/image" Target="../media/image3.png"/><Relationship Id="rId1" Type="http://schemas.openxmlformats.org/officeDocument/2006/relationships/tags" Target="../tags/tag50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2.png"/><Relationship Id="rId10" Type="http://schemas.openxmlformats.org/officeDocument/2006/relationships/image" Target="../media/image5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2.jpeg"/><Relationship Id="rId1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5.xml"/><Relationship Id="rId7" Type="http://schemas.openxmlformats.org/officeDocument/2006/relationships/image" Target="../media/image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.png"/><Relationship Id="rId5" Type="http://schemas.openxmlformats.org/officeDocument/2006/relationships/image" Target="../media/image57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8.xml"/><Relationship Id="rId7" Type="http://schemas.openxmlformats.org/officeDocument/2006/relationships/image" Target="../media/image1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tags" Target="../tags/tag61.xml"/><Relationship Id="rId7" Type="http://schemas.openxmlformats.org/officeDocument/2006/relationships/image" Target="../media/image62.jpe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6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4.xml"/><Relationship Id="rId7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image" Target="../media/image66.jpe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7.xml"/><Relationship Id="rId7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.png"/><Relationship Id="rId5" Type="http://schemas.openxmlformats.org/officeDocument/2006/relationships/image" Target="../media/image67.jpe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image" Target="../media/image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.png"/><Relationship Id="rId5" Type="http://schemas.openxmlformats.org/officeDocument/2006/relationships/image" Target="../media/image68.jpe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3.xml"/><Relationship Id="rId7" Type="http://schemas.openxmlformats.org/officeDocument/2006/relationships/image" Target="../media/image69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5.xml"/><Relationship Id="rId10" Type="http://schemas.openxmlformats.org/officeDocument/2006/relationships/image" Target="../media/image3.png"/><Relationship Id="rId4" Type="http://schemas.openxmlformats.org/officeDocument/2006/relationships/tags" Target="../tags/tag74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22.xml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tags" Target="../tags/tag21.xml"/><Relationship Id="rId16" Type="http://schemas.openxmlformats.org/officeDocument/2006/relationships/image" Target="../media/image3.png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.png"/><Relationship Id="rId10" Type="http://schemas.openxmlformats.org/officeDocument/2006/relationships/image" Target="../media/image17.w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pn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8.xml"/><Relationship Id="rId7" Type="http://schemas.openxmlformats.org/officeDocument/2006/relationships/image" Target="../media/image22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2750" y="2349500"/>
            <a:ext cx="83185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ПОРТАЛ</a:t>
            </a:r>
            <a:endParaRPr lang="en-US" sz="4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95000"/>
              </a:lnSpc>
            </a:pPr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«Электронное Правительство»</a:t>
            </a:r>
            <a:endParaRPr lang="en-US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54313" y="5734050"/>
            <a:ext cx="3635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ru-RU" sz="14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Минск, Республика Беларусь, апрель 2013 г.</a:t>
            </a:r>
            <a:endParaRPr lang="en-US" sz="14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1433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79388" y="1773238"/>
            <a:ext cx="8755062" cy="4603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14341" name="Рисунок 18" descr="mincom_eng_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9" descr="Gerb_Azerb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4" name="Picture 2" descr="D:\Corel_Documents\logo\e-gov.f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47"/>
          <p:cNvGrpSpPr>
            <a:grpSpLocks/>
          </p:cNvGrpSpPr>
          <p:nvPr/>
        </p:nvGrpSpPr>
        <p:grpSpPr bwMode="auto">
          <a:xfrm>
            <a:off x="1131888" y="2297113"/>
            <a:ext cx="6880225" cy="3940175"/>
            <a:chOff x="1187624" y="1504255"/>
            <a:chExt cx="6880971" cy="4661049"/>
          </a:xfrm>
        </p:grpSpPr>
        <p:grpSp>
          <p:nvGrpSpPr>
            <p:cNvPr id="24586" name="Group 3"/>
            <p:cNvGrpSpPr>
              <a:grpSpLocks/>
            </p:cNvGrpSpPr>
            <p:nvPr/>
          </p:nvGrpSpPr>
          <p:grpSpPr bwMode="auto">
            <a:xfrm>
              <a:off x="1187624" y="1504255"/>
              <a:ext cx="2170113" cy="4568825"/>
              <a:chOff x="720" y="1296"/>
              <a:chExt cx="1367" cy="2542"/>
            </a:xfrm>
          </p:grpSpPr>
          <p:sp>
            <p:nvSpPr>
              <p:cNvPr id="24616" name="AutoShape 4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7" name="AutoShape 5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8" name="AutoShape 6"/>
              <p:cNvSpPr>
                <a:spLocks noChangeArrowheads="1"/>
              </p:cNvSpPr>
              <p:nvPr/>
            </p:nvSpPr>
            <p:spPr bwMode="gray">
              <a:xfrm>
                <a:off x="752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9" name="AutoShape 7"/>
              <p:cNvSpPr>
                <a:spLocks noChangeArrowheads="1"/>
              </p:cNvSpPr>
              <p:nvPr/>
            </p:nvSpPr>
            <p:spPr bwMode="gray">
              <a:xfrm>
                <a:off x="75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0" name="AutoShape 8"/>
              <p:cNvSpPr>
                <a:spLocks noChangeArrowheads="1"/>
              </p:cNvSpPr>
              <p:nvPr/>
            </p:nvSpPr>
            <p:spPr bwMode="gray">
              <a:xfrm>
                <a:off x="724" y="3290"/>
                <a:ext cx="1363" cy="548"/>
              </a:xfrm>
              <a:prstGeom prst="roundRect">
                <a:avLst>
                  <a:gd name="adj" fmla="val 4038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621" name="Group 10"/>
              <p:cNvGrpSpPr>
                <a:grpSpLocks/>
              </p:cNvGrpSpPr>
              <p:nvPr/>
            </p:nvGrpSpPr>
            <p:grpSpPr bwMode="auto">
              <a:xfrm>
                <a:off x="1189" y="1296"/>
                <a:ext cx="405" cy="405"/>
                <a:chOff x="1289" y="582"/>
                <a:chExt cx="668" cy="668"/>
              </a:xfrm>
            </p:grpSpPr>
            <p:sp>
              <p:nvSpPr>
                <p:cNvPr id="24624" name="Oval 11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25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26" name="Oval 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27" name="Oval 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28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22" name="Text Box 16"/>
              <p:cNvSpPr txBox="1">
                <a:spLocks noChangeArrowheads="1"/>
              </p:cNvSpPr>
              <p:nvPr/>
            </p:nvSpPr>
            <p:spPr bwMode="gray">
              <a:xfrm>
                <a:off x="1276" y="1354"/>
                <a:ext cx="116" cy="2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623" name="Text Box 17"/>
              <p:cNvSpPr txBox="1">
                <a:spLocks noChangeArrowheads="1"/>
              </p:cNvSpPr>
              <p:nvPr/>
            </p:nvSpPr>
            <p:spPr bwMode="gray">
              <a:xfrm>
                <a:off x="836" y="1689"/>
                <a:ext cx="1134" cy="12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Font typeface="Wingdings 2" pitchFamily="18" charset="2"/>
                  <a:buNone/>
                </a:pPr>
                <a:r>
                  <a:rPr lang="ru-RU" sz="1200" b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Центр  </a:t>
                </a:r>
                <a:r>
                  <a:rPr lang="az-Latn-AZ" sz="1200" b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E-gov </a:t>
                </a:r>
              </a:p>
              <a:p>
                <a:pPr algn="ctr">
                  <a:buFont typeface="Wingdings 2" pitchFamily="18" charset="2"/>
                  <a:buNone/>
                </a:pPr>
                <a:endParaRPr lang="en-US" sz="1200">
                  <a:solidFill>
                    <a:schemeClr val="bg1"/>
                  </a:solidFill>
                  <a:latin typeface="Segoe UI"/>
                  <a:ea typeface="Segoe UI"/>
                  <a:cs typeface="Segoe U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z-Latn-AZ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 </a:t>
                </a: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Центр сертификации</a:t>
                </a:r>
                <a:endParaRPr lang="az-Latn-AZ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z-Latn-AZ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 </a:t>
                </a: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Центральный сервер</a:t>
                </a:r>
                <a:endParaRPr lang="az-Latn-AZ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z-Latn-AZ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 </a:t>
                </a: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Центральный портал</a:t>
                </a:r>
                <a:endParaRPr lang="az-Latn-AZ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z-Latn-AZ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 </a:t>
                </a: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Сервер безопасности</a:t>
                </a:r>
                <a:endParaRPr lang="az-Latn-AZ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az-Latn-AZ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 </a:t>
                </a: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Центральная станция мониторинга</a:t>
                </a:r>
                <a:endParaRPr lang="az-Latn-AZ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endParaRPr lang="en-US" sz="1200">
                  <a:solidFill>
                    <a:schemeClr val="bg1"/>
                  </a:solidFill>
                  <a:latin typeface="Segoe UI"/>
                  <a:ea typeface="Segoe UI"/>
                  <a:cs typeface="Segoe UI"/>
                </a:endParaRPr>
              </a:p>
            </p:txBody>
          </p:sp>
        </p:grpSp>
        <p:grpSp>
          <p:nvGrpSpPr>
            <p:cNvPr id="24587" name="Group 18"/>
            <p:cNvGrpSpPr>
              <a:grpSpLocks/>
            </p:cNvGrpSpPr>
            <p:nvPr/>
          </p:nvGrpSpPr>
          <p:grpSpPr bwMode="auto">
            <a:xfrm>
              <a:off x="3549824" y="1504255"/>
              <a:ext cx="2166938" cy="4645025"/>
              <a:chOff x="2208" y="1296"/>
              <a:chExt cx="1365" cy="2542"/>
            </a:xfrm>
          </p:grpSpPr>
          <p:sp>
            <p:nvSpPr>
              <p:cNvPr id="24603" name="AutoShape 19"/>
              <p:cNvSpPr>
                <a:spLocks noChangeArrowheads="1"/>
              </p:cNvSpPr>
              <p:nvPr/>
            </p:nvSpPr>
            <p:spPr bwMode="gray">
              <a:xfrm>
                <a:off x="2208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AutoShape 20"/>
              <p:cNvSpPr>
                <a:spLocks noChangeArrowheads="1"/>
              </p:cNvSpPr>
              <p:nvPr/>
            </p:nvSpPr>
            <p:spPr bwMode="gray">
              <a:xfrm>
                <a:off x="2229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AutoShape 21"/>
              <p:cNvSpPr>
                <a:spLocks noChangeArrowheads="1"/>
              </p:cNvSpPr>
              <p:nvPr/>
            </p:nvSpPr>
            <p:spPr bwMode="gray">
              <a:xfrm>
                <a:off x="2240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utoShape 22"/>
              <p:cNvSpPr>
                <a:spLocks noChangeArrowheads="1"/>
              </p:cNvSpPr>
              <p:nvPr/>
            </p:nvSpPr>
            <p:spPr bwMode="gray">
              <a:xfrm>
                <a:off x="2240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Oval 23"/>
              <p:cNvSpPr>
                <a:spLocks noChangeArrowheads="1"/>
              </p:cNvSpPr>
              <p:nvPr/>
            </p:nvSpPr>
            <p:spPr bwMode="gray">
              <a:xfrm>
                <a:off x="2677" y="1296"/>
                <a:ext cx="405" cy="40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608" name="Oval 24"/>
              <p:cNvSpPr>
                <a:spLocks noChangeArrowheads="1"/>
              </p:cNvSpPr>
              <p:nvPr/>
            </p:nvSpPr>
            <p:spPr bwMode="gray">
              <a:xfrm>
                <a:off x="2681" y="1299"/>
                <a:ext cx="392" cy="39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609" name="Oval 25"/>
              <p:cNvSpPr>
                <a:spLocks noChangeArrowheads="1"/>
              </p:cNvSpPr>
              <p:nvPr/>
            </p:nvSpPr>
            <p:spPr bwMode="gray">
              <a:xfrm>
                <a:off x="2686" y="1301"/>
                <a:ext cx="383" cy="38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610" name="Oval 26"/>
              <p:cNvSpPr>
                <a:spLocks noChangeArrowheads="1"/>
              </p:cNvSpPr>
              <p:nvPr/>
            </p:nvSpPr>
            <p:spPr bwMode="gray">
              <a:xfrm>
                <a:off x="2690" y="1305"/>
                <a:ext cx="364" cy="35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611" name="Oval 27"/>
              <p:cNvSpPr>
                <a:spLocks noChangeArrowheads="1"/>
              </p:cNvSpPr>
              <p:nvPr/>
            </p:nvSpPr>
            <p:spPr bwMode="gray">
              <a:xfrm>
                <a:off x="2712" y="1315"/>
                <a:ext cx="323" cy="2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612" name="Text Box 28"/>
              <p:cNvSpPr txBox="1">
                <a:spLocks noChangeArrowheads="1"/>
              </p:cNvSpPr>
              <p:nvPr/>
            </p:nvSpPr>
            <p:spPr bwMode="gray">
              <a:xfrm>
                <a:off x="2764" y="1354"/>
                <a:ext cx="116" cy="2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613" name="Text Box 29"/>
              <p:cNvSpPr txBox="1">
                <a:spLocks noChangeArrowheads="1"/>
              </p:cNvSpPr>
              <p:nvPr/>
            </p:nvSpPr>
            <p:spPr bwMode="gray">
              <a:xfrm>
                <a:off x="2288" y="1725"/>
                <a:ext cx="1179" cy="11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1200" b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Поставщик услуг-</a:t>
                </a:r>
                <a:r>
                  <a:rPr lang="az-Latn-AZ" sz="1200" b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 “</a:t>
                </a:r>
                <a:r>
                  <a:rPr lang="ru-RU" sz="1200" b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Партнёры</a:t>
                </a:r>
                <a:r>
                  <a:rPr lang="az-Latn-AZ" sz="1200" b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” </a:t>
                </a:r>
                <a:endParaRPr lang="ru-RU" sz="1200" b="1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pPr algn="ctr"/>
                <a:r>
                  <a:rPr lang="az-Latn-AZ" sz="1200" i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(</a:t>
                </a:r>
                <a:r>
                  <a:rPr lang="ru-RU" sz="1200" i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базы данных</a:t>
                </a:r>
                <a:r>
                  <a:rPr lang="az-Latn-AZ" sz="1200" i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)</a:t>
                </a:r>
              </a:p>
              <a:p>
                <a:pPr algn="ctr"/>
                <a:endParaRPr lang="en-US" sz="1200" b="1">
                  <a:solidFill>
                    <a:schemeClr val="bg1"/>
                  </a:solidFill>
                  <a:latin typeface="Segoe UI"/>
                  <a:ea typeface="Segoe UI"/>
                  <a:cs typeface="Segoe UI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80000"/>
                </a:pP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Сервер безопасности</a:t>
                </a:r>
                <a:endParaRPr lang="az-Latn-AZ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80000"/>
                </a:pP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Адаптационный сервер</a:t>
                </a:r>
                <a:endParaRPr lang="az-Latn-AZ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80000"/>
                </a:pP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Локальная станция мониторинга</a:t>
                </a:r>
                <a:endParaRPr lang="az-Latn-AZ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</p:txBody>
          </p:sp>
          <p:sp>
            <p:nvSpPr>
              <p:cNvPr id="24614" name="AutoShape 30"/>
              <p:cNvSpPr>
                <a:spLocks noChangeArrowheads="1"/>
              </p:cNvSpPr>
              <p:nvPr/>
            </p:nvSpPr>
            <p:spPr bwMode="gray">
              <a:xfrm>
                <a:off x="2210" y="3290"/>
                <a:ext cx="1363" cy="548"/>
              </a:xfrm>
              <a:prstGeom prst="roundRect">
                <a:avLst>
                  <a:gd name="adj" fmla="val 4038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AutoShape 31"/>
              <p:cNvSpPr>
                <a:spLocks noChangeArrowheads="1"/>
              </p:cNvSpPr>
              <p:nvPr/>
            </p:nvSpPr>
            <p:spPr bwMode="gray">
              <a:xfrm>
                <a:off x="2238" y="3305"/>
                <a:ext cx="1304" cy="487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88" name="Group 32"/>
            <p:cNvGrpSpPr>
              <a:grpSpLocks/>
            </p:cNvGrpSpPr>
            <p:nvPr/>
          </p:nvGrpSpPr>
          <p:grpSpPr bwMode="auto">
            <a:xfrm>
              <a:off x="5836569" y="1517104"/>
              <a:ext cx="2232026" cy="4648200"/>
              <a:chOff x="3692" y="1296"/>
              <a:chExt cx="1406" cy="2542"/>
            </a:xfrm>
          </p:grpSpPr>
          <p:sp>
            <p:nvSpPr>
              <p:cNvPr id="24589" name="AutoShape 33"/>
              <p:cNvSpPr>
                <a:spLocks noChangeArrowheads="1"/>
              </p:cNvSpPr>
              <p:nvPr/>
            </p:nvSpPr>
            <p:spPr bwMode="gray">
              <a:xfrm>
                <a:off x="3696" y="1490"/>
                <a:ext cx="1402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AutoShape 34"/>
              <p:cNvSpPr>
                <a:spLocks noChangeArrowheads="1"/>
              </p:cNvSpPr>
              <p:nvPr/>
            </p:nvSpPr>
            <p:spPr bwMode="gray">
              <a:xfrm>
                <a:off x="3717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AutoShape 35"/>
              <p:cNvSpPr>
                <a:spLocks noChangeArrowheads="1"/>
              </p:cNvSpPr>
              <p:nvPr/>
            </p:nvSpPr>
            <p:spPr bwMode="gray">
              <a:xfrm>
                <a:off x="3728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F2EDA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AutoShape 36"/>
              <p:cNvSpPr>
                <a:spLocks noChangeArrowheads="1"/>
              </p:cNvSpPr>
              <p:nvPr/>
            </p:nvSpPr>
            <p:spPr bwMode="gray">
              <a:xfrm>
                <a:off x="3728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5CC"/>
                  </a:gs>
                  <a:gs pos="100000">
                    <a:srgbClr val="E9E06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593" name="Group 37"/>
              <p:cNvGrpSpPr>
                <a:grpSpLocks/>
              </p:cNvGrpSpPr>
              <p:nvPr/>
            </p:nvGrpSpPr>
            <p:grpSpPr bwMode="auto">
              <a:xfrm>
                <a:off x="4165" y="1296"/>
                <a:ext cx="405" cy="405"/>
                <a:chOff x="1289" y="582"/>
                <a:chExt cx="668" cy="668"/>
              </a:xfrm>
            </p:grpSpPr>
            <p:sp>
              <p:nvSpPr>
                <p:cNvPr id="24598" name="Oval 38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99" name="Oval 39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00" name="Oval 40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01" name="Oval 41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02" name="Oval 42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594" name="Text Box 43"/>
              <p:cNvSpPr txBox="1">
                <a:spLocks noChangeArrowheads="1"/>
              </p:cNvSpPr>
              <p:nvPr/>
            </p:nvSpPr>
            <p:spPr bwMode="gray">
              <a:xfrm>
                <a:off x="4252" y="1354"/>
                <a:ext cx="116" cy="20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595" name="Text Box 44"/>
              <p:cNvSpPr txBox="1">
                <a:spLocks noChangeArrowheads="1"/>
              </p:cNvSpPr>
              <p:nvPr/>
            </p:nvSpPr>
            <p:spPr bwMode="gray">
              <a:xfrm>
                <a:off x="3804" y="1729"/>
                <a:ext cx="1179" cy="9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 defTabSz="-13873163" eaLnBrk="0" hangingPunct="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r>
                  <a:rPr lang="ru-RU" sz="1200" b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Пользователи услуг</a:t>
                </a:r>
                <a:endParaRPr lang="en-US" sz="1200" b="1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pPr marL="342900" indent="-342900" defTabSz="-13873163" eaLnBrk="0" hangingPunct="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None/>
                </a:pPr>
                <a:endParaRPr lang="az-Latn-AZ" sz="1200">
                  <a:latin typeface="Segoe UI"/>
                  <a:ea typeface="Segoe UI"/>
                  <a:cs typeface="Segoe UI"/>
                </a:endParaRPr>
              </a:p>
              <a:p>
                <a:pPr marL="342900" indent="-342900" defTabSz="-13873163" eaLnBrk="0" hangingPunct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80000"/>
                </a:pP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Сервер безопасности</a:t>
                </a:r>
                <a:endParaRPr lang="az-Latn-AZ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pPr marL="342900" indent="-342900" defTabSz="-13873163" eaLnBrk="0" hangingPunct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80000"/>
                </a:pP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Универсальный портал</a:t>
                </a:r>
              </a:p>
              <a:p>
                <a:pPr marL="342900" indent="-342900" defTabSz="-13873163" eaLnBrk="0" hangingPunct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80000"/>
                </a:pP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Локальная станция</a:t>
                </a:r>
                <a:endParaRPr lang="en-US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  <a:p>
                <a:pPr marL="342900" indent="-342900" defTabSz="-13873163" eaLnBrk="0" hangingPunct="0">
                  <a:lnSpc>
                    <a:spcPct val="15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80000"/>
                </a:pPr>
                <a:r>
                  <a:rPr lang="ru-RU" sz="1200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мониторинга</a:t>
                </a:r>
                <a:endParaRPr lang="az-Latn-AZ" sz="1200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</p:txBody>
          </p:sp>
          <p:sp>
            <p:nvSpPr>
              <p:cNvPr id="24596" name="AutoShape 45"/>
              <p:cNvSpPr>
                <a:spLocks noChangeArrowheads="1"/>
              </p:cNvSpPr>
              <p:nvPr/>
            </p:nvSpPr>
            <p:spPr bwMode="gray">
              <a:xfrm>
                <a:off x="3692" y="3290"/>
                <a:ext cx="1363" cy="548"/>
              </a:xfrm>
              <a:prstGeom prst="roundRect">
                <a:avLst>
                  <a:gd name="adj" fmla="val 40389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utoShape 46"/>
              <p:cNvSpPr>
                <a:spLocks noChangeArrowheads="1"/>
              </p:cNvSpPr>
              <p:nvPr/>
            </p:nvSpPr>
            <p:spPr bwMode="gray">
              <a:xfrm>
                <a:off x="3720" y="3305"/>
                <a:ext cx="1304" cy="487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7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24580" name="Рисунок 50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1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Технические компоненты</a:t>
            </a:r>
            <a:endParaRPr lang="az-Latn-AZ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140450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84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56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10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460" t="31149" r="75908" b="22128"/>
          <a:stretch>
            <a:fillRect/>
          </a:stretch>
        </p:blipFill>
        <p:spPr bwMode="auto">
          <a:xfrm>
            <a:off x="5508104" y="836712"/>
            <a:ext cx="3635896" cy="556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Forme 2"/>
          <p:cNvSpPr txBox="1">
            <a:spLocks/>
          </p:cNvSpPr>
          <p:nvPr/>
        </p:nvSpPr>
        <p:spPr bwMode="auto">
          <a:xfrm>
            <a:off x="2051050" y="981075"/>
            <a:ext cx="6635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безопасность веб-сервисов и посредничество между организациями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конфиденциальность, целостность, аутентичность, доступность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снабжение передаваемых данных соответствующей закону усиленной цифровой подписью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контроль над правами пользования сервисов на уровне организаций</a:t>
            </a:r>
            <a:endParaRPr lang="en-US" sz="1100">
              <a:latin typeface="Segoe UI"/>
              <a:ea typeface="Segoe UI"/>
              <a:cs typeface="Segoe UI"/>
            </a:endParaRP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сохранение логов передаваемых данных</a:t>
            </a:r>
            <a:endParaRPr lang="az-Latn-AZ" sz="1100">
              <a:latin typeface="Segoe UI"/>
              <a:ea typeface="Segoe UI"/>
              <a:cs typeface="Segoe UI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250825" y="981075"/>
            <a:ext cx="1728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Сервер безопасности</a:t>
            </a:r>
            <a:endParaRPr lang="az-Latn-AZ" sz="1400" b="1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26628" name="Forme 2"/>
          <p:cNvSpPr txBox="1">
            <a:spLocks/>
          </p:cNvSpPr>
          <p:nvPr/>
        </p:nvSpPr>
        <p:spPr bwMode="auto">
          <a:xfrm>
            <a:off x="2051050" y="2476500"/>
            <a:ext cx="68421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распространение данных о параметрах настройки (IP-адреса, действительные сертификаты и.т.д.) при помощи безопасной службы каталогов. Безопасная служба каталогов реализована на базе протокола DNS, используя для защиты информации расширения безопасности DNSSEC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сохранение посылаемых серверами безопасности хеш-сумм безопасных логов для обеспечения возможности доказать аутентичность запросов.</a:t>
            </a:r>
            <a:endParaRPr lang="az-Latn-AZ" sz="1100">
              <a:latin typeface="Segoe UI"/>
              <a:ea typeface="Segoe UI"/>
              <a:cs typeface="Segoe UI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50825" y="2476500"/>
            <a:ext cx="1512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Центральный сервер</a:t>
            </a:r>
            <a:endParaRPr lang="az-Latn-AZ" sz="1400" b="1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26630" name="Forme 2"/>
          <p:cNvSpPr txBox="1">
            <a:spLocks/>
          </p:cNvSpPr>
          <p:nvPr/>
        </p:nvSpPr>
        <p:spPr bwMode="auto">
          <a:xfrm>
            <a:off x="2062163" y="3916363"/>
            <a:ext cx="6337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генерирование сертификационного ключа</a:t>
            </a:r>
            <a:endParaRPr lang="ru-RU" sz="1100" b="1">
              <a:latin typeface="Segoe UI"/>
              <a:ea typeface="Segoe UI"/>
              <a:cs typeface="Segoe UI"/>
            </a:endParaRP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сертификация серверов безопасности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аннулирование сертификатов серверов безопасности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экспорт базы действительных сертификатов центральному серверу</a:t>
            </a:r>
            <a:endParaRPr lang="ru-RU" sz="1100" b="1">
              <a:latin typeface="Segoe UI"/>
              <a:ea typeface="Segoe UI"/>
              <a:cs typeface="Segoe UI"/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250825" y="3916363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Сертификацион</a:t>
            </a:r>
            <a:r>
              <a:rPr lang="en-US" sz="1400" b="1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-</a:t>
            </a:r>
            <a:r>
              <a:rPr lang="ru-RU" sz="1400" b="1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ный сервер</a:t>
            </a:r>
            <a:endParaRPr lang="az-Latn-AZ" sz="1400" b="1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26632" name="Forme 2"/>
          <p:cNvSpPr txBox="1">
            <a:spLocks/>
          </p:cNvSpPr>
          <p:nvPr/>
        </p:nvSpPr>
        <p:spPr bwMode="auto">
          <a:xfrm>
            <a:off x="2062163" y="5140325"/>
            <a:ext cx="66246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информация о статусе, сбоях и использовании серверов, посланная серверами безопасности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Хранение, вывод и экспорт информации о статусе, сбоях и использовании серверов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100">
                <a:latin typeface="Segoe UI"/>
                <a:ea typeface="Segoe UI"/>
                <a:cs typeface="Segoe UI"/>
              </a:rPr>
              <a:t>Возможность задавать правила посылки аварийных сообщений</a:t>
            </a:r>
            <a:endParaRPr lang="en-US" sz="1100">
              <a:latin typeface="Segoe UI"/>
              <a:ea typeface="Segoe UI"/>
              <a:cs typeface="Segoe UI"/>
            </a:endParaRP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endParaRPr lang="ru-RU" sz="1100" b="1">
              <a:latin typeface="Segoe UI"/>
              <a:ea typeface="Segoe UI"/>
              <a:cs typeface="Segoe U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az-Latn-AZ" sz="1100">
              <a:latin typeface="Segoe UI"/>
              <a:ea typeface="Segoe UI"/>
              <a:cs typeface="Segoe UI"/>
            </a:endParaRPr>
          </a:p>
        </p:txBody>
      </p:sp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250825" y="5140325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Мониторинговая станция</a:t>
            </a:r>
            <a:endParaRPr lang="az-Latn-AZ" sz="1400" b="1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2663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26636" name="Рисунок 22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Рисунок 23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9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Box 19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11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628775"/>
            <a:ext cx="784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27652" name="Рисунок 5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6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топологии сети</a:t>
            </a:r>
            <a:endParaRPr lang="en-US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6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12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9"/>
          <p:cNvGrpSpPr>
            <a:grpSpLocks/>
          </p:cNvGrpSpPr>
          <p:nvPr/>
        </p:nvGrpSpPr>
        <p:grpSpPr bwMode="auto">
          <a:xfrm>
            <a:off x="468313" y="3500438"/>
            <a:ext cx="8424862" cy="2520950"/>
            <a:chOff x="467544" y="3501008"/>
            <a:chExt cx="8424936" cy="252028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362" t="51966" r="39344" b="6728"/>
            <a:stretch>
              <a:fillRect/>
            </a:stretch>
          </p:blipFill>
          <p:spPr bwMode="auto">
            <a:xfrm>
              <a:off x="467544" y="3501008"/>
              <a:ext cx="8424936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8661" t="9760" r="67164" b="81000"/>
            <a:stretch>
              <a:fillRect/>
            </a:stretch>
          </p:blipFill>
          <p:spPr bwMode="auto">
            <a:xfrm>
              <a:off x="4211960" y="4509120"/>
              <a:ext cx="720080" cy="29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4" name="Forme 2"/>
          <p:cNvSpPr txBox="1">
            <a:spLocks/>
          </p:cNvSpPr>
          <p:nvPr/>
        </p:nvSpPr>
        <p:spPr bwMode="auto">
          <a:xfrm>
            <a:off x="468313" y="2276475"/>
            <a:ext cx="8229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400">
                <a:latin typeface="Segoe UI"/>
                <a:ea typeface="Segoe UI"/>
                <a:cs typeface="Segoe UI"/>
              </a:rPr>
              <a:t>Протокол SOAP через HTTP/HTTPS. (Серверы безопасности </a:t>
            </a:r>
            <a:r>
              <a:rPr lang="en-US" sz="1400">
                <a:latin typeface="Segoe UI"/>
                <a:ea typeface="Segoe UI"/>
                <a:cs typeface="Segoe UI"/>
              </a:rPr>
              <a:t>&lt;-&gt;</a:t>
            </a:r>
            <a:r>
              <a:rPr lang="ru-RU" sz="1400">
                <a:latin typeface="Segoe UI"/>
                <a:ea typeface="Segoe UI"/>
                <a:cs typeface="Segoe UI"/>
              </a:rPr>
              <a:t> Адаптационные серверы, Информационные системы)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400">
                <a:latin typeface="Segoe UI"/>
                <a:ea typeface="Segoe UI"/>
                <a:cs typeface="Segoe UI"/>
              </a:rPr>
              <a:t>Протокол связи E</a:t>
            </a:r>
            <a:r>
              <a:rPr lang="en-US" sz="1400">
                <a:latin typeface="Segoe UI"/>
                <a:ea typeface="Segoe UI"/>
                <a:cs typeface="Segoe UI"/>
              </a:rPr>
              <a:t>GOV </a:t>
            </a:r>
            <a:r>
              <a:rPr lang="ru-RU" sz="1400">
                <a:latin typeface="Segoe UI"/>
                <a:ea typeface="Segoe UI"/>
                <a:cs typeface="Segoe UI"/>
              </a:rPr>
              <a:t>(между серверами безопасности). По протоколу E</a:t>
            </a:r>
            <a:r>
              <a:rPr lang="en-US" sz="1400">
                <a:latin typeface="Segoe UI"/>
                <a:ea typeface="Segoe UI"/>
                <a:cs typeface="Segoe UI"/>
              </a:rPr>
              <a:t>GOV</a:t>
            </a:r>
            <a:r>
              <a:rPr lang="ru-RU" sz="1400">
                <a:latin typeface="Segoe UI"/>
                <a:ea typeface="Segoe UI"/>
                <a:cs typeface="Segoe UI"/>
              </a:rPr>
              <a:t> через защищенный TLS протоколом канал посылаются подписанные XML документы, содержащие SOAP сообщения.</a:t>
            </a:r>
          </a:p>
          <a:p>
            <a:pPr marL="342900" indent="-342900" algn="just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400">
                <a:latin typeface="Segoe UI"/>
                <a:ea typeface="Segoe UI"/>
                <a:cs typeface="Segoe UI"/>
              </a:rPr>
              <a:t>Протокол DNS с расширениями безопасности DNSSEC (реализация службы каталогов – Центральные серверы </a:t>
            </a:r>
            <a:r>
              <a:rPr lang="en-US" sz="1400">
                <a:latin typeface="Segoe UI"/>
                <a:ea typeface="Segoe UI"/>
                <a:cs typeface="Segoe UI"/>
              </a:rPr>
              <a:t>-&gt; </a:t>
            </a:r>
            <a:r>
              <a:rPr lang="ru-RU" sz="1400">
                <a:latin typeface="Segoe UI"/>
                <a:ea typeface="Segoe UI"/>
                <a:cs typeface="Segoe UI"/>
              </a:rPr>
              <a:t>Серверы безопасности)</a:t>
            </a:r>
            <a:endParaRPr lang="az-Latn-AZ" sz="1400">
              <a:latin typeface="Segoe UI"/>
              <a:ea typeface="Segoe UI"/>
              <a:cs typeface="Segoe UI"/>
            </a:endParaRPr>
          </a:p>
        </p:txBody>
      </p:sp>
      <p:sp>
        <p:nvSpPr>
          <p:cNvPr id="2867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28677" name="Рисунок 16" descr="mincom_eng_log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7" descr="Gerb_Azer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itle 11"/>
          <p:cNvSpPr txBox="1">
            <a:spLocks/>
          </p:cNvSpPr>
          <p:nvPr/>
        </p:nvSpPr>
        <p:spPr bwMode="auto">
          <a:xfrm>
            <a:off x="0" y="836613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 обмен</a:t>
            </a:r>
            <a:endParaRPr lang="en-US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компонентами системы</a:t>
            </a:r>
            <a:endParaRPr lang="az-Latn-AZ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81" name="Picture 2" descr="D:\Corel_Documents\logo\e-gov.f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13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700213"/>
            <a:ext cx="73453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71600" y="2132856"/>
          <a:ext cx="338824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69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29701" name="Рисунок 8" descr="mincom_eng_log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10" descr="Gerb_Azerb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аутентификации</a:t>
            </a:r>
            <a:endParaRPr lang="en-US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5" name="Picture 2" descr="D:\Corel_Documents\logo\e-gov.fw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Box 14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14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7" name="Object 23"/>
          <p:cNvGraphicFramePr>
            <a:graphicFrameLocks noGrp="1"/>
          </p:cNvGraphicFramePr>
          <p:nvPr>
            <p:ph idx="1"/>
          </p:nvPr>
        </p:nvGraphicFramePr>
        <p:xfrm>
          <a:off x="2147483647" y="2147483647"/>
          <a:ext cx="1308627050" cy="898409113"/>
        </p:xfrm>
        <a:graphic>
          <a:graphicData uri="http://schemas.openxmlformats.org/presentationml/2006/ole">
            <p:oleObj spid="_x0000_s1047" name="ClipArt" r:id="rId6" imgW="4054475" imgH="2538413" progId="">
              <p:embed/>
            </p:oleObj>
          </a:graphicData>
        </a:graphic>
      </p:graphicFrame>
      <p:grpSp>
        <p:nvGrpSpPr>
          <p:cNvPr id="1048" name="Group 905"/>
          <p:cNvGrpSpPr>
            <a:grpSpLocks/>
          </p:cNvGrpSpPr>
          <p:nvPr/>
        </p:nvGrpSpPr>
        <p:grpSpPr bwMode="auto">
          <a:xfrm>
            <a:off x="827088" y="1809750"/>
            <a:ext cx="7907337" cy="4298950"/>
            <a:chOff x="827584" y="1810543"/>
            <a:chExt cx="7906513" cy="4533870"/>
          </a:xfrm>
        </p:grpSpPr>
        <p:grpSp>
          <p:nvGrpSpPr>
            <p:cNvPr id="1057" name="Group 4"/>
            <p:cNvGrpSpPr>
              <a:grpSpLocks/>
            </p:cNvGrpSpPr>
            <p:nvPr/>
          </p:nvGrpSpPr>
          <p:grpSpPr bwMode="auto">
            <a:xfrm>
              <a:off x="827584" y="1810543"/>
              <a:ext cx="7906513" cy="4515613"/>
              <a:chOff x="1009043" y="1473200"/>
              <a:chExt cx="7602903" cy="4515613"/>
            </a:xfrm>
          </p:grpSpPr>
          <p:pic>
            <p:nvPicPr>
              <p:cNvPr id="1255" name="Picture 4" descr="crag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10000" y="1473200"/>
                <a:ext cx="1495425" cy="455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56" name="Group 7"/>
              <p:cNvGrpSpPr>
                <a:grpSpLocks/>
              </p:cNvGrpSpPr>
              <p:nvPr/>
            </p:nvGrpSpPr>
            <p:grpSpPr bwMode="auto">
              <a:xfrm>
                <a:off x="1530351" y="2628902"/>
                <a:ext cx="935571" cy="713878"/>
                <a:chOff x="2256" y="3312"/>
                <a:chExt cx="911" cy="726"/>
              </a:xfrm>
            </p:grpSpPr>
            <p:grpSp>
              <p:nvGrpSpPr>
                <p:cNvPr id="1659" name="Group 8"/>
                <p:cNvGrpSpPr>
                  <a:grpSpLocks/>
                </p:cNvGrpSpPr>
                <p:nvPr/>
              </p:nvGrpSpPr>
              <p:grpSpPr bwMode="auto">
                <a:xfrm>
                  <a:off x="2256" y="3312"/>
                  <a:ext cx="911" cy="726"/>
                  <a:chOff x="576" y="1104"/>
                  <a:chExt cx="5137" cy="3902"/>
                </a:xfrm>
              </p:grpSpPr>
              <p:grpSp>
                <p:nvGrpSpPr>
                  <p:cNvPr id="166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576" y="1104"/>
                    <a:ext cx="5137" cy="3902"/>
                    <a:chOff x="576" y="1104"/>
                    <a:chExt cx="5137" cy="3902"/>
                  </a:xfrm>
                </p:grpSpPr>
                <p:sp>
                  <p:nvSpPr>
                    <p:cNvPr id="167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576" y="1104"/>
                      <a:ext cx="1058" cy="1288"/>
                    </a:xfrm>
                    <a:custGeom>
                      <a:avLst/>
                      <a:gdLst>
                        <a:gd name="T0" fmla="*/ 4113 w 4465"/>
                        <a:gd name="T1" fmla="*/ 1215 h 2788"/>
                        <a:gd name="T2" fmla="*/ 4146 w 4465"/>
                        <a:gd name="T3" fmla="*/ 1211 h 2788"/>
                        <a:gd name="T4" fmla="*/ 4131 w 4465"/>
                        <a:gd name="T5" fmla="*/ 1182 h 2788"/>
                        <a:gd name="T6" fmla="*/ 4172 w 4465"/>
                        <a:gd name="T7" fmla="*/ 1159 h 2788"/>
                        <a:gd name="T8" fmla="*/ 4222 w 4465"/>
                        <a:gd name="T9" fmla="*/ 1120 h 2788"/>
                        <a:gd name="T10" fmla="*/ 4240 w 4465"/>
                        <a:gd name="T11" fmla="*/ 1087 h 2788"/>
                        <a:gd name="T12" fmla="*/ 4240 w 4465"/>
                        <a:gd name="T13" fmla="*/ 1051 h 2788"/>
                        <a:gd name="T14" fmla="*/ 4222 w 4465"/>
                        <a:gd name="T15" fmla="*/ 1018 h 2788"/>
                        <a:gd name="T16" fmla="*/ 4190 w 4465"/>
                        <a:gd name="T17" fmla="*/ 992 h 2788"/>
                        <a:gd name="T18" fmla="*/ 4149 w 4465"/>
                        <a:gd name="T19" fmla="*/ 975 h 2788"/>
                        <a:gd name="T20" fmla="*/ 4122 w 4465"/>
                        <a:gd name="T21" fmla="*/ 969 h 2788"/>
                        <a:gd name="T22" fmla="*/ 4196 w 4465"/>
                        <a:gd name="T23" fmla="*/ 812 h 2788"/>
                        <a:gd name="T24" fmla="*/ 4122 w 4465"/>
                        <a:gd name="T25" fmla="*/ 763 h 2788"/>
                        <a:gd name="T26" fmla="*/ 4163 w 4465"/>
                        <a:gd name="T27" fmla="*/ 700 h 2788"/>
                        <a:gd name="T28" fmla="*/ 4207 w 4465"/>
                        <a:gd name="T29" fmla="*/ 635 h 2788"/>
                        <a:gd name="T30" fmla="*/ 4464 w 4465"/>
                        <a:gd name="T31" fmla="*/ 540 h 2788"/>
                        <a:gd name="T32" fmla="*/ 0 w 4465"/>
                        <a:gd name="T33" fmla="*/ 540 h 2788"/>
                        <a:gd name="T34" fmla="*/ 276 w 4465"/>
                        <a:gd name="T35" fmla="*/ 635 h 2788"/>
                        <a:gd name="T36" fmla="*/ 323 w 4465"/>
                        <a:gd name="T37" fmla="*/ 700 h 2788"/>
                        <a:gd name="T38" fmla="*/ 364 w 4465"/>
                        <a:gd name="T39" fmla="*/ 763 h 2788"/>
                        <a:gd name="T40" fmla="*/ 288 w 4465"/>
                        <a:gd name="T41" fmla="*/ 812 h 2788"/>
                        <a:gd name="T42" fmla="*/ 356 w 4465"/>
                        <a:gd name="T43" fmla="*/ 972 h 2788"/>
                        <a:gd name="T44" fmla="*/ 311 w 4465"/>
                        <a:gd name="T45" fmla="*/ 985 h 2788"/>
                        <a:gd name="T46" fmla="*/ 276 w 4465"/>
                        <a:gd name="T47" fmla="*/ 1005 h 2788"/>
                        <a:gd name="T48" fmla="*/ 250 w 4465"/>
                        <a:gd name="T49" fmla="*/ 1034 h 2788"/>
                        <a:gd name="T50" fmla="*/ 241 w 4465"/>
                        <a:gd name="T51" fmla="*/ 1070 h 2788"/>
                        <a:gd name="T52" fmla="*/ 250 w 4465"/>
                        <a:gd name="T53" fmla="*/ 1106 h 2788"/>
                        <a:gd name="T54" fmla="*/ 276 w 4465"/>
                        <a:gd name="T55" fmla="*/ 1136 h 2788"/>
                        <a:gd name="T56" fmla="*/ 359 w 4465"/>
                        <a:gd name="T57" fmla="*/ 1172 h 2788"/>
                        <a:gd name="T58" fmla="*/ 353 w 4465"/>
                        <a:gd name="T59" fmla="*/ 1182 h 2788"/>
                        <a:gd name="T60" fmla="*/ 338 w 4465"/>
                        <a:gd name="T61" fmla="*/ 1211 h 2788"/>
                        <a:gd name="T62" fmla="*/ 367 w 4465"/>
                        <a:gd name="T63" fmla="*/ 2452 h 2788"/>
                        <a:gd name="T64" fmla="*/ 238 w 4465"/>
                        <a:gd name="T65" fmla="*/ 2590 h 2788"/>
                        <a:gd name="T66" fmla="*/ 194 w 4465"/>
                        <a:gd name="T67" fmla="*/ 2597 h 2788"/>
                        <a:gd name="T68" fmla="*/ 141 w 4465"/>
                        <a:gd name="T69" fmla="*/ 2626 h 2788"/>
                        <a:gd name="T70" fmla="*/ 123 w 4465"/>
                        <a:gd name="T71" fmla="*/ 2656 h 2788"/>
                        <a:gd name="T72" fmla="*/ 100 w 4465"/>
                        <a:gd name="T73" fmla="*/ 2675 h 2788"/>
                        <a:gd name="T74" fmla="*/ 38 w 4465"/>
                        <a:gd name="T75" fmla="*/ 2698 h 2788"/>
                        <a:gd name="T76" fmla="*/ 11 w 4465"/>
                        <a:gd name="T77" fmla="*/ 2724 h 2788"/>
                        <a:gd name="T78" fmla="*/ 2 w 4465"/>
                        <a:gd name="T79" fmla="*/ 2754 h 2788"/>
                        <a:gd name="T80" fmla="*/ 4464 w 4465"/>
                        <a:gd name="T81" fmla="*/ 2787 h 2788"/>
                        <a:gd name="T82" fmla="*/ 4461 w 4465"/>
                        <a:gd name="T83" fmla="*/ 2737 h 2788"/>
                        <a:gd name="T84" fmla="*/ 4443 w 4465"/>
                        <a:gd name="T85" fmla="*/ 2708 h 2788"/>
                        <a:gd name="T86" fmla="*/ 4390 w 4465"/>
                        <a:gd name="T87" fmla="*/ 2678 h 2788"/>
                        <a:gd name="T88" fmla="*/ 4346 w 4465"/>
                        <a:gd name="T89" fmla="*/ 2672 h 2788"/>
                        <a:gd name="T90" fmla="*/ 4334 w 4465"/>
                        <a:gd name="T91" fmla="*/ 2642 h 2788"/>
                        <a:gd name="T92" fmla="*/ 4310 w 4465"/>
                        <a:gd name="T93" fmla="*/ 2616 h 2788"/>
                        <a:gd name="T94" fmla="*/ 4252 w 4465"/>
                        <a:gd name="T95" fmla="*/ 2593 h 2788"/>
                        <a:gd name="T96" fmla="*/ 4228 w 4465"/>
                        <a:gd name="T97" fmla="*/ 2590 h 2788"/>
                        <a:gd name="T98" fmla="*/ 4113 w 4465"/>
                        <a:gd name="T99" fmla="*/ 2452 h 278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4465"/>
                        <a:gd name="T151" fmla="*/ 0 h 2788"/>
                        <a:gd name="T152" fmla="*/ 4465 w 4465"/>
                        <a:gd name="T153" fmla="*/ 2788 h 2788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4465" h="2788">
                          <a:moveTo>
                            <a:pt x="4113" y="2452"/>
                          </a:moveTo>
                          <a:lnTo>
                            <a:pt x="4113" y="1215"/>
                          </a:lnTo>
                          <a:lnTo>
                            <a:pt x="4143" y="1211"/>
                          </a:lnTo>
                          <a:lnTo>
                            <a:pt x="4146" y="1211"/>
                          </a:lnTo>
                          <a:lnTo>
                            <a:pt x="4146" y="1182"/>
                          </a:lnTo>
                          <a:lnTo>
                            <a:pt x="4131" y="1182"/>
                          </a:lnTo>
                          <a:lnTo>
                            <a:pt x="4125" y="1172"/>
                          </a:lnTo>
                          <a:lnTo>
                            <a:pt x="4172" y="1159"/>
                          </a:lnTo>
                          <a:lnTo>
                            <a:pt x="4207" y="1136"/>
                          </a:lnTo>
                          <a:lnTo>
                            <a:pt x="4222" y="1120"/>
                          </a:lnTo>
                          <a:lnTo>
                            <a:pt x="4231" y="1103"/>
                          </a:lnTo>
                          <a:lnTo>
                            <a:pt x="4240" y="1087"/>
                          </a:lnTo>
                          <a:lnTo>
                            <a:pt x="4240" y="1070"/>
                          </a:lnTo>
                          <a:lnTo>
                            <a:pt x="4240" y="1051"/>
                          </a:lnTo>
                          <a:lnTo>
                            <a:pt x="4231" y="1034"/>
                          </a:lnTo>
                          <a:lnTo>
                            <a:pt x="4222" y="1018"/>
                          </a:lnTo>
                          <a:lnTo>
                            <a:pt x="4207" y="1005"/>
                          </a:lnTo>
                          <a:lnTo>
                            <a:pt x="4190" y="992"/>
                          </a:lnTo>
                          <a:lnTo>
                            <a:pt x="4169" y="982"/>
                          </a:lnTo>
                          <a:lnTo>
                            <a:pt x="4149" y="975"/>
                          </a:lnTo>
                          <a:lnTo>
                            <a:pt x="4122" y="972"/>
                          </a:lnTo>
                          <a:lnTo>
                            <a:pt x="4122" y="969"/>
                          </a:lnTo>
                          <a:lnTo>
                            <a:pt x="4122" y="812"/>
                          </a:lnTo>
                          <a:lnTo>
                            <a:pt x="4196" y="812"/>
                          </a:lnTo>
                          <a:lnTo>
                            <a:pt x="4240" y="763"/>
                          </a:lnTo>
                          <a:lnTo>
                            <a:pt x="4122" y="763"/>
                          </a:lnTo>
                          <a:lnTo>
                            <a:pt x="4122" y="700"/>
                          </a:lnTo>
                          <a:lnTo>
                            <a:pt x="4163" y="700"/>
                          </a:lnTo>
                          <a:lnTo>
                            <a:pt x="4207" y="681"/>
                          </a:lnTo>
                          <a:lnTo>
                            <a:pt x="4207" y="635"/>
                          </a:lnTo>
                          <a:lnTo>
                            <a:pt x="4464" y="635"/>
                          </a:lnTo>
                          <a:lnTo>
                            <a:pt x="4464" y="540"/>
                          </a:lnTo>
                          <a:lnTo>
                            <a:pt x="2233" y="0"/>
                          </a:lnTo>
                          <a:lnTo>
                            <a:pt x="0" y="540"/>
                          </a:lnTo>
                          <a:lnTo>
                            <a:pt x="2" y="635"/>
                          </a:lnTo>
                          <a:lnTo>
                            <a:pt x="276" y="635"/>
                          </a:lnTo>
                          <a:lnTo>
                            <a:pt x="276" y="681"/>
                          </a:lnTo>
                          <a:lnTo>
                            <a:pt x="323" y="700"/>
                          </a:lnTo>
                          <a:lnTo>
                            <a:pt x="364" y="700"/>
                          </a:lnTo>
                          <a:lnTo>
                            <a:pt x="364" y="763"/>
                          </a:lnTo>
                          <a:lnTo>
                            <a:pt x="241" y="763"/>
                          </a:lnTo>
                          <a:lnTo>
                            <a:pt x="288" y="812"/>
                          </a:lnTo>
                          <a:lnTo>
                            <a:pt x="356" y="812"/>
                          </a:lnTo>
                          <a:lnTo>
                            <a:pt x="356" y="972"/>
                          </a:lnTo>
                          <a:lnTo>
                            <a:pt x="332" y="975"/>
                          </a:lnTo>
                          <a:lnTo>
                            <a:pt x="311" y="985"/>
                          </a:lnTo>
                          <a:lnTo>
                            <a:pt x="291" y="995"/>
                          </a:lnTo>
                          <a:lnTo>
                            <a:pt x="276" y="1005"/>
                          </a:lnTo>
                          <a:lnTo>
                            <a:pt x="261" y="1021"/>
                          </a:lnTo>
                          <a:lnTo>
                            <a:pt x="250" y="1034"/>
                          </a:lnTo>
                          <a:lnTo>
                            <a:pt x="244" y="1051"/>
                          </a:lnTo>
                          <a:lnTo>
                            <a:pt x="241" y="1070"/>
                          </a:lnTo>
                          <a:lnTo>
                            <a:pt x="244" y="1087"/>
                          </a:lnTo>
                          <a:lnTo>
                            <a:pt x="250" y="1106"/>
                          </a:lnTo>
                          <a:lnTo>
                            <a:pt x="261" y="1123"/>
                          </a:lnTo>
                          <a:lnTo>
                            <a:pt x="276" y="1136"/>
                          </a:lnTo>
                          <a:lnTo>
                            <a:pt x="311" y="1159"/>
                          </a:lnTo>
                          <a:lnTo>
                            <a:pt x="359" y="1172"/>
                          </a:lnTo>
                          <a:lnTo>
                            <a:pt x="353" y="1182"/>
                          </a:lnTo>
                          <a:lnTo>
                            <a:pt x="338" y="1182"/>
                          </a:lnTo>
                          <a:lnTo>
                            <a:pt x="338" y="1211"/>
                          </a:lnTo>
                          <a:lnTo>
                            <a:pt x="367" y="1215"/>
                          </a:lnTo>
                          <a:lnTo>
                            <a:pt x="367" y="2452"/>
                          </a:lnTo>
                          <a:lnTo>
                            <a:pt x="241" y="2452"/>
                          </a:lnTo>
                          <a:lnTo>
                            <a:pt x="238" y="2590"/>
                          </a:lnTo>
                          <a:lnTo>
                            <a:pt x="217" y="2593"/>
                          </a:lnTo>
                          <a:lnTo>
                            <a:pt x="194" y="2597"/>
                          </a:lnTo>
                          <a:lnTo>
                            <a:pt x="155" y="2616"/>
                          </a:lnTo>
                          <a:lnTo>
                            <a:pt x="141" y="2626"/>
                          </a:lnTo>
                          <a:lnTo>
                            <a:pt x="129" y="2642"/>
                          </a:lnTo>
                          <a:lnTo>
                            <a:pt x="123" y="2656"/>
                          </a:lnTo>
                          <a:lnTo>
                            <a:pt x="120" y="2672"/>
                          </a:lnTo>
                          <a:lnTo>
                            <a:pt x="100" y="2675"/>
                          </a:lnTo>
                          <a:lnTo>
                            <a:pt x="76" y="2678"/>
                          </a:lnTo>
                          <a:lnTo>
                            <a:pt x="38" y="2698"/>
                          </a:lnTo>
                          <a:lnTo>
                            <a:pt x="23" y="2708"/>
                          </a:lnTo>
                          <a:lnTo>
                            <a:pt x="11" y="2724"/>
                          </a:lnTo>
                          <a:lnTo>
                            <a:pt x="5" y="2737"/>
                          </a:lnTo>
                          <a:lnTo>
                            <a:pt x="2" y="2754"/>
                          </a:lnTo>
                          <a:lnTo>
                            <a:pt x="2" y="2787"/>
                          </a:lnTo>
                          <a:lnTo>
                            <a:pt x="4464" y="2787"/>
                          </a:lnTo>
                          <a:lnTo>
                            <a:pt x="4464" y="2754"/>
                          </a:lnTo>
                          <a:lnTo>
                            <a:pt x="4461" y="2737"/>
                          </a:lnTo>
                          <a:lnTo>
                            <a:pt x="4452" y="2724"/>
                          </a:lnTo>
                          <a:lnTo>
                            <a:pt x="4443" y="2708"/>
                          </a:lnTo>
                          <a:lnTo>
                            <a:pt x="4428" y="2698"/>
                          </a:lnTo>
                          <a:lnTo>
                            <a:pt x="4390" y="2678"/>
                          </a:lnTo>
                          <a:lnTo>
                            <a:pt x="4369" y="2675"/>
                          </a:lnTo>
                          <a:lnTo>
                            <a:pt x="4346" y="2672"/>
                          </a:lnTo>
                          <a:lnTo>
                            <a:pt x="4343" y="2656"/>
                          </a:lnTo>
                          <a:lnTo>
                            <a:pt x="4334" y="2642"/>
                          </a:lnTo>
                          <a:lnTo>
                            <a:pt x="4325" y="2626"/>
                          </a:lnTo>
                          <a:lnTo>
                            <a:pt x="4310" y="2616"/>
                          </a:lnTo>
                          <a:lnTo>
                            <a:pt x="4272" y="2597"/>
                          </a:lnTo>
                          <a:lnTo>
                            <a:pt x="4252" y="2593"/>
                          </a:lnTo>
                          <a:lnTo>
                            <a:pt x="4228" y="2590"/>
                          </a:lnTo>
                          <a:lnTo>
                            <a:pt x="4228" y="2452"/>
                          </a:lnTo>
                          <a:lnTo>
                            <a:pt x="4113" y="2452"/>
                          </a:lnTo>
                        </a:path>
                      </a:pathLst>
                    </a:custGeom>
                    <a:solidFill>
                      <a:srgbClr val="FFB3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7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576" y="1104"/>
                      <a:ext cx="1058" cy="1288"/>
                    </a:xfrm>
                    <a:custGeom>
                      <a:avLst/>
                      <a:gdLst>
                        <a:gd name="T0" fmla="*/ 4113 w 4465"/>
                        <a:gd name="T1" fmla="*/ 1215 h 2788"/>
                        <a:gd name="T2" fmla="*/ 4146 w 4465"/>
                        <a:gd name="T3" fmla="*/ 1211 h 2788"/>
                        <a:gd name="T4" fmla="*/ 4131 w 4465"/>
                        <a:gd name="T5" fmla="*/ 1182 h 2788"/>
                        <a:gd name="T6" fmla="*/ 4172 w 4465"/>
                        <a:gd name="T7" fmla="*/ 1159 h 2788"/>
                        <a:gd name="T8" fmla="*/ 4222 w 4465"/>
                        <a:gd name="T9" fmla="*/ 1120 h 2788"/>
                        <a:gd name="T10" fmla="*/ 4240 w 4465"/>
                        <a:gd name="T11" fmla="*/ 1087 h 2788"/>
                        <a:gd name="T12" fmla="*/ 4240 w 4465"/>
                        <a:gd name="T13" fmla="*/ 1051 h 2788"/>
                        <a:gd name="T14" fmla="*/ 4222 w 4465"/>
                        <a:gd name="T15" fmla="*/ 1018 h 2788"/>
                        <a:gd name="T16" fmla="*/ 4190 w 4465"/>
                        <a:gd name="T17" fmla="*/ 992 h 2788"/>
                        <a:gd name="T18" fmla="*/ 4149 w 4465"/>
                        <a:gd name="T19" fmla="*/ 975 h 2788"/>
                        <a:gd name="T20" fmla="*/ 4122 w 4465"/>
                        <a:gd name="T21" fmla="*/ 969 h 2788"/>
                        <a:gd name="T22" fmla="*/ 4196 w 4465"/>
                        <a:gd name="T23" fmla="*/ 812 h 2788"/>
                        <a:gd name="T24" fmla="*/ 4122 w 4465"/>
                        <a:gd name="T25" fmla="*/ 763 h 2788"/>
                        <a:gd name="T26" fmla="*/ 4163 w 4465"/>
                        <a:gd name="T27" fmla="*/ 700 h 2788"/>
                        <a:gd name="T28" fmla="*/ 4207 w 4465"/>
                        <a:gd name="T29" fmla="*/ 635 h 2788"/>
                        <a:gd name="T30" fmla="*/ 4464 w 4465"/>
                        <a:gd name="T31" fmla="*/ 540 h 2788"/>
                        <a:gd name="T32" fmla="*/ 0 w 4465"/>
                        <a:gd name="T33" fmla="*/ 540 h 2788"/>
                        <a:gd name="T34" fmla="*/ 276 w 4465"/>
                        <a:gd name="T35" fmla="*/ 635 h 2788"/>
                        <a:gd name="T36" fmla="*/ 323 w 4465"/>
                        <a:gd name="T37" fmla="*/ 700 h 2788"/>
                        <a:gd name="T38" fmla="*/ 364 w 4465"/>
                        <a:gd name="T39" fmla="*/ 763 h 2788"/>
                        <a:gd name="T40" fmla="*/ 288 w 4465"/>
                        <a:gd name="T41" fmla="*/ 812 h 2788"/>
                        <a:gd name="T42" fmla="*/ 356 w 4465"/>
                        <a:gd name="T43" fmla="*/ 972 h 2788"/>
                        <a:gd name="T44" fmla="*/ 311 w 4465"/>
                        <a:gd name="T45" fmla="*/ 985 h 2788"/>
                        <a:gd name="T46" fmla="*/ 276 w 4465"/>
                        <a:gd name="T47" fmla="*/ 1005 h 2788"/>
                        <a:gd name="T48" fmla="*/ 250 w 4465"/>
                        <a:gd name="T49" fmla="*/ 1034 h 2788"/>
                        <a:gd name="T50" fmla="*/ 241 w 4465"/>
                        <a:gd name="T51" fmla="*/ 1070 h 2788"/>
                        <a:gd name="T52" fmla="*/ 250 w 4465"/>
                        <a:gd name="T53" fmla="*/ 1106 h 2788"/>
                        <a:gd name="T54" fmla="*/ 276 w 4465"/>
                        <a:gd name="T55" fmla="*/ 1136 h 2788"/>
                        <a:gd name="T56" fmla="*/ 359 w 4465"/>
                        <a:gd name="T57" fmla="*/ 1172 h 2788"/>
                        <a:gd name="T58" fmla="*/ 353 w 4465"/>
                        <a:gd name="T59" fmla="*/ 1182 h 2788"/>
                        <a:gd name="T60" fmla="*/ 338 w 4465"/>
                        <a:gd name="T61" fmla="*/ 1211 h 2788"/>
                        <a:gd name="T62" fmla="*/ 367 w 4465"/>
                        <a:gd name="T63" fmla="*/ 2452 h 2788"/>
                        <a:gd name="T64" fmla="*/ 238 w 4465"/>
                        <a:gd name="T65" fmla="*/ 2590 h 2788"/>
                        <a:gd name="T66" fmla="*/ 194 w 4465"/>
                        <a:gd name="T67" fmla="*/ 2597 h 2788"/>
                        <a:gd name="T68" fmla="*/ 141 w 4465"/>
                        <a:gd name="T69" fmla="*/ 2626 h 2788"/>
                        <a:gd name="T70" fmla="*/ 123 w 4465"/>
                        <a:gd name="T71" fmla="*/ 2656 h 2788"/>
                        <a:gd name="T72" fmla="*/ 100 w 4465"/>
                        <a:gd name="T73" fmla="*/ 2675 h 2788"/>
                        <a:gd name="T74" fmla="*/ 38 w 4465"/>
                        <a:gd name="T75" fmla="*/ 2698 h 2788"/>
                        <a:gd name="T76" fmla="*/ 11 w 4465"/>
                        <a:gd name="T77" fmla="*/ 2724 h 2788"/>
                        <a:gd name="T78" fmla="*/ 2 w 4465"/>
                        <a:gd name="T79" fmla="*/ 2754 h 2788"/>
                        <a:gd name="T80" fmla="*/ 4464 w 4465"/>
                        <a:gd name="T81" fmla="*/ 2787 h 2788"/>
                        <a:gd name="T82" fmla="*/ 4461 w 4465"/>
                        <a:gd name="T83" fmla="*/ 2737 h 2788"/>
                        <a:gd name="T84" fmla="*/ 4443 w 4465"/>
                        <a:gd name="T85" fmla="*/ 2708 h 2788"/>
                        <a:gd name="T86" fmla="*/ 4390 w 4465"/>
                        <a:gd name="T87" fmla="*/ 2678 h 2788"/>
                        <a:gd name="T88" fmla="*/ 4346 w 4465"/>
                        <a:gd name="T89" fmla="*/ 2672 h 2788"/>
                        <a:gd name="T90" fmla="*/ 4334 w 4465"/>
                        <a:gd name="T91" fmla="*/ 2642 h 2788"/>
                        <a:gd name="T92" fmla="*/ 4310 w 4465"/>
                        <a:gd name="T93" fmla="*/ 2616 h 2788"/>
                        <a:gd name="T94" fmla="*/ 4252 w 4465"/>
                        <a:gd name="T95" fmla="*/ 2593 h 2788"/>
                        <a:gd name="T96" fmla="*/ 4228 w 4465"/>
                        <a:gd name="T97" fmla="*/ 2590 h 2788"/>
                        <a:gd name="T98" fmla="*/ 4113 w 4465"/>
                        <a:gd name="T99" fmla="*/ 2452 h 278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4465"/>
                        <a:gd name="T151" fmla="*/ 0 h 2788"/>
                        <a:gd name="T152" fmla="*/ 4465 w 4465"/>
                        <a:gd name="T153" fmla="*/ 2788 h 2788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4465" h="2788">
                          <a:moveTo>
                            <a:pt x="4113" y="2452"/>
                          </a:moveTo>
                          <a:lnTo>
                            <a:pt x="4113" y="1215"/>
                          </a:lnTo>
                          <a:lnTo>
                            <a:pt x="4143" y="1211"/>
                          </a:lnTo>
                          <a:lnTo>
                            <a:pt x="4146" y="1211"/>
                          </a:lnTo>
                          <a:lnTo>
                            <a:pt x="4146" y="1182"/>
                          </a:lnTo>
                          <a:lnTo>
                            <a:pt x="4131" y="1182"/>
                          </a:lnTo>
                          <a:lnTo>
                            <a:pt x="4125" y="1172"/>
                          </a:lnTo>
                          <a:lnTo>
                            <a:pt x="4172" y="1159"/>
                          </a:lnTo>
                          <a:lnTo>
                            <a:pt x="4207" y="1136"/>
                          </a:lnTo>
                          <a:lnTo>
                            <a:pt x="4222" y="1120"/>
                          </a:lnTo>
                          <a:lnTo>
                            <a:pt x="4231" y="1103"/>
                          </a:lnTo>
                          <a:lnTo>
                            <a:pt x="4240" y="1087"/>
                          </a:lnTo>
                          <a:lnTo>
                            <a:pt x="4240" y="1070"/>
                          </a:lnTo>
                          <a:lnTo>
                            <a:pt x="4240" y="1051"/>
                          </a:lnTo>
                          <a:lnTo>
                            <a:pt x="4231" y="1034"/>
                          </a:lnTo>
                          <a:lnTo>
                            <a:pt x="4222" y="1018"/>
                          </a:lnTo>
                          <a:lnTo>
                            <a:pt x="4207" y="1005"/>
                          </a:lnTo>
                          <a:lnTo>
                            <a:pt x="4190" y="992"/>
                          </a:lnTo>
                          <a:lnTo>
                            <a:pt x="4169" y="982"/>
                          </a:lnTo>
                          <a:lnTo>
                            <a:pt x="4149" y="975"/>
                          </a:lnTo>
                          <a:lnTo>
                            <a:pt x="4122" y="972"/>
                          </a:lnTo>
                          <a:lnTo>
                            <a:pt x="4122" y="969"/>
                          </a:lnTo>
                          <a:lnTo>
                            <a:pt x="4122" y="812"/>
                          </a:lnTo>
                          <a:lnTo>
                            <a:pt x="4196" y="812"/>
                          </a:lnTo>
                          <a:lnTo>
                            <a:pt x="4240" y="763"/>
                          </a:lnTo>
                          <a:lnTo>
                            <a:pt x="4122" y="763"/>
                          </a:lnTo>
                          <a:lnTo>
                            <a:pt x="4122" y="700"/>
                          </a:lnTo>
                          <a:lnTo>
                            <a:pt x="4163" y="700"/>
                          </a:lnTo>
                          <a:lnTo>
                            <a:pt x="4207" y="681"/>
                          </a:lnTo>
                          <a:lnTo>
                            <a:pt x="4207" y="635"/>
                          </a:lnTo>
                          <a:lnTo>
                            <a:pt x="4464" y="635"/>
                          </a:lnTo>
                          <a:lnTo>
                            <a:pt x="4464" y="540"/>
                          </a:lnTo>
                          <a:lnTo>
                            <a:pt x="2233" y="0"/>
                          </a:lnTo>
                          <a:lnTo>
                            <a:pt x="0" y="540"/>
                          </a:lnTo>
                          <a:lnTo>
                            <a:pt x="2" y="635"/>
                          </a:lnTo>
                          <a:lnTo>
                            <a:pt x="276" y="635"/>
                          </a:lnTo>
                          <a:lnTo>
                            <a:pt x="276" y="681"/>
                          </a:lnTo>
                          <a:lnTo>
                            <a:pt x="323" y="700"/>
                          </a:lnTo>
                          <a:lnTo>
                            <a:pt x="364" y="700"/>
                          </a:lnTo>
                          <a:lnTo>
                            <a:pt x="364" y="763"/>
                          </a:lnTo>
                          <a:lnTo>
                            <a:pt x="241" y="763"/>
                          </a:lnTo>
                          <a:lnTo>
                            <a:pt x="288" y="812"/>
                          </a:lnTo>
                          <a:lnTo>
                            <a:pt x="356" y="812"/>
                          </a:lnTo>
                          <a:lnTo>
                            <a:pt x="356" y="972"/>
                          </a:lnTo>
                          <a:lnTo>
                            <a:pt x="332" y="975"/>
                          </a:lnTo>
                          <a:lnTo>
                            <a:pt x="311" y="985"/>
                          </a:lnTo>
                          <a:lnTo>
                            <a:pt x="291" y="995"/>
                          </a:lnTo>
                          <a:lnTo>
                            <a:pt x="276" y="1005"/>
                          </a:lnTo>
                          <a:lnTo>
                            <a:pt x="261" y="1021"/>
                          </a:lnTo>
                          <a:lnTo>
                            <a:pt x="250" y="1034"/>
                          </a:lnTo>
                          <a:lnTo>
                            <a:pt x="244" y="1051"/>
                          </a:lnTo>
                          <a:lnTo>
                            <a:pt x="241" y="1070"/>
                          </a:lnTo>
                          <a:lnTo>
                            <a:pt x="244" y="1087"/>
                          </a:lnTo>
                          <a:lnTo>
                            <a:pt x="250" y="1106"/>
                          </a:lnTo>
                          <a:lnTo>
                            <a:pt x="261" y="1123"/>
                          </a:lnTo>
                          <a:lnTo>
                            <a:pt x="276" y="1136"/>
                          </a:lnTo>
                          <a:lnTo>
                            <a:pt x="311" y="1159"/>
                          </a:lnTo>
                          <a:lnTo>
                            <a:pt x="359" y="1172"/>
                          </a:lnTo>
                          <a:lnTo>
                            <a:pt x="353" y="1182"/>
                          </a:lnTo>
                          <a:lnTo>
                            <a:pt x="338" y="1182"/>
                          </a:lnTo>
                          <a:lnTo>
                            <a:pt x="338" y="1211"/>
                          </a:lnTo>
                          <a:lnTo>
                            <a:pt x="367" y="1215"/>
                          </a:lnTo>
                          <a:lnTo>
                            <a:pt x="367" y="2452"/>
                          </a:lnTo>
                          <a:lnTo>
                            <a:pt x="241" y="2452"/>
                          </a:lnTo>
                          <a:lnTo>
                            <a:pt x="238" y="2590"/>
                          </a:lnTo>
                          <a:lnTo>
                            <a:pt x="217" y="2593"/>
                          </a:lnTo>
                          <a:lnTo>
                            <a:pt x="194" y="2597"/>
                          </a:lnTo>
                          <a:lnTo>
                            <a:pt x="155" y="2616"/>
                          </a:lnTo>
                          <a:lnTo>
                            <a:pt x="141" y="2626"/>
                          </a:lnTo>
                          <a:lnTo>
                            <a:pt x="129" y="2642"/>
                          </a:lnTo>
                          <a:lnTo>
                            <a:pt x="123" y="2656"/>
                          </a:lnTo>
                          <a:lnTo>
                            <a:pt x="120" y="2672"/>
                          </a:lnTo>
                          <a:lnTo>
                            <a:pt x="100" y="2675"/>
                          </a:lnTo>
                          <a:lnTo>
                            <a:pt x="76" y="2678"/>
                          </a:lnTo>
                          <a:lnTo>
                            <a:pt x="38" y="2698"/>
                          </a:lnTo>
                          <a:lnTo>
                            <a:pt x="23" y="2708"/>
                          </a:lnTo>
                          <a:lnTo>
                            <a:pt x="11" y="2724"/>
                          </a:lnTo>
                          <a:lnTo>
                            <a:pt x="5" y="2737"/>
                          </a:lnTo>
                          <a:lnTo>
                            <a:pt x="2" y="2754"/>
                          </a:lnTo>
                          <a:lnTo>
                            <a:pt x="2" y="2787"/>
                          </a:lnTo>
                          <a:lnTo>
                            <a:pt x="4464" y="2787"/>
                          </a:lnTo>
                          <a:lnTo>
                            <a:pt x="4464" y="2754"/>
                          </a:lnTo>
                          <a:lnTo>
                            <a:pt x="4461" y="2737"/>
                          </a:lnTo>
                          <a:lnTo>
                            <a:pt x="4452" y="2724"/>
                          </a:lnTo>
                          <a:lnTo>
                            <a:pt x="4443" y="2708"/>
                          </a:lnTo>
                          <a:lnTo>
                            <a:pt x="4428" y="2698"/>
                          </a:lnTo>
                          <a:lnTo>
                            <a:pt x="4390" y="2678"/>
                          </a:lnTo>
                          <a:lnTo>
                            <a:pt x="4369" y="2675"/>
                          </a:lnTo>
                          <a:lnTo>
                            <a:pt x="4346" y="2672"/>
                          </a:lnTo>
                          <a:lnTo>
                            <a:pt x="4343" y="2656"/>
                          </a:lnTo>
                          <a:lnTo>
                            <a:pt x="4334" y="2642"/>
                          </a:lnTo>
                          <a:lnTo>
                            <a:pt x="4325" y="2626"/>
                          </a:lnTo>
                          <a:lnTo>
                            <a:pt x="4310" y="2616"/>
                          </a:lnTo>
                          <a:lnTo>
                            <a:pt x="4272" y="2597"/>
                          </a:lnTo>
                          <a:lnTo>
                            <a:pt x="4252" y="2593"/>
                          </a:lnTo>
                          <a:lnTo>
                            <a:pt x="4228" y="2590"/>
                          </a:lnTo>
                          <a:lnTo>
                            <a:pt x="4228" y="2452"/>
                          </a:lnTo>
                          <a:lnTo>
                            <a:pt x="4113" y="2452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FFB3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7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387" y="2071"/>
                      <a:ext cx="1058" cy="1288"/>
                    </a:xfrm>
                    <a:custGeom>
                      <a:avLst/>
                      <a:gdLst>
                        <a:gd name="T0" fmla="*/ 21 w 674"/>
                        <a:gd name="T1" fmla="*/ 1475 h 1476"/>
                        <a:gd name="T2" fmla="*/ 21 w 674"/>
                        <a:gd name="T3" fmla="*/ 244 h 1476"/>
                        <a:gd name="T4" fmla="*/ 54 w 674"/>
                        <a:gd name="T5" fmla="*/ 240 h 1476"/>
                        <a:gd name="T6" fmla="*/ 54 w 674"/>
                        <a:gd name="T7" fmla="*/ 211 h 1476"/>
                        <a:gd name="T8" fmla="*/ 36 w 674"/>
                        <a:gd name="T9" fmla="*/ 211 h 1476"/>
                        <a:gd name="T10" fmla="*/ 30 w 674"/>
                        <a:gd name="T11" fmla="*/ 201 h 1476"/>
                        <a:gd name="T12" fmla="*/ 78 w 674"/>
                        <a:gd name="T13" fmla="*/ 188 h 1476"/>
                        <a:gd name="T14" fmla="*/ 114 w 674"/>
                        <a:gd name="T15" fmla="*/ 166 h 1476"/>
                        <a:gd name="T16" fmla="*/ 129 w 674"/>
                        <a:gd name="T17" fmla="*/ 149 h 1476"/>
                        <a:gd name="T18" fmla="*/ 138 w 674"/>
                        <a:gd name="T19" fmla="*/ 133 h 1476"/>
                        <a:gd name="T20" fmla="*/ 147 w 674"/>
                        <a:gd name="T21" fmla="*/ 100 h 1476"/>
                        <a:gd name="T22" fmla="*/ 144 w 674"/>
                        <a:gd name="T23" fmla="*/ 78 h 1476"/>
                        <a:gd name="T24" fmla="*/ 138 w 674"/>
                        <a:gd name="T25" fmla="*/ 61 h 1476"/>
                        <a:gd name="T26" fmla="*/ 123 w 674"/>
                        <a:gd name="T27" fmla="*/ 42 h 1476"/>
                        <a:gd name="T28" fmla="*/ 105 w 674"/>
                        <a:gd name="T29" fmla="*/ 29 h 1476"/>
                        <a:gd name="T30" fmla="*/ 84 w 674"/>
                        <a:gd name="T31" fmla="*/ 16 h 1476"/>
                        <a:gd name="T32" fmla="*/ 57 w 674"/>
                        <a:gd name="T33" fmla="*/ 6 h 1476"/>
                        <a:gd name="T34" fmla="*/ 30 w 674"/>
                        <a:gd name="T35" fmla="*/ 3 h 1476"/>
                        <a:gd name="T36" fmla="*/ 0 w 674"/>
                        <a:gd name="T37" fmla="*/ 0 h 1476"/>
                        <a:gd name="T38" fmla="*/ 673 w 674"/>
                        <a:gd name="T39" fmla="*/ 0 h 1476"/>
                        <a:gd name="T40" fmla="*/ 642 w 674"/>
                        <a:gd name="T41" fmla="*/ 3 h 1476"/>
                        <a:gd name="T42" fmla="*/ 612 w 674"/>
                        <a:gd name="T43" fmla="*/ 6 h 1476"/>
                        <a:gd name="T44" fmla="*/ 588 w 674"/>
                        <a:gd name="T45" fmla="*/ 16 h 1476"/>
                        <a:gd name="T46" fmla="*/ 564 w 674"/>
                        <a:gd name="T47" fmla="*/ 29 h 1476"/>
                        <a:gd name="T48" fmla="*/ 546 w 674"/>
                        <a:gd name="T49" fmla="*/ 42 h 1476"/>
                        <a:gd name="T50" fmla="*/ 534 w 674"/>
                        <a:gd name="T51" fmla="*/ 61 h 1476"/>
                        <a:gd name="T52" fmla="*/ 525 w 674"/>
                        <a:gd name="T53" fmla="*/ 78 h 1476"/>
                        <a:gd name="T54" fmla="*/ 522 w 674"/>
                        <a:gd name="T55" fmla="*/ 100 h 1476"/>
                        <a:gd name="T56" fmla="*/ 525 w 674"/>
                        <a:gd name="T57" fmla="*/ 117 h 1476"/>
                        <a:gd name="T58" fmla="*/ 531 w 674"/>
                        <a:gd name="T59" fmla="*/ 136 h 1476"/>
                        <a:gd name="T60" fmla="*/ 543 w 674"/>
                        <a:gd name="T61" fmla="*/ 153 h 1476"/>
                        <a:gd name="T62" fmla="*/ 555 w 674"/>
                        <a:gd name="T63" fmla="*/ 166 h 1476"/>
                        <a:gd name="T64" fmla="*/ 594 w 674"/>
                        <a:gd name="T65" fmla="*/ 188 h 1476"/>
                        <a:gd name="T66" fmla="*/ 642 w 674"/>
                        <a:gd name="T67" fmla="*/ 201 h 1476"/>
                        <a:gd name="T68" fmla="*/ 642 w 674"/>
                        <a:gd name="T69" fmla="*/ 201 h 1476"/>
                        <a:gd name="T70" fmla="*/ 636 w 674"/>
                        <a:gd name="T71" fmla="*/ 211 h 1476"/>
                        <a:gd name="T72" fmla="*/ 618 w 674"/>
                        <a:gd name="T73" fmla="*/ 211 h 1476"/>
                        <a:gd name="T74" fmla="*/ 618 w 674"/>
                        <a:gd name="T75" fmla="*/ 240 h 1476"/>
                        <a:gd name="T76" fmla="*/ 651 w 674"/>
                        <a:gd name="T77" fmla="*/ 244 h 1476"/>
                        <a:gd name="T78" fmla="*/ 651 w 674"/>
                        <a:gd name="T79" fmla="*/ 1475 h 1476"/>
                        <a:gd name="T80" fmla="*/ 21 w 674"/>
                        <a:gd name="T81" fmla="*/ 1475 h 147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674"/>
                        <a:gd name="T124" fmla="*/ 0 h 1476"/>
                        <a:gd name="T125" fmla="*/ 674 w 674"/>
                        <a:gd name="T126" fmla="*/ 1476 h 1476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674" h="1476">
                          <a:moveTo>
                            <a:pt x="21" y="1475"/>
                          </a:moveTo>
                          <a:lnTo>
                            <a:pt x="21" y="244"/>
                          </a:lnTo>
                          <a:lnTo>
                            <a:pt x="54" y="240"/>
                          </a:lnTo>
                          <a:lnTo>
                            <a:pt x="54" y="211"/>
                          </a:lnTo>
                          <a:lnTo>
                            <a:pt x="36" y="211"/>
                          </a:lnTo>
                          <a:lnTo>
                            <a:pt x="30" y="201"/>
                          </a:lnTo>
                          <a:lnTo>
                            <a:pt x="78" y="188"/>
                          </a:lnTo>
                          <a:lnTo>
                            <a:pt x="114" y="166"/>
                          </a:lnTo>
                          <a:lnTo>
                            <a:pt x="129" y="149"/>
                          </a:lnTo>
                          <a:lnTo>
                            <a:pt x="138" y="133"/>
                          </a:lnTo>
                          <a:lnTo>
                            <a:pt x="147" y="100"/>
                          </a:lnTo>
                          <a:lnTo>
                            <a:pt x="144" y="78"/>
                          </a:lnTo>
                          <a:lnTo>
                            <a:pt x="138" y="61"/>
                          </a:lnTo>
                          <a:lnTo>
                            <a:pt x="123" y="42"/>
                          </a:lnTo>
                          <a:lnTo>
                            <a:pt x="105" y="29"/>
                          </a:lnTo>
                          <a:lnTo>
                            <a:pt x="84" y="16"/>
                          </a:lnTo>
                          <a:lnTo>
                            <a:pt x="57" y="6"/>
                          </a:lnTo>
                          <a:lnTo>
                            <a:pt x="30" y="3"/>
                          </a:lnTo>
                          <a:lnTo>
                            <a:pt x="0" y="0"/>
                          </a:lnTo>
                          <a:lnTo>
                            <a:pt x="673" y="0"/>
                          </a:lnTo>
                          <a:lnTo>
                            <a:pt x="642" y="3"/>
                          </a:lnTo>
                          <a:lnTo>
                            <a:pt x="612" y="6"/>
                          </a:lnTo>
                          <a:lnTo>
                            <a:pt x="588" y="16"/>
                          </a:lnTo>
                          <a:lnTo>
                            <a:pt x="564" y="29"/>
                          </a:lnTo>
                          <a:lnTo>
                            <a:pt x="546" y="42"/>
                          </a:lnTo>
                          <a:lnTo>
                            <a:pt x="534" y="61"/>
                          </a:lnTo>
                          <a:lnTo>
                            <a:pt x="525" y="78"/>
                          </a:lnTo>
                          <a:lnTo>
                            <a:pt x="522" y="100"/>
                          </a:lnTo>
                          <a:lnTo>
                            <a:pt x="525" y="117"/>
                          </a:lnTo>
                          <a:lnTo>
                            <a:pt x="531" y="136"/>
                          </a:lnTo>
                          <a:lnTo>
                            <a:pt x="543" y="153"/>
                          </a:lnTo>
                          <a:lnTo>
                            <a:pt x="555" y="166"/>
                          </a:lnTo>
                          <a:lnTo>
                            <a:pt x="594" y="188"/>
                          </a:lnTo>
                          <a:lnTo>
                            <a:pt x="642" y="201"/>
                          </a:lnTo>
                          <a:lnTo>
                            <a:pt x="636" y="211"/>
                          </a:lnTo>
                          <a:lnTo>
                            <a:pt x="618" y="211"/>
                          </a:lnTo>
                          <a:lnTo>
                            <a:pt x="618" y="240"/>
                          </a:lnTo>
                          <a:lnTo>
                            <a:pt x="651" y="244"/>
                          </a:lnTo>
                          <a:lnTo>
                            <a:pt x="651" y="1475"/>
                          </a:lnTo>
                          <a:lnTo>
                            <a:pt x="21" y="1475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73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504" y="2071"/>
                      <a:ext cx="1058" cy="1288"/>
                    </a:xfrm>
                    <a:custGeom>
                      <a:avLst/>
                      <a:gdLst>
                        <a:gd name="T0" fmla="*/ 634 w 653"/>
                        <a:gd name="T1" fmla="*/ 1475 h 1476"/>
                        <a:gd name="T2" fmla="*/ 634 w 653"/>
                        <a:gd name="T3" fmla="*/ 244 h 1476"/>
                        <a:gd name="T4" fmla="*/ 602 w 653"/>
                        <a:gd name="T5" fmla="*/ 240 h 1476"/>
                        <a:gd name="T6" fmla="*/ 602 w 653"/>
                        <a:gd name="T7" fmla="*/ 211 h 1476"/>
                        <a:gd name="T8" fmla="*/ 619 w 653"/>
                        <a:gd name="T9" fmla="*/ 211 h 1476"/>
                        <a:gd name="T10" fmla="*/ 622 w 653"/>
                        <a:gd name="T11" fmla="*/ 201 h 1476"/>
                        <a:gd name="T12" fmla="*/ 579 w 653"/>
                        <a:gd name="T13" fmla="*/ 188 h 1476"/>
                        <a:gd name="T14" fmla="*/ 541 w 653"/>
                        <a:gd name="T15" fmla="*/ 166 h 1476"/>
                        <a:gd name="T16" fmla="*/ 529 w 653"/>
                        <a:gd name="T17" fmla="*/ 153 h 1476"/>
                        <a:gd name="T18" fmla="*/ 518 w 653"/>
                        <a:gd name="T19" fmla="*/ 136 h 1476"/>
                        <a:gd name="T20" fmla="*/ 512 w 653"/>
                        <a:gd name="T21" fmla="*/ 117 h 1476"/>
                        <a:gd name="T22" fmla="*/ 509 w 653"/>
                        <a:gd name="T23" fmla="*/ 100 h 1476"/>
                        <a:gd name="T24" fmla="*/ 512 w 653"/>
                        <a:gd name="T25" fmla="*/ 78 h 1476"/>
                        <a:gd name="T26" fmla="*/ 521 w 653"/>
                        <a:gd name="T27" fmla="*/ 61 h 1476"/>
                        <a:gd name="T28" fmla="*/ 532 w 653"/>
                        <a:gd name="T29" fmla="*/ 42 h 1476"/>
                        <a:gd name="T30" fmla="*/ 550 w 653"/>
                        <a:gd name="T31" fmla="*/ 29 h 1476"/>
                        <a:gd name="T32" fmla="*/ 573 w 653"/>
                        <a:gd name="T33" fmla="*/ 16 h 1476"/>
                        <a:gd name="T34" fmla="*/ 596 w 653"/>
                        <a:gd name="T35" fmla="*/ 6 h 1476"/>
                        <a:gd name="T36" fmla="*/ 622 w 653"/>
                        <a:gd name="T37" fmla="*/ 3 h 1476"/>
                        <a:gd name="T38" fmla="*/ 652 w 653"/>
                        <a:gd name="T39" fmla="*/ 0 h 1476"/>
                        <a:gd name="T40" fmla="*/ 0 w 653"/>
                        <a:gd name="T41" fmla="*/ 0 h 1476"/>
                        <a:gd name="T42" fmla="*/ 32 w 653"/>
                        <a:gd name="T43" fmla="*/ 3 h 1476"/>
                        <a:gd name="T44" fmla="*/ 58 w 653"/>
                        <a:gd name="T45" fmla="*/ 6 h 1476"/>
                        <a:gd name="T46" fmla="*/ 81 w 653"/>
                        <a:gd name="T47" fmla="*/ 16 h 1476"/>
                        <a:gd name="T48" fmla="*/ 104 w 653"/>
                        <a:gd name="T49" fmla="*/ 29 h 1476"/>
                        <a:gd name="T50" fmla="*/ 122 w 653"/>
                        <a:gd name="T51" fmla="*/ 42 h 1476"/>
                        <a:gd name="T52" fmla="*/ 133 w 653"/>
                        <a:gd name="T53" fmla="*/ 61 h 1476"/>
                        <a:gd name="T54" fmla="*/ 142 w 653"/>
                        <a:gd name="T55" fmla="*/ 78 h 1476"/>
                        <a:gd name="T56" fmla="*/ 145 w 653"/>
                        <a:gd name="T57" fmla="*/ 100 h 1476"/>
                        <a:gd name="T58" fmla="*/ 136 w 653"/>
                        <a:gd name="T59" fmla="*/ 133 h 1476"/>
                        <a:gd name="T60" fmla="*/ 128 w 653"/>
                        <a:gd name="T61" fmla="*/ 149 h 1476"/>
                        <a:gd name="T62" fmla="*/ 113 w 653"/>
                        <a:gd name="T63" fmla="*/ 166 h 1476"/>
                        <a:gd name="T64" fmla="*/ 75 w 653"/>
                        <a:gd name="T65" fmla="*/ 188 h 1476"/>
                        <a:gd name="T66" fmla="*/ 32 w 653"/>
                        <a:gd name="T67" fmla="*/ 201 h 1476"/>
                        <a:gd name="T68" fmla="*/ 37 w 653"/>
                        <a:gd name="T69" fmla="*/ 211 h 1476"/>
                        <a:gd name="T70" fmla="*/ 52 w 653"/>
                        <a:gd name="T71" fmla="*/ 211 h 1476"/>
                        <a:gd name="T72" fmla="*/ 52 w 653"/>
                        <a:gd name="T73" fmla="*/ 240 h 1476"/>
                        <a:gd name="T74" fmla="*/ 23 w 653"/>
                        <a:gd name="T75" fmla="*/ 244 h 1476"/>
                        <a:gd name="T76" fmla="*/ 23 w 653"/>
                        <a:gd name="T77" fmla="*/ 1475 h 1476"/>
                        <a:gd name="T78" fmla="*/ 634 w 653"/>
                        <a:gd name="T79" fmla="*/ 1475 h 147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653"/>
                        <a:gd name="T121" fmla="*/ 0 h 1476"/>
                        <a:gd name="T122" fmla="*/ 653 w 653"/>
                        <a:gd name="T123" fmla="*/ 1476 h 1476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653" h="1476">
                          <a:moveTo>
                            <a:pt x="634" y="1475"/>
                          </a:moveTo>
                          <a:lnTo>
                            <a:pt x="634" y="244"/>
                          </a:lnTo>
                          <a:lnTo>
                            <a:pt x="602" y="240"/>
                          </a:lnTo>
                          <a:lnTo>
                            <a:pt x="602" y="211"/>
                          </a:lnTo>
                          <a:lnTo>
                            <a:pt x="619" y="211"/>
                          </a:lnTo>
                          <a:lnTo>
                            <a:pt x="622" y="201"/>
                          </a:lnTo>
                          <a:lnTo>
                            <a:pt x="579" y="188"/>
                          </a:lnTo>
                          <a:lnTo>
                            <a:pt x="541" y="166"/>
                          </a:lnTo>
                          <a:lnTo>
                            <a:pt x="529" y="153"/>
                          </a:lnTo>
                          <a:lnTo>
                            <a:pt x="518" y="136"/>
                          </a:lnTo>
                          <a:lnTo>
                            <a:pt x="512" y="117"/>
                          </a:lnTo>
                          <a:lnTo>
                            <a:pt x="509" y="100"/>
                          </a:lnTo>
                          <a:lnTo>
                            <a:pt x="512" y="78"/>
                          </a:lnTo>
                          <a:lnTo>
                            <a:pt x="521" y="61"/>
                          </a:lnTo>
                          <a:lnTo>
                            <a:pt x="532" y="42"/>
                          </a:lnTo>
                          <a:lnTo>
                            <a:pt x="550" y="29"/>
                          </a:lnTo>
                          <a:lnTo>
                            <a:pt x="573" y="16"/>
                          </a:lnTo>
                          <a:lnTo>
                            <a:pt x="596" y="6"/>
                          </a:lnTo>
                          <a:lnTo>
                            <a:pt x="622" y="3"/>
                          </a:lnTo>
                          <a:lnTo>
                            <a:pt x="652" y="0"/>
                          </a:lnTo>
                          <a:lnTo>
                            <a:pt x="0" y="0"/>
                          </a:lnTo>
                          <a:lnTo>
                            <a:pt x="32" y="3"/>
                          </a:lnTo>
                          <a:lnTo>
                            <a:pt x="58" y="6"/>
                          </a:lnTo>
                          <a:lnTo>
                            <a:pt x="81" y="16"/>
                          </a:lnTo>
                          <a:lnTo>
                            <a:pt x="104" y="29"/>
                          </a:lnTo>
                          <a:lnTo>
                            <a:pt x="122" y="42"/>
                          </a:lnTo>
                          <a:lnTo>
                            <a:pt x="133" y="61"/>
                          </a:lnTo>
                          <a:lnTo>
                            <a:pt x="142" y="78"/>
                          </a:lnTo>
                          <a:lnTo>
                            <a:pt x="145" y="100"/>
                          </a:lnTo>
                          <a:lnTo>
                            <a:pt x="136" y="133"/>
                          </a:lnTo>
                          <a:lnTo>
                            <a:pt x="128" y="149"/>
                          </a:lnTo>
                          <a:lnTo>
                            <a:pt x="113" y="166"/>
                          </a:lnTo>
                          <a:lnTo>
                            <a:pt x="75" y="188"/>
                          </a:lnTo>
                          <a:lnTo>
                            <a:pt x="32" y="201"/>
                          </a:lnTo>
                          <a:lnTo>
                            <a:pt x="37" y="211"/>
                          </a:lnTo>
                          <a:lnTo>
                            <a:pt x="52" y="211"/>
                          </a:lnTo>
                          <a:lnTo>
                            <a:pt x="52" y="240"/>
                          </a:lnTo>
                          <a:lnTo>
                            <a:pt x="23" y="244"/>
                          </a:lnTo>
                          <a:lnTo>
                            <a:pt x="23" y="1475"/>
                          </a:lnTo>
                          <a:lnTo>
                            <a:pt x="634" y="1475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74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589" y="2071"/>
                      <a:ext cx="1058" cy="1288"/>
                    </a:xfrm>
                    <a:custGeom>
                      <a:avLst/>
                      <a:gdLst>
                        <a:gd name="T0" fmla="*/ 621 w 643"/>
                        <a:gd name="T1" fmla="*/ 1475 h 1476"/>
                        <a:gd name="T2" fmla="*/ 621 w 643"/>
                        <a:gd name="T3" fmla="*/ 244 h 1476"/>
                        <a:gd name="T4" fmla="*/ 592 w 643"/>
                        <a:gd name="T5" fmla="*/ 240 h 1476"/>
                        <a:gd name="T6" fmla="*/ 592 w 643"/>
                        <a:gd name="T7" fmla="*/ 211 h 1476"/>
                        <a:gd name="T8" fmla="*/ 607 w 643"/>
                        <a:gd name="T9" fmla="*/ 211 h 1476"/>
                        <a:gd name="T10" fmla="*/ 612 w 643"/>
                        <a:gd name="T11" fmla="*/ 201 h 1476"/>
                        <a:gd name="T12" fmla="*/ 566 w 643"/>
                        <a:gd name="T13" fmla="*/ 188 h 1476"/>
                        <a:gd name="T14" fmla="*/ 531 w 643"/>
                        <a:gd name="T15" fmla="*/ 166 h 1476"/>
                        <a:gd name="T16" fmla="*/ 505 w 643"/>
                        <a:gd name="T17" fmla="*/ 136 h 1476"/>
                        <a:gd name="T18" fmla="*/ 496 w 643"/>
                        <a:gd name="T19" fmla="*/ 100 h 1476"/>
                        <a:gd name="T20" fmla="*/ 499 w 643"/>
                        <a:gd name="T21" fmla="*/ 78 h 1476"/>
                        <a:gd name="T22" fmla="*/ 508 w 643"/>
                        <a:gd name="T23" fmla="*/ 61 h 1476"/>
                        <a:gd name="T24" fmla="*/ 522 w 643"/>
                        <a:gd name="T25" fmla="*/ 42 h 1476"/>
                        <a:gd name="T26" fmla="*/ 540 w 643"/>
                        <a:gd name="T27" fmla="*/ 29 h 1476"/>
                        <a:gd name="T28" fmla="*/ 560 w 643"/>
                        <a:gd name="T29" fmla="*/ 16 h 1476"/>
                        <a:gd name="T30" fmla="*/ 586 w 643"/>
                        <a:gd name="T31" fmla="*/ 6 h 1476"/>
                        <a:gd name="T32" fmla="*/ 612 w 643"/>
                        <a:gd name="T33" fmla="*/ 3 h 1476"/>
                        <a:gd name="T34" fmla="*/ 642 w 643"/>
                        <a:gd name="T35" fmla="*/ 0 h 1476"/>
                        <a:gd name="T36" fmla="*/ 0 w 643"/>
                        <a:gd name="T37" fmla="*/ 0 h 1476"/>
                        <a:gd name="T38" fmla="*/ 29 w 643"/>
                        <a:gd name="T39" fmla="*/ 3 h 1476"/>
                        <a:gd name="T40" fmla="*/ 55 w 643"/>
                        <a:gd name="T41" fmla="*/ 6 h 1476"/>
                        <a:gd name="T42" fmla="*/ 81 w 643"/>
                        <a:gd name="T43" fmla="*/ 16 h 1476"/>
                        <a:gd name="T44" fmla="*/ 101 w 643"/>
                        <a:gd name="T45" fmla="*/ 29 h 1476"/>
                        <a:gd name="T46" fmla="*/ 119 w 643"/>
                        <a:gd name="T47" fmla="*/ 42 h 1476"/>
                        <a:gd name="T48" fmla="*/ 133 w 643"/>
                        <a:gd name="T49" fmla="*/ 61 h 1476"/>
                        <a:gd name="T50" fmla="*/ 139 w 643"/>
                        <a:gd name="T51" fmla="*/ 78 h 1476"/>
                        <a:gd name="T52" fmla="*/ 142 w 643"/>
                        <a:gd name="T53" fmla="*/ 100 h 1476"/>
                        <a:gd name="T54" fmla="*/ 142 w 643"/>
                        <a:gd name="T55" fmla="*/ 117 h 1476"/>
                        <a:gd name="T56" fmla="*/ 133 w 643"/>
                        <a:gd name="T57" fmla="*/ 133 h 1476"/>
                        <a:gd name="T58" fmla="*/ 124 w 643"/>
                        <a:gd name="T59" fmla="*/ 149 h 1476"/>
                        <a:gd name="T60" fmla="*/ 110 w 643"/>
                        <a:gd name="T61" fmla="*/ 166 h 1476"/>
                        <a:gd name="T62" fmla="*/ 75 w 643"/>
                        <a:gd name="T63" fmla="*/ 188 h 1476"/>
                        <a:gd name="T64" fmla="*/ 29 w 643"/>
                        <a:gd name="T65" fmla="*/ 201 h 1476"/>
                        <a:gd name="T66" fmla="*/ 34 w 643"/>
                        <a:gd name="T67" fmla="*/ 211 h 1476"/>
                        <a:gd name="T68" fmla="*/ 52 w 643"/>
                        <a:gd name="T69" fmla="*/ 211 h 1476"/>
                        <a:gd name="T70" fmla="*/ 52 w 643"/>
                        <a:gd name="T71" fmla="*/ 240 h 1476"/>
                        <a:gd name="T72" fmla="*/ 20 w 643"/>
                        <a:gd name="T73" fmla="*/ 244 h 1476"/>
                        <a:gd name="T74" fmla="*/ 20 w 643"/>
                        <a:gd name="T75" fmla="*/ 1475 h 1476"/>
                        <a:gd name="T76" fmla="*/ 621 w 643"/>
                        <a:gd name="T77" fmla="*/ 1475 h 147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43"/>
                        <a:gd name="T118" fmla="*/ 0 h 1476"/>
                        <a:gd name="T119" fmla="*/ 643 w 643"/>
                        <a:gd name="T120" fmla="*/ 1476 h 147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43" h="1476">
                          <a:moveTo>
                            <a:pt x="621" y="1475"/>
                          </a:moveTo>
                          <a:lnTo>
                            <a:pt x="621" y="244"/>
                          </a:lnTo>
                          <a:lnTo>
                            <a:pt x="592" y="240"/>
                          </a:lnTo>
                          <a:lnTo>
                            <a:pt x="592" y="211"/>
                          </a:lnTo>
                          <a:lnTo>
                            <a:pt x="607" y="211"/>
                          </a:lnTo>
                          <a:lnTo>
                            <a:pt x="612" y="201"/>
                          </a:lnTo>
                          <a:lnTo>
                            <a:pt x="566" y="188"/>
                          </a:lnTo>
                          <a:lnTo>
                            <a:pt x="531" y="166"/>
                          </a:lnTo>
                          <a:lnTo>
                            <a:pt x="505" y="136"/>
                          </a:lnTo>
                          <a:lnTo>
                            <a:pt x="496" y="100"/>
                          </a:lnTo>
                          <a:lnTo>
                            <a:pt x="499" y="78"/>
                          </a:lnTo>
                          <a:lnTo>
                            <a:pt x="508" y="61"/>
                          </a:lnTo>
                          <a:lnTo>
                            <a:pt x="522" y="42"/>
                          </a:lnTo>
                          <a:lnTo>
                            <a:pt x="540" y="29"/>
                          </a:lnTo>
                          <a:lnTo>
                            <a:pt x="560" y="16"/>
                          </a:lnTo>
                          <a:lnTo>
                            <a:pt x="586" y="6"/>
                          </a:lnTo>
                          <a:lnTo>
                            <a:pt x="612" y="3"/>
                          </a:lnTo>
                          <a:lnTo>
                            <a:pt x="642" y="0"/>
                          </a:lnTo>
                          <a:lnTo>
                            <a:pt x="0" y="0"/>
                          </a:lnTo>
                          <a:lnTo>
                            <a:pt x="29" y="3"/>
                          </a:lnTo>
                          <a:lnTo>
                            <a:pt x="55" y="6"/>
                          </a:lnTo>
                          <a:lnTo>
                            <a:pt x="81" y="16"/>
                          </a:lnTo>
                          <a:lnTo>
                            <a:pt x="101" y="29"/>
                          </a:lnTo>
                          <a:lnTo>
                            <a:pt x="119" y="42"/>
                          </a:lnTo>
                          <a:lnTo>
                            <a:pt x="133" y="61"/>
                          </a:lnTo>
                          <a:lnTo>
                            <a:pt x="139" y="78"/>
                          </a:lnTo>
                          <a:lnTo>
                            <a:pt x="142" y="100"/>
                          </a:lnTo>
                          <a:lnTo>
                            <a:pt x="142" y="117"/>
                          </a:lnTo>
                          <a:lnTo>
                            <a:pt x="133" y="133"/>
                          </a:lnTo>
                          <a:lnTo>
                            <a:pt x="124" y="149"/>
                          </a:lnTo>
                          <a:lnTo>
                            <a:pt x="110" y="166"/>
                          </a:lnTo>
                          <a:lnTo>
                            <a:pt x="75" y="188"/>
                          </a:lnTo>
                          <a:lnTo>
                            <a:pt x="29" y="201"/>
                          </a:lnTo>
                          <a:lnTo>
                            <a:pt x="34" y="211"/>
                          </a:lnTo>
                          <a:lnTo>
                            <a:pt x="52" y="211"/>
                          </a:lnTo>
                          <a:lnTo>
                            <a:pt x="52" y="240"/>
                          </a:lnTo>
                          <a:lnTo>
                            <a:pt x="20" y="244"/>
                          </a:lnTo>
                          <a:lnTo>
                            <a:pt x="20" y="1475"/>
                          </a:lnTo>
                          <a:lnTo>
                            <a:pt x="621" y="1475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75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976" y="2106"/>
                      <a:ext cx="1058" cy="1288"/>
                    </a:xfrm>
                    <a:custGeom>
                      <a:avLst/>
                      <a:gdLst>
                        <a:gd name="T0" fmla="*/ 411 w 412"/>
                        <a:gd name="T1" fmla="*/ 184 h 185"/>
                        <a:gd name="T2" fmla="*/ 384 w 412"/>
                        <a:gd name="T3" fmla="*/ 180 h 185"/>
                        <a:gd name="T4" fmla="*/ 361 w 412"/>
                        <a:gd name="T5" fmla="*/ 176 h 185"/>
                        <a:gd name="T6" fmla="*/ 319 w 412"/>
                        <a:gd name="T7" fmla="*/ 155 h 185"/>
                        <a:gd name="T8" fmla="*/ 305 w 412"/>
                        <a:gd name="T9" fmla="*/ 141 h 185"/>
                        <a:gd name="T10" fmla="*/ 293 w 412"/>
                        <a:gd name="T11" fmla="*/ 123 h 185"/>
                        <a:gd name="T12" fmla="*/ 284 w 412"/>
                        <a:gd name="T13" fmla="*/ 106 h 185"/>
                        <a:gd name="T14" fmla="*/ 281 w 412"/>
                        <a:gd name="T15" fmla="*/ 88 h 185"/>
                        <a:gd name="T16" fmla="*/ 284 w 412"/>
                        <a:gd name="T17" fmla="*/ 70 h 185"/>
                        <a:gd name="T18" fmla="*/ 290 w 412"/>
                        <a:gd name="T19" fmla="*/ 56 h 185"/>
                        <a:gd name="T20" fmla="*/ 305 w 412"/>
                        <a:gd name="T21" fmla="*/ 31 h 185"/>
                        <a:gd name="T22" fmla="*/ 331 w 412"/>
                        <a:gd name="T23" fmla="*/ 14 h 185"/>
                        <a:gd name="T24" fmla="*/ 364 w 412"/>
                        <a:gd name="T25" fmla="*/ 0 h 185"/>
                        <a:gd name="T26" fmla="*/ 46 w 412"/>
                        <a:gd name="T27" fmla="*/ 0 h 185"/>
                        <a:gd name="T28" fmla="*/ 79 w 412"/>
                        <a:gd name="T29" fmla="*/ 14 h 185"/>
                        <a:gd name="T30" fmla="*/ 105 w 412"/>
                        <a:gd name="T31" fmla="*/ 31 h 185"/>
                        <a:gd name="T32" fmla="*/ 120 w 412"/>
                        <a:gd name="T33" fmla="*/ 56 h 185"/>
                        <a:gd name="T34" fmla="*/ 126 w 412"/>
                        <a:gd name="T35" fmla="*/ 88 h 185"/>
                        <a:gd name="T36" fmla="*/ 117 w 412"/>
                        <a:gd name="T37" fmla="*/ 123 h 185"/>
                        <a:gd name="T38" fmla="*/ 105 w 412"/>
                        <a:gd name="T39" fmla="*/ 141 h 185"/>
                        <a:gd name="T40" fmla="*/ 91 w 412"/>
                        <a:gd name="T41" fmla="*/ 155 h 185"/>
                        <a:gd name="T42" fmla="*/ 49 w 412"/>
                        <a:gd name="T43" fmla="*/ 176 h 185"/>
                        <a:gd name="T44" fmla="*/ 0 w 412"/>
                        <a:gd name="T45" fmla="*/ 184 h 185"/>
                        <a:gd name="T46" fmla="*/ 411 w 412"/>
                        <a:gd name="T47" fmla="*/ 184 h 18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12"/>
                        <a:gd name="T73" fmla="*/ 0 h 185"/>
                        <a:gd name="T74" fmla="*/ 412 w 412"/>
                        <a:gd name="T75" fmla="*/ 185 h 18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12" h="185">
                          <a:moveTo>
                            <a:pt x="411" y="184"/>
                          </a:moveTo>
                          <a:lnTo>
                            <a:pt x="384" y="180"/>
                          </a:lnTo>
                          <a:lnTo>
                            <a:pt x="361" y="176"/>
                          </a:lnTo>
                          <a:lnTo>
                            <a:pt x="319" y="155"/>
                          </a:lnTo>
                          <a:lnTo>
                            <a:pt x="305" y="141"/>
                          </a:lnTo>
                          <a:lnTo>
                            <a:pt x="293" y="123"/>
                          </a:lnTo>
                          <a:lnTo>
                            <a:pt x="284" y="106"/>
                          </a:lnTo>
                          <a:lnTo>
                            <a:pt x="281" y="88"/>
                          </a:lnTo>
                          <a:lnTo>
                            <a:pt x="284" y="70"/>
                          </a:lnTo>
                          <a:lnTo>
                            <a:pt x="290" y="56"/>
                          </a:lnTo>
                          <a:lnTo>
                            <a:pt x="305" y="31"/>
                          </a:lnTo>
                          <a:lnTo>
                            <a:pt x="331" y="14"/>
                          </a:lnTo>
                          <a:lnTo>
                            <a:pt x="364" y="0"/>
                          </a:lnTo>
                          <a:lnTo>
                            <a:pt x="46" y="0"/>
                          </a:lnTo>
                          <a:lnTo>
                            <a:pt x="79" y="14"/>
                          </a:lnTo>
                          <a:lnTo>
                            <a:pt x="105" y="31"/>
                          </a:lnTo>
                          <a:lnTo>
                            <a:pt x="120" y="56"/>
                          </a:lnTo>
                          <a:lnTo>
                            <a:pt x="126" y="88"/>
                          </a:lnTo>
                          <a:lnTo>
                            <a:pt x="117" y="123"/>
                          </a:lnTo>
                          <a:lnTo>
                            <a:pt x="105" y="141"/>
                          </a:lnTo>
                          <a:lnTo>
                            <a:pt x="91" y="155"/>
                          </a:lnTo>
                          <a:lnTo>
                            <a:pt x="49" y="176"/>
                          </a:lnTo>
                          <a:lnTo>
                            <a:pt x="0" y="184"/>
                          </a:lnTo>
                          <a:lnTo>
                            <a:pt x="411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76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966" y="2152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54 w 169"/>
                        <a:gd name="T3" fmla="*/ 176 h 185"/>
                        <a:gd name="T4" fmla="*/ 96 w 169"/>
                        <a:gd name="T5" fmla="*/ 154 h 185"/>
                        <a:gd name="T6" fmla="*/ 126 w 169"/>
                        <a:gd name="T7" fmla="*/ 125 h 185"/>
                        <a:gd name="T8" fmla="*/ 138 w 169"/>
                        <a:gd name="T9" fmla="*/ 80 h 185"/>
                        <a:gd name="T10" fmla="*/ 132 w 169"/>
                        <a:gd name="T11" fmla="*/ 51 h 185"/>
                        <a:gd name="T12" fmla="*/ 108 w 169"/>
                        <a:gd name="T13" fmla="*/ 22 h 185"/>
                        <a:gd name="T14" fmla="*/ 78 w 169"/>
                        <a:gd name="T15" fmla="*/ 7 h 185"/>
                        <a:gd name="T16" fmla="*/ 36 w 169"/>
                        <a:gd name="T17" fmla="*/ 0 h 185"/>
                        <a:gd name="T18" fmla="*/ 60 w 169"/>
                        <a:gd name="T19" fmla="*/ 0 h 185"/>
                        <a:gd name="T20" fmla="*/ 102 w 169"/>
                        <a:gd name="T21" fmla="*/ 7 h 185"/>
                        <a:gd name="T22" fmla="*/ 138 w 169"/>
                        <a:gd name="T23" fmla="*/ 22 h 185"/>
                        <a:gd name="T24" fmla="*/ 156 w 169"/>
                        <a:gd name="T25" fmla="*/ 51 h 185"/>
                        <a:gd name="T26" fmla="*/ 168 w 169"/>
                        <a:gd name="T27" fmla="*/ 80 h 185"/>
                        <a:gd name="T28" fmla="*/ 156 w 169"/>
                        <a:gd name="T29" fmla="*/ 125 h 185"/>
                        <a:gd name="T30" fmla="*/ 126 w 169"/>
                        <a:gd name="T31" fmla="*/ 154 h 185"/>
                        <a:gd name="T32" fmla="*/ 84 w 169"/>
                        <a:gd name="T33" fmla="*/ 176 h 185"/>
                        <a:gd name="T34" fmla="*/ 30 w 169"/>
                        <a:gd name="T35" fmla="*/ 184 h 185"/>
                        <a:gd name="T36" fmla="*/ 0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54" y="176"/>
                          </a:lnTo>
                          <a:lnTo>
                            <a:pt x="96" y="154"/>
                          </a:lnTo>
                          <a:lnTo>
                            <a:pt x="126" y="125"/>
                          </a:lnTo>
                          <a:lnTo>
                            <a:pt x="138" y="80"/>
                          </a:lnTo>
                          <a:lnTo>
                            <a:pt x="132" y="51"/>
                          </a:lnTo>
                          <a:lnTo>
                            <a:pt x="108" y="22"/>
                          </a:lnTo>
                          <a:lnTo>
                            <a:pt x="78" y="7"/>
                          </a:lnTo>
                          <a:lnTo>
                            <a:pt x="36" y="0"/>
                          </a:lnTo>
                          <a:lnTo>
                            <a:pt x="60" y="0"/>
                          </a:lnTo>
                          <a:lnTo>
                            <a:pt x="102" y="7"/>
                          </a:lnTo>
                          <a:lnTo>
                            <a:pt x="138" y="22"/>
                          </a:lnTo>
                          <a:lnTo>
                            <a:pt x="156" y="51"/>
                          </a:lnTo>
                          <a:lnTo>
                            <a:pt x="168" y="80"/>
                          </a:lnTo>
                          <a:lnTo>
                            <a:pt x="156" y="125"/>
                          </a:lnTo>
                          <a:lnTo>
                            <a:pt x="126" y="154"/>
                          </a:lnTo>
                          <a:lnTo>
                            <a:pt x="84" y="176"/>
                          </a:lnTo>
                          <a:lnTo>
                            <a:pt x="30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77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923" y="2152"/>
                      <a:ext cx="1058" cy="1288"/>
                    </a:xfrm>
                    <a:custGeom>
                      <a:avLst/>
                      <a:gdLst>
                        <a:gd name="T0" fmla="*/ 135 w 170"/>
                        <a:gd name="T1" fmla="*/ 0 h 185"/>
                        <a:gd name="T2" fmla="*/ 84 w 170"/>
                        <a:gd name="T3" fmla="*/ 18 h 185"/>
                        <a:gd name="T4" fmla="*/ 42 w 170"/>
                        <a:gd name="T5" fmla="*/ 55 h 185"/>
                        <a:gd name="T6" fmla="*/ 8 w 170"/>
                        <a:gd name="T7" fmla="*/ 110 h 185"/>
                        <a:gd name="T8" fmla="*/ 0 w 170"/>
                        <a:gd name="T9" fmla="*/ 184 h 185"/>
                        <a:gd name="T10" fmla="*/ 42 w 170"/>
                        <a:gd name="T11" fmla="*/ 184 h 185"/>
                        <a:gd name="T12" fmla="*/ 50 w 170"/>
                        <a:gd name="T13" fmla="*/ 110 h 185"/>
                        <a:gd name="T14" fmla="*/ 76 w 170"/>
                        <a:gd name="T15" fmla="*/ 55 h 185"/>
                        <a:gd name="T16" fmla="*/ 118 w 170"/>
                        <a:gd name="T17" fmla="*/ 18 h 185"/>
                        <a:gd name="T18" fmla="*/ 169 w 170"/>
                        <a:gd name="T19" fmla="*/ 0 h 185"/>
                        <a:gd name="T20" fmla="*/ 135 w 170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0"/>
                        <a:gd name="T34" fmla="*/ 0 h 185"/>
                        <a:gd name="T35" fmla="*/ 170 w 170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0" h="185">
                          <a:moveTo>
                            <a:pt x="135" y="0"/>
                          </a:moveTo>
                          <a:lnTo>
                            <a:pt x="84" y="18"/>
                          </a:lnTo>
                          <a:lnTo>
                            <a:pt x="42" y="55"/>
                          </a:lnTo>
                          <a:lnTo>
                            <a:pt x="8" y="110"/>
                          </a:lnTo>
                          <a:lnTo>
                            <a:pt x="0" y="184"/>
                          </a:lnTo>
                          <a:lnTo>
                            <a:pt x="42" y="184"/>
                          </a:lnTo>
                          <a:lnTo>
                            <a:pt x="50" y="110"/>
                          </a:lnTo>
                          <a:lnTo>
                            <a:pt x="76" y="55"/>
                          </a:lnTo>
                          <a:lnTo>
                            <a:pt x="118" y="18"/>
                          </a:lnTo>
                          <a:lnTo>
                            <a:pt x="169" y="0"/>
                          </a:lnTo>
                          <a:lnTo>
                            <a:pt x="135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78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976" y="212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59 w 170"/>
                        <a:gd name="T3" fmla="*/ 175 h 185"/>
                        <a:gd name="T4" fmla="*/ 105 w 170"/>
                        <a:gd name="T5" fmla="*/ 154 h 185"/>
                        <a:gd name="T6" fmla="*/ 135 w 170"/>
                        <a:gd name="T7" fmla="*/ 125 h 185"/>
                        <a:gd name="T8" fmla="*/ 147 w 170"/>
                        <a:gd name="T9" fmla="*/ 92 h 185"/>
                        <a:gd name="T10" fmla="*/ 135 w 170"/>
                        <a:gd name="T11" fmla="*/ 54 h 185"/>
                        <a:gd name="T12" fmla="*/ 105 w 170"/>
                        <a:gd name="T13" fmla="*/ 25 h 185"/>
                        <a:gd name="T14" fmla="*/ 84 w 170"/>
                        <a:gd name="T15" fmla="*/ 16 h 185"/>
                        <a:gd name="T16" fmla="*/ 59 w 170"/>
                        <a:gd name="T17" fmla="*/ 8 h 185"/>
                        <a:gd name="T18" fmla="*/ 0 w 170"/>
                        <a:gd name="T19" fmla="*/ 0 h 185"/>
                        <a:gd name="T20" fmla="*/ 21 w 170"/>
                        <a:gd name="T21" fmla="*/ 0 h 185"/>
                        <a:gd name="T22" fmla="*/ 76 w 170"/>
                        <a:gd name="T23" fmla="*/ 8 h 185"/>
                        <a:gd name="T24" fmla="*/ 101 w 170"/>
                        <a:gd name="T25" fmla="*/ 16 h 185"/>
                        <a:gd name="T26" fmla="*/ 122 w 170"/>
                        <a:gd name="T27" fmla="*/ 25 h 185"/>
                        <a:gd name="T28" fmla="*/ 156 w 170"/>
                        <a:gd name="T29" fmla="*/ 54 h 185"/>
                        <a:gd name="T30" fmla="*/ 169 w 170"/>
                        <a:gd name="T31" fmla="*/ 92 h 185"/>
                        <a:gd name="T32" fmla="*/ 156 w 170"/>
                        <a:gd name="T33" fmla="*/ 125 h 185"/>
                        <a:gd name="T34" fmla="*/ 122 w 170"/>
                        <a:gd name="T35" fmla="*/ 154 h 185"/>
                        <a:gd name="T36" fmla="*/ 76 w 170"/>
                        <a:gd name="T37" fmla="*/ 175 h 185"/>
                        <a:gd name="T38" fmla="*/ 21 w 170"/>
                        <a:gd name="T39" fmla="*/ 184 h 185"/>
                        <a:gd name="T40" fmla="*/ 0 w 170"/>
                        <a:gd name="T41" fmla="*/ 184 h 1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0"/>
                        <a:gd name="T64" fmla="*/ 0 h 185"/>
                        <a:gd name="T65" fmla="*/ 170 w 170"/>
                        <a:gd name="T66" fmla="*/ 185 h 1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59" y="175"/>
                          </a:lnTo>
                          <a:lnTo>
                            <a:pt x="105" y="154"/>
                          </a:lnTo>
                          <a:lnTo>
                            <a:pt x="135" y="125"/>
                          </a:lnTo>
                          <a:lnTo>
                            <a:pt x="147" y="92"/>
                          </a:lnTo>
                          <a:lnTo>
                            <a:pt x="135" y="54"/>
                          </a:lnTo>
                          <a:lnTo>
                            <a:pt x="105" y="25"/>
                          </a:lnTo>
                          <a:lnTo>
                            <a:pt x="84" y="16"/>
                          </a:lnTo>
                          <a:lnTo>
                            <a:pt x="59" y="8"/>
                          </a:lnTo>
                          <a:lnTo>
                            <a:pt x="0" y="0"/>
                          </a:lnTo>
                          <a:lnTo>
                            <a:pt x="21" y="0"/>
                          </a:lnTo>
                          <a:lnTo>
                            <a:pt x="76" y="8"/>
                          </a:lnTo>
                          <a:lnTo>
                            <a:pt x="101" y="16"/>
                          </a:lnTo>
                          <a:lnTo>
                            <a:pt x="122" y="25"/>
                          </a:lnTo>
                          <a:lnTo>
                            <a:pt x="156" y="54"/>
                          </a:lnTo>
                          <a:lnTo>
                            <a:pt x="169" y="92"/>
                          </a:lnTo>
                          <a:lnTo>
                            <a:pt x="156" y="125"/>
                          </a:lnTo>
                          <a:lnTo>
                            <a:pt x="122" y="154"/>
                          </a:lnTo>
                          <a:lnTo>
                            <a:pt x="76" y="175"/>
                          </a:lnTo>
                          <a:lnTo>
                            <a:pt x="2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79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881" y="2129"/>
                      <a:ext cx="1058" cy="1288"/>
                    </a:xfrm>
                    <a:custGeom>
                      <a:avLst/>
                      <a:gdLst>
                        <a:gd name="T0" fmla="*/ 129 w 170"/>
                        <a:gd name="T1" fmla="*/ 184 h 185"/>
                        <a:gd name="T2" fmla="*/ 79 w 170"/>
                        <a:gd name="T3" fmla="*/ 178 h 185"/>
                        <a:gd name="T4" fmla="*/ 39 w 170"/>
                        <a:gd name="T5" fmla="*/ 156 h 185"/>
                        <a:gd name="T6" fmla="*/ 9 w 170"/>
                        <a:gd name="T7" fmla="*/ 129 h 185"/>
                        <a:gd name="T8" fmla="*/ 0 w 170"/>
                        <a:gd name="T9" fmla="*/ 97 h 185"/>
                        <a:gd name="T10" fmla="*/ 4 w 170"/>
                        <a:gd name="T11" fmla="*/ 75 h 185"/>
                        <a:gd name="T12" fmla="*/ 14 w 170"/>
                        <a:gd name="T13" fmla="*/ 59 h 185"/>
                        <a:gd name="T14" fmla="*/ 44 w 170"/>
                        <a:gd name="T15" fmla="*/ 27 h 185"/>
                        <a:gd name="T16" fmla="*/ 89 w 170"/>
                        <a:gd name="T17" fmla="*/ 5 h 185"/>
                        <a:gd name="T18" fmla="*/ 114 w 170"/>
                        <a:gd name="T19" fmla="*/ 0 h 185"/>
                        <a:gd name="T20" fmla="*/ 144 w 170"/>
                        <a:gd name="T21" fmla="*/ 0 h 185"/>
                        <a:gd name="T22" fmla="*/ 169 w 170"/>
                        <a:gd name="T23" fmla="*/ 0 h 185"/>
                        <a:gd name="T24" fmla="*/ 109 w 170"/>
                        <a:gd name="T25" fmla="*/ 5 h 185"/>
                        <a:gd name="T26" fmla="*/ 64 w 170"/>
                        <a:gd name="T27" fmla="*/ 27 h 185"/>
                        <a:gd name="T28" fmla="*/ 34 w 170"/>
                        <a:gd name="T29" fmla="*/ 59 h 185"/>
                        <a:gd name="T30" fmla="*/ 29 w 170"/>
                        <a:gd name="T31" fmla="*/ 75 h 185"/>
                        <a:gd name="T32" fmla="*/ 24 w 170"/>
                        <a:gd name="T33" fmla="*/ 97 h 185"/>
                        <a:gd name="T34" fmla="*/ 34 w 170"/>
                        <a:gd name="T35" fmla="*/ 129 h 185"/>
                        <a:gd name="T36" fmla="*/ 64 w 170"/>
                        <a:gd name="T37" fmla="*/ 156 h 185"/>
                        <a:gd name="T38" fmla="*/ 104 w 170"/>
                        <a:gd name="T39" fmla="*/ 178 h 185"/>
                        <a:gd name="T40" fmla="*/ 154 w 170"/>
                        <a:gd name="T41" fmla="*/ 184 h 185"/>
                        <a:gd name="T42" fmla="*/ 129 w 170"/>
                        <a:gd name="T43" fmla="*/ 184 h 18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0"/>
                        <a:gd name="T67" fmla="*/ 0 h 185"/>
                        <a:gd name="T68" fmla="*/ 170 w 170"/>
                        <a:gd name="T69" fmla="*/ 185 h 18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0" h="185">
                          <a:moveTo>
                            <a:pt x="129" y="184"/>
                          </a:moveTo>
                          <a:lnTo>
                            <a:pt x="79" y="178"/>
                          </a:lnTo>
                          <a:lnTo>
                            <a:pt x="39" y="156"/>
                          </a:lnTo>
                          <a:lnTo>
                            <a:pt x="9" y="129"/>
                          </a:lnTo>
                          <a:lnTo>
                            <a:pt x="0" y="97"/>
                          </a:lnTo>
                          <a:lnTo>
                            <a:pt x="4" y="75"/>
                          </a:lnTo>
                          <a:lnTo>
                            <a:pt x="14" y="59"/>
                          </a:lnTo>
                          <a:lnTo>
                            <a:pt x="44" y="27"/>
                          </a:lnTo>
                          <a:lnTo>
                            <a:pt x="89" y="5"/>
                          </a:lnTo>
                          <a:lnTo>
                            <a:pt x="114" y="0"/>
                          </a:lnTo>
                          <a:lnTo>
                            <a:pt x="144" y="0"/>
                          </a:lnTo>
                          <a:lnTo>
                            <a:pt x="169" y="0"/>
                          </a:lnTo>
                          <a:lnTo>
                            <a:pt x="109" y="5"/>
                          </a:lnTo>
                          <a:lnTo>
                            <a:pt x="64" y="27"/>
                          </a:lnTo>
                          <a:lnTo>
                            <a:pt x="34" y="59"/>
                          </a:lnTo>
                          <a:lnTo>
                            <a:pt x="29" y="75"/>
                          </a:lnTo>
                          <a:lnTo>
                            <a:pt x="24" y="97"/>
                          </a:lnTo>
                          <a:lnTo>
                            <a:pt x="34" y="129"/>
                          </a:lnTo>
                          <a:lnTo>
                            <a:pt x="64" y="156"/>
                          </a:lnTo>
                          <a:lnTo>
                            <a:pt x="104" y="178"/>
                          </a:lnTo>
                          <a:lnTo>
                            <a:pt x="154" y="184"/>
                          </a:lnTo>
                          <a:lnTo>
                            <a:pt x="12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0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829" y="2083"/>
                      <a:ext cx="1058" cy="1288"/>
                    </a:xfrm>
                    <a:custGeom>
                      <a:avLst/>
                      <a:gdLst>
                        <a:gd name="T0" fmla="*/ 121 w 580"/>
                        <a:gd name="T1" fmla="*/ 0 h 197"/>
                        <a:gd name="T2" fmla="*/ 97 w 580"/>
                        <a:gd name="T3" fmla="*/ 0 h 197"/>
                        <a:gd name="T4" fmla="*/ 77 w 580"/>
                        <a:gd name="T5" fmla="*/ 3 h 197"/>
                        <a:gd name="T6" fmla="*/ 53 w 580"/>
                        <a:gd name="T7" fmla="*/ 14 h 197"/>
                        <a:gd name="T8" fmla="*/ 35 w 580"/>
                        <a:gd name="T9" fmla="*/ 25 h 197"/>
                        <a:gd name="T10" fmla="*/ 20 w 580"/>
                        <a:gd name="T11" fmla="*/ 40 h 197"/>
                        <a:gd name="T12" fmla="*/ 8 w 580"/>
                        <a:gd name="T13" fmla="*/ 55 h 197"/>
                        <a:gd name="T14" fmla="*/ 2 w 580"/>
                        <a:gd name="T15" fmla="*/ 73 h 197"/>
                        <a:gd name="T16" fmla="*/ 0 w 580"/>
                        <a:gd name="T17" fmla="*/ 92 h 197"/>
                        <a:gd name="T18" fmla="*/ 2 w 580"/>
                        <a:gd name="T19" fmla="*/ 114 h 197"/>
                        <a:gd name="T20" fmla="*/ 8 w 580"/>
                        <a:gd name="T21" fmla="*/ 133 h 197"/>
                        <a:gd name="T22" fmla="*/ 23 w 580"/>
                        <a:gd name="T23" fmla="*/ 151 h 197"/>
                        <a:gd name="T24" fmla="*/ 38 w 580"/>
                        <a:gd name="T25" fmla="*/ 166 h 197"/>
                        <a:gd name="T26" fmla="*/ 80 w 580"/>
                        <a:gd name="T27" fmla="*/ 188 h 197"/>
                        <a:gd name="T28" fmla="*/ 103 w 580"/>
                        <a:gd name="T29" fmla="*/ 192 h 197"/>
                        <a:gd name="T30" fmla="*/ 130 w 580"/>
                        <a:gd name="T31" fmla="*/ 196 h 197"/>
                        <a:gd name="T32" fmla="*/ 145 w 580"/>
                        <a:gd name="T33" fmla="*/ 196 h 197"/>
                        <a:gd name="T34" fmla="*/ 118 w 580"/>
                        <a:gd name="T35" fmla="*/ 192 h 197"/>
                        <a:gd name="T36" fmla="*/ 95 w 580"/>
                        <a:gd name="T37" fmla="*/ 188 h 197"/>
                        <a:gd name="T38" fmla="*/ 50 w 580"/>
                        <a:gd name="T39" fmla="*/ 166 h 197"/>
                        <a:gd name="T40" fmla="*/ 35 w 580"/>
                        <a:gd name="T41" fmla="*/ 151 h 197"/>
                        <a:gd name="T42" fmla="*/ 23 w 580"/>
                        <a:gd name="T43" fmla="*/ 133 h 197"/>
                        <a:gd name="T44" fmla="*/ 17 w 580"/>
                        <a:gd name="T45" fmla="*/ 114 h 197"/>
                        <a:gd name="T46" fmla="*/ 14 w 580"/>
                        <a:gd name="T47" fmla="*/ 92 h 197"/>
                        <a:gd name="T48" fmla="*/ 14 w 580"/>
                        <a:gd name="T49" fmla="*/ 77 h 197"/>
                        <a:gd name="T50" fmla="*/ 23 w 580"/>
                        <a:gd name="T51" fmla="*/ 59 h 197"/>
                        <a:gd name="T52" fmla="*/ 32 w 580"/>
                        <a:gd name="T53" fmla="*/ 44 h 197"/>
                        <a:gd name="T54" fmla="*/ 44 w 580"/>
                        <a:gd name="T55" fmla="*/ 33 h 197"/>
                        <a:gd name="T56" fmla="*/ 62 w 580"/>
                        <a:gd name="T57" fmla="*/ 22 h 197"/>
                        <a:gd name="T58" fmla="*/ 80 w 580"/>
                        <a:gd name="T59" fmla="*/ 14 h 197"/>
                        <a:gd name="T60" fmla="*/ 100 w 580"/>
                        <a:gd name="T61" fmla="*/ 11 h 197"/>
                        <a:gd name="T62" fmla="*/ 124 w 580"/>
                        <a:gd name="T63" fmla="*/ 7 h 197"/>
                        <a:gd name="T64" fmla="*/ 570 w 580"/>
                        <a:gd name="T65" fmla="*/ 7 h 197"/>
                        <a:gd name="T66" fmla="*/ 579 w 580"/>
                        <a:gd name="T67" fmla="*/ 3 h 197"/>
                        <a:gd name="T68" fmla="*/ 115 w 580"/>
                        <a:gd name="T69" fmla="*/ 3 h 197"/>
                        <a:gd name="T70" fmla="*/ 121 w 580"/>
                        <a:gd name="T71" fmla="*/ 0 h 19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80"/>
                        <a:gd name="T109" fmla="*/ 0 h 197"/>
                        <a:gd name="T110" fmla="*/ 580 w 580"/>
                        <a:gd name="T111" fmla="*/ 197 h 197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80" h="197">
                          <a:moveTo>
                            <a:pt x="121" y="0"/>
                          </a:moveTo>
                          <a:lnTo>
                            <a:pt x="97" y="0"/>
                          </a:lnTo>
                          <a:lnTo>
                            <a:pt x="77" y="3"/>
                          </a:lnTo>
                          <a:lnTo>
                            <a:pt x="53" y="14"/>
                          </a:lnTo>
                          <a:lnTo>
                            <a:pt x="35" y="25"/>
                          </a:lnTo>
                          <a:lnTo>
                            <a:pt x="20" y="40"/>
                          </a:lnTo>
                          <a:lnTo>
                            <a:pt x="8" y="55"/>
                          </a:lnTo>
                          <a:lnTo>
                            <a:pt x="2" y="73"/>
                          </a:lnTo>
                          <a:lnTo>
                            <a:pt x="0" y="92"/>
                          </a:lnTo>
                          <a:lnTo>
                            <a:pt x="2" y="114"/>
                          </a:lnTo>
                          <a:lnTo>
                            <a:pt x="8" y="133"/>
                          </a:lnTo>
                          <a:lnTo>
                            <a:pt x="23" y="151"/>
                          </a:lnTo>
                          <a:lnTo>
                            <a:pt x="38" y="166"/>
                          </a:lnTo>
                          <a:lnTo>
                            <a:pt x="80" y="188"/>
                          </a:lnTo>
                          <a:lnTo>
                            <a:pt x="103" y="192"/>
                          </a:lnTo>
                          <a:lnTo>
                            <a:pt x="130" y="196"/>
                          </a:lnTo>
                          <a:lnTo>
                            <a:pt x="145" y="196"/>
                          </a:lnTo>
                          <a:lnTo>
                            <a:pt x="118" y="192"/>
                          </a:lnTo>
                          <a:lnTo>
                            <a:pt x="95" y="188"/>
                          </a:lnTo>
                          <a:lnTo>
                            <a:pt x="50" y="166"/>
                          </a:lnTo>
                          <a:lnTo>
                            <a:pt x="35" y="151"/>
                          </a:lnTo>
                          <a:lnTo>
                            <a:pt x="23" y="133"/>
                          </a:lnTo>
                          <a:lnTo>
                            <a:pt x="17" y="114"/>
                          </a:lnTo>
                          <a:lnTo>
                            <a:pt x="14" y="92"/>
                          </a:lnTo>
                          <a:lnTo>
                            <a:pt x="14" y="77"/>
                          </a:lnTo>
                          <a:lnTo>
                            <a:pt x="23" y="59"/>
                          </a:lnTo>
                          <a:lnTo>
                            <a:pt x="32" y="44"/>
                          </a:lnTo>
                          <a:lnTo>
                            <a:pt x="44" y="33"/>
                          </a:lnTo>
                          <a:lnTo>
                            <a:pt x="62" y="22"/>
                          </a:lnTo>
                          <a:lnTo>
                            <a:pt x="80" y="14"/>
                          </a:lnTo>
                          <a:lnTo>
                            <a:pt x="100" y="11"/>
                          </a:lnTo>
                          <a:lnTo>
                            <a:pt x="124" y="7"/>
                          </a:lnTo>
                          <a:lnTo>
                            <a:pt x="570" y="7"/>
                          </a:lnTo>
                          <a:lnTo>
                            <a:pt x="579" y="3"/>
                          </a:lnTo>
                          <a:lnTo>
                            <a:pt x="115" y="3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1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324" y="2152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12 w 169"/>
                        <a:gd name="T3" fmla="*/ 176 h 185"/>
                        <a:gd name="T4" fmla="*/ 68 w 169"/>
                        <a:gd name="T5" fmla="*/ 154 h 185"/>
                        <a:gd name="T6" fmla="*/ 37 w 169"/>
                        <a:gd name="T7" fmla="*/ 125 h 185"/>
                        <a:gd name="T8" fmla="*/ 31 w 169"/>
                        <a:gd name="T9" fmla="*/ 80 h 185"/>
                        <a:gd name="T10" fmla="*/ 37 w 169"/>
                        <a:gd name="T11" fmla="*/ 51 h 185"/>
                        <a:gd name="T12" fmla="*/ 62 w 169"/>
                        <a:gd name="T13" fmla="*/ 22 h 185"/>
                        <a:gd name="T14" fmla="*/ 93 w 169"/>
                        <a:gd name="T15" fmla="*/ 7 h 185"/>
                        <a:gd name="T16" fmla="*/ 136 w 169"/>
                        <a:gd name="T17" fmla="*/ 0 h 185"/>
                        <a:gd name="T18" fmla="*/ 105 w 169"/>
                        <a:gd name="T19" fmla="*/ 0 h 185"/>
                        <a:gd name="T20" fmla="*/ 68 w 169"/>
                        <a:gd name="T21" fmla="*/ 7 h 185"/>
                        <a:gd name="T22" fmla="*/ 31 w 169"/>
                        <a:gd name="T23" fmla="*/ 22 h 185"/>
                        <a:gd name="T24" fmla="*/ 12 w 169"/>
                        <a:gd name="T25" fmla="*/ 51 h 185"/>
                        <a:gd name="T26" fmla="*/ 0 w 169"/>
                        <a:gd name="T27" fmla="*/ 80 h 185"/>
                        <a:gd name="T28" fmla="*/ 12 w 169"/>
                        <a:gd name="T29" fmla="*/ 125 h 185"/>
                        <a:gd name="T30" fmla="*/ 43 w 169"/>
                        <a:gd name="T31" fmla="*/ 154 h 185"/>
                        <a:gd name="T32" fmla="*/ 87 w 169"/>
                        <a:gd name="T33" fmla="*/ 176 h 185"/>
                        <a:gd name="T34" fmla="*/ 143 w 169"/>
                        <a:gd name="T35" fmla="*/ 184 h 185"/>
                        <a:gd name="T36" fmla="*/ 168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12" y="176"/>
                          </a:lnTo>
                          <a:lnTo>
                            <a:pt x="68" y="154"/>
                          </a:lnTo>
                          <a:lnTo>
                            <a:pt x="37" y="125"/>
                          </a:lnTo>
                          <a:lnTo>
                            <a:pt x="31" y="80"/>
                          </a:lnTo>
                          <a:lnTo>
                            <a:pt x="37" y="51"/>
                          </a:lnTo>
                          <a:lnTo>
                            <a:pt x="62" y="22"/>
                          </a:lnTo>
                          <a:lnTo>
                            <a:pt x="93" y="7"/>
                          </a:lnTo>
                          <a:lnTo>
                            <a:pt x="136" y="0"/>
                          </a:lnTo>
                          <a:lnTo>
                            <a:pt x="105" y="0"/>
                          </a:lnTo>
                          <a:lnTo>
                            <a:pt x="68" y="7"/>
                          </a:lnTo>
                          <a:lnTo>
                            <a:pt x="31" y="22"/>
                          </a:lnTo>
                          <a:lnTo>
                            <a:pt x="12" y="51"/>
                          </a:lnTo>
                          <a:lnTo>
                            <a:pt x="0" y="80"/>
                          </a:lnTo>
                          <a:lnTo>
                            <a:pt x="12" y="125"/>
                          </a:lnTo>
                          <a:lnTo>
                            <a:pt x="43" y="154"/>
                          </a:lnTo>
                          <a:lnTo>
                            <a:pt x="87" y="176"/>
                          </a:lnTo>
                          <a:lnTo>
                            <a:pt x="143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2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376" y="2152"/>
                      <a:ext cx="1058" cy="1288"/>
                    </a:xfrm>
                    <a:custGeom>
                      <a:avLst/>
                      <a:gdLst>
                        <a:gd name="T0" fmla="*/ 40 w 170"/>
                        <a:gd name="T1" fmla="*/ 0 h 185"/>
                        <a:gd name="T2" fmla="*/ 88 w 170"/>
                        <a:gd name="T3" fmla="*/ 18 h 185"/>
                        <a:gd name="T4" fmla="*/ 128 w 170"/>
                        <a:gd name="T5" fmla="*/ 55 h 185"/>
                        <a:gd name="T6" fmla="*/ 152 w 170"/>
                        <a:gd name="T7" fmla="*/ 110 h 185"/>
                        <a:gd name="T8" fmla="*/ 169 w 170"/>
                        <a:gd name="T9" fmla="*/ 184 h 185"/>
                        <a:gd name="T10" fmla="*/ 128 w 170"/>
                        <a:gd name="T11" fmla="*/ 184 h 185"/>
                        <a:gd name="T12" fmla="*/ 120 w 170"/>
                        <a:gd name="T13" fmla="*/ 110 h 185"/>
                        <a:gd name="T14" fmla="*/ 96 w 170"/>
                        <a:gd name="T15" fmla="*/ 55 h 185"/>
                        <a:gd name="T16" fmla="*/ 48 w 170"/>
                        <a:gd name="T17" fmla="*/ 18 h 185"/>
                        <a:gd name="T18" fmla="*/ 0 w 170"/>
                        <a:gd name="T19" fmla="*/ 0 h 185"/>
                        <a:gd name="T20" fmla="*/ 40 w 170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0"/>
                        <a:gd name="T34" fmla="*/ 0 h 185"/>
                        <a:gd name="T35" fmla="*/ 170 w 170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0" h="185">
                          <a:moveTo>
                            <a:pt x="40" y="0"/>
                          </a:moveTo>
                          <a:lnTo>
                            <a:pt x="88" y="18"/>
                          </a:lnTo>
                          <a:lnTo>
                            <a:pt x="128" y="55"/>
                          </a:lnTo>
                          <a:lnTo>
                            <a:pt x="152" y="110"/>
                          </a:lnTo>
                          <a:lnTo>
                            <a:pt x="169" y="184"/>
                          </a:lnTo>
                          <a:lnTo>
                            <a:pt x="128" y="184"/>
                          </a:lnTo>
                          <a:lnTo>
                            <a:pt x="120" y="110"/>
                          </a:lnTo>
                          <a:lnTo>
                            <a:pt x="96" y="55"/>
                          </a:lnTo>
                          <a:lnTo>
                            <a:pt x="48" y="18"/>
                          </a:lnTo>
                          <a:lnTo>
                            <a:pt x="0" y="0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3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1281" y="212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184 h 185"/>
                        <a:gd name="T2" fmla="*/ 109 w 170"/>
                        <a:gd name="T3" fmla="*/ 175 h 185"/>
                        <a:gd name="T4" fmla="*/ 63 w 170"/>
                        <a:gd name="T5" fmla="*/ 154 h 185"/>
                        <a:gd name="T6" fmla="*/ 29 w 170"/>
                        <a:gd name="T7" fmla="*/ 125 h 185"/>
                        <a:gd name="T8" fmla="*/ 21 w 170"/>
                        <a:gd name="T9" fmla="*/ 92 h 185"/>
                        <a:gd name="T10" fmla="*/ 21 w 170"/>
                        <a:gd name="T11" fmla="*/ 71 h 185"/>
                        <a:gd name="T12" fmla="*/ 29 w 170"/>
                        <a:gd name="T13" fmla="*/ 54 h 185"/>
                        <a:gd name="T14" fmla="*/ 46 w 170"/>
                        <a:gd name="T15" fmla="*/ 37 h 185"/>
                        <a:gd name="T16" fmla="*/ 63 w 170"/>
                        <a:gd name="T17" fmla="*/ 25 h 185"/>
                        <a:gd name="T18" fmla="*/ 84 w 170"/>
                        <a:gd name="T19" fmla="*/ 16 h 185"/>
                        <a:gd name="T20" fmla="*/ 109 w 170"/>
                        <a:gd name="T21" fmla="*/ 8 h 185"/>
                        <a:gd name="T22" fmla="*/ 139 w 170"/>
                        <a:gd name="T23" fmla="*/ 0 h 185"/>
                        <a:gd name="T24" fmla="*/ 169 w 170"/>
                        <a:gd name="T25" fmla="*/ 0 h 185"/>
                        <a:gd name="T26" fmla="*/ 147 w 170"/>
                        <a:gd name="T27" fmla="*/ 0 h 185"/>
                        <a:gd name="T28" fmla="*/ 118 w 170"/>
                        <a:gd name="T29" fmla="*/ 0 h 185"/>
                        <a:gd name="T30" fmla="*/ 88 w 170"/>
                        <a:gd name="T31" fmla="*/ 8 h 185"/>
                        <a:gd name="T32" fmla="*/ 67 w 170"/>
                        <a:gd name="T33" fmla="*/ 16 h 185"/>
                        <a:gd name="T34" fmla="*/ 42 w 170"/>
                        <a:gd name="T35" fmla="*/ 25 h 185"/>
                        <a:gd name="T36" fmla="*/ 12 w 170"/>
                        <a:gd name="T37" fmla="*/ 54 h 185"/>
                        <a:gd name="T38" fmla="*/ 0 w 170"/>
                        <a:gd name="T39" fmla="*/ 71 h 185"/>
                        <a:gd name="T40" fmla="*/ 0 w 170"/>
                        <a:gd name="T41" fmla="*/ 92 h 185"/>
                        <a:gd name="T42" fmla="*/ 12 w 170"/>
                        <a:gd name="T43" fmla="*/ 125 h 185"/>
                        <a:gd name="T44" fmla="*/ 42 w 170"/>
                        <a:gd name="T45" fmla="*/ 154 h 185"/>
                        <a:gd name="T46" fmla="*/ 88 w 170"/>
                        <a:gd name="T47" fmla="*/ 175 h 185"/>
                        <a:gd name="T48" fmla="*/ 147 w 170"/>
                        <a:gd name="T49" fmla="*/ 184 h 185"/>
                        <a:gd name="T50" fmla="*/ 169 w 170"/>
                        <a:gd name="T51" fmla="*/ 184 h 18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70"/>
                        <a:gd name="T79" fmla="*/ 0 h 185"/>
                        <a:gd name="T80" fmla="*/ 170 w 170"/>
                        <a:gd name="T81" fmla="*/ 185 h 18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70" h="185">
                          <a:moveTo>
                            <a:pt x="169" y="184"/>
                          </a:moveTo>
                          <a:lnTo>
                            <a:pt x="109" y="175"/>
                          </a:lnTo>
                          <a:lnTo>
                            <a:pt x="63" y="154"/>
                          </a:lnTo>
                          <a:lnTo>
                            <a:pt x="29" y="125"/>
                          </a:lnTo>
                          <a:lnTo>
                            <a:pt x="21" y="92"/>
                          </a:lnTo>
                          <a:lnTo>
                            <a:pt x="21" y="71"/>
                          </a:lnTo>
                          <a:lnTo>
                            <a:pt x="29" y="54"/>
                          </a:lnTo>
                          <a:lnTo>
                            <a:pt x="46" y="37"/>
                          </a:lnTo>
                          <a:lnTo>
                            <a:pt x="63" y="25"/>
                          </a:lnTo>
                          <a:lnTo>
                            <a:pt x="84" y="16"/>
                          </a:lnTo>
                          <a:lnTo>
                            <a:pt x="109" y="8"/>
                          </a:lnTo>
                          <a:lnTo>
                            <a:pt x="139" y="0"/>
                          </a:lnTo>
                          <a:lnTo>
                            <a:pt x="169" y="0"/>
                          </a:lnTo>
                          <a:lnTo>
                            <a:pt x="147" y="0"/>
                          </a:lnTo>
                          <a:lnTo>
                            <a:pt x="118" y="0"/>
                          </a:lnTo>
                          <a:lnTo>
                            <a:pt x="88" y="8"/>
                          </a:lnTo>
                          <a:lnTo>
                            <a:pt x="67" y="16"/>
                          </a:lnTo>
                          <a:lnTo>
                            <a:pt x="42" y="25"/>
                          </a:lnTo>
                          <a:lnTo>
                            <a:pt x="12" y="54"/>
                          </a:lnTo>
                          <a:lnTo>
                            <a:pt x="0" y="71"/>
                          </a:lnTo>
                          <a:lnTo>
                            <a:pt x="0" y="92"/>
                          </a:lnTo>
                          <a:lnTo>
                            <a:pt x="12" y="125"/>
                          </a:lnTo>
                          <a:lnTo>
                            <a:pt x="42" y="154"/>
                          </a:lnTo>
                          <a:lnTo>
                            <a:pt x="88" y="175"/>
                          </a:lnTo>
                          <a:lnTo>
                            <a:pt x="147" y="184"/>
                          </a:lnTo>
                          <a:lnTo>
                            <a:pt x="16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4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387" y="2129"/>
                      <a:ext cx="1058" cy="1288"/>
                    </a:xfrm>
                    <a:custGeom>
                      <a:avLst/>
                      <a:gdLst>
                        <a:gd name="T0" fmla="*/ 35 w 169"/>
                        <a:gd name="T1" fmla="*/ 184 h 185"/>
                        <a:gd name="T2" fmla="*/ 86 w 169"/>
                        <a:gd name="T3" fmla="*/ 178 h 185"/>
                        <a:gd name="T4" fmla="*/ 132 w 169"/>
                        <a:gd name="T5" fmla="*/ 156 h 185"/>
                        <a:gd name="T6" fmla="*/ 157 w 169"/>
                        <a:gd name="T7" fmla="*/ 129 h 185"/>
                        <a:gd name="T8" fmla="*/ 168 w 169"/>
                        <a:gd name="T9" fmla="*/ 97 h 185"/>
                        <a:gd name="T10" fmla="*/ 157 w 169"/>
                        <a:gd name="T11" fmla="*/ 59 h 185"/>
                        <a:gd name="T12" fmla="*/ 127 w 169"/>
                        <a:gd name="T13" fmla="*/ 27 h 185"/>
                        <a:gd name="T14" fmla="*/ 106 w 169"/>
                        <a:gd name="T15" fmla="*/ 16 h 185"/>
                        <a:gd name="T16" fmla="*/ 81 w 169"/>
                        <a:gd name="T17" fmla="*/ 5 h 185"/>
                        <a:gd name="T18" fmla="*/ 25 w 169"/>
                        <a:gd name="T19" fmla="*/ 0 h 185"/>
                        <a:gd name="T20" fmla="*/ 0 w 169"/>
                        <a:gd name="T21" fmla="*/ 0 h 185"/>
                        <a:gd name="T22" fmla="*/ 56 w 169"/>
                        <a:gd name="T23" fmla="*/ 5 h 185"/>
                        <a:gd name="T24" fmla="*/ 81 w 169"/>
                        <a:gd name="T25" fmla="*/ 16 h 185"/>
                        <a:gd name="T26" fmla="*/ 101 w 169"/>
                        <a:gd name="T27" fmla="*/ 27 h 185"/>
                        <a:gd name="T28" fmla="*/ 137 w 169"/>
                        <a:gd name="T29" fmla="*/ 59 h 185"/>
                        <a:gd name="T30" fmla="*/ 147 w 169"/>
                        <a:gd name="T31" fmla="*/ 97 h 185"/>
                        <a:gd name="T32" fmla="*/ 137 w 169"/>
                        <a:gd name="T33" fmla="*/ 129 h 185"/>
                        <a:gd name="T34" fmla="*/ 106 w 169"/>
                        <a:gd name="T35" fmla="*/ 156 h 185"/>
                        <a:gd name="T36" fmla="*/ 66 w 169"/>
                        <a:gd name="T37" fmla="*/ 178 h 185"/>
                        <a:gd name="T38" fmla="*/ 15 w 169"/>
                        <a:gd name="T39" fmla="*/ 184 h 185"/>
                        <a:gd name="T40" fmla="*/ 35 w 169"/>
                        <a:gd name="T41" fmla="*/ 184 h 1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9"/>
                        <a:gd name="T64" fmla="*/ 0 h 185"/>
                        <a:gd name="T65" fmla="*/ 169 w 169"/>
                        <a:gd name="T66" fmla="*/ 185 h 1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9" h="185">
                          <a:moveTo>
                            <a:pt x="35" y="184"/>
                          </a:moveTo>
                          <a:lnTo>
                            <a:pt x="86" y="178"/>
                          </a:lnTo>
                          <a:lnTo>
                            <a:pt x="132" y="156"/>
                          </a:lnTo>
                          <a:lnTo>
                            <a:pt x="157" y="129"/>
                          </a:lnTo>
                          <a:lnTo>
                            <a:pt x="168" y="97"/>
                          </a:lnTo>
                          <a:lnTo>
                            <a:pt x="157" y="59"/>
                          </a:lnTo>
                          <a:lnTo>
                            <a:pt x="127" y="27"/>
                          </a:lnTo>
                          <a:lnTo>
                            <a:pt x="106" y="16"/>
                          </a:lnTo>
                          <a:lnTo>
                            <a:pt x="81" y="5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56" y="5"/>
                          </a:lnTo>
                          <a:lnTo>
                            <a:pt x="81" y="16"/>
                          </a:lnTo>
                          <a:lnTo>
                            <a:pt x="101" y="27"/>
                          </a:lnTo>
                          <a:lnTo>
                            <a:pt x="137" y="59"/>
                          </a:lnTo>
                          <a:lnTo>
                            <a:pt x="147" y="97"/>
                          </a:lnTo>
                          <a:lnTo>
                            <a:pt x="137" y="129"/>
                          </a:lnTo>
                          <a:lnTo>
                            <a:pt x="106" y="156"/>
                          </a:lnTo>
                          <a:lnTo>
                            <a:pt x="66" y="178"/>
                          </a:lnTo>
                          <a:lnTo>
                            <a:pt x="15" y="184"/>
                          </a:lnTo>
                          <a:lnTo>
                            <a:pt x="35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5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955" y="2083"/>
                      <a:ext cx="1058" cy="1288"/>
                    </a:xfrm>
                    <a:custGeom>
                      <a:avLst/>
                      <a:gdLst>
                        <a:gd name="T0" fmla="*/ 454 w 580"/>
                        <a:gd name="T1" fmla="*/ 0 h 197"/>
                        <a:gd name="T2" fmla="*/ 481 w 580"/>
                        <a:gd name="T3" fmla="*/ 0 h 197"/>
                        <a:gd name="T4" fmla="*/ 504 w 580"/>
                        <a:gd name="T5" fmla="*/ 3 h 197"/>
                        <a:gd name="T6" fmla="*/ 522 w 580"/>
                        <a:gd name="T7" fmla="*/ 14 h 197"/>
                        <a:gd name="T8" fmla="*/ 540 w 580"/>
                        <a:gd name="T9" fmla="*/ 25 h 197"/>
                        <a:gd name="T10" fmla="*/ 567 w 580"/>
                        <a:gd name="T11" fmla="*/ 55 h 197"/>
                        <a:gd name="T12" fmla="*/ 576 w 580"/>
                        <a:gd name="T13" fmla="*/ 73 h 197"/>
                        <a:gd name="T14" fmla="*/ 579 w 580"/>
                        <a:gd name="T15" fmla="*/ 92 h 197"/>
                        <a:gd name="T16" fmla="*/ 567 w 580"/>
                        <a:gd name="T17" fmla="*/ 133 h 197"/>
                        <a:gd name="T18" fmla="*/ 540 w 580"/>
                        <a:gd name="T19" fmla="*/ 166 h 197"/>
                        <a:gd name="T20" fmla="*/ 498 w 580"/>
                        <a:gd name="T21" fmla="*/ 188 h 197"/>
                        <a:gd name="T22" fmla="*/ 448 w 580"/>
                        <a:gd name="T23" fmla="*/ 196 h 197"/>
                        <a:gd name="T24" fmla="*/ 433 w 580"/>
                        <a:gd name="T25" fmla="*/ 196 h 197"/>
                        <a:gd name="T26" fmla="*/ 483 w 580"/>
                        <a:gd name="T27" fmla="*/ 188 h 197"/>
                        <a:gd name="T28" fmla="*/ 525 w 580"/>
                        <a:gd name="T29" fmla="*/ 166 h 197"/>
                        <a:gd name="T30" fmla="*/ 555 w 580"/>
                        <a:gd name="T31" fmla="*/ 133 h 197"/>
                        <a:gd name="T32" fmla="*/ 564 w 580"/>
                        <a:gd name="T33" fmla="*/ 92 h 197"/>
                        <a:gd name="T34" fmla="*/ 555 w 580"/>
                        <a:gd name="T35" fmla="*/ 59 h 197"/>
                        <a:gd name="T36" fmla="*/ 531 w 580"/>
                        <a:gd name="T37" fmla="*/ 33 h 197"/>
                        <a:gd name="T38" fmla="*/ 516 w 580"/>
                        <a:gd name="T39" fmla="*/ 22 h 197"/>
                        <a:gd name="T40" fmla="*/ 495 w 580"/>
                        <a:gd name="T41" fmla="*/ 14 h 197"/>
                        <a:gd name="T42" fmla="*/ 454 w 580"/>
                        <a:gd name="T43" fmla="*/ 7 h 197"/>
                        <a:gd name="T44" fmla="*/ 463 w 580"/>
                        <a:gd name="T45" fmla="*/ 3 h 197"/>
                        <a:gd name="T46" fmla="*/ 0 w 580"/>
                        <a:gd name="T47" fmla="*/ 3 h 197"/>
                        <a:gd name="T48" fmla="*/ 5 w 580"/>
                        <a:gd name="T49" fmla="*/ 0 h 197"/>
                        <a:gd name="T50" fmla="*/ 454 w 580"/>
                        <a:gd name="T51" fmla="*/ 0 h 197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80"/>
                        <a:gd name="T79" fmla="*/ 0 h 197"/>
                        <a:gd name="T80" fmla="*/ 580 w 580"/>
                        <a:gd name="T81" fmla="*/ 197 h 197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80" h="197">
                          <a:moveTo>
                            <a:pt x="454" y="0"/>
                          </a:moveTo>
                          <a:lnTo>
                            <a:pt x="481" y="0"/>
                          </a:lnTo>
                          <a:lnTo>
                            <a:pt x="504" y="3"/>
                          </a:lnTo>
                          <a:lnTo>
                            <a:pt x="522" y="14"/>
                          </a:lnTo>
                          <a:lnTo>
                            <a:pt x="540" y="25"/>
                          </a:lnTo>
                          <a:lnTo>
                            <a:pt x="567" y="55"/>
                          </a:lnTo>
                          <a:lnTo>
                            <a:pt x="576" y="73"/>
                          </a:lnTo>
                          <a:lnTo>
                            <a:pt x="579" y="92"/>
                          </a:lnTo>
                          <a:lnTo>
                            <a:pt x="567" y="133"/>
                          </a:lnTo>
                          <a:lnTo>
                            <a:pt x="540" y="166"/>
                          </a:lnTo>
                          <a:lnTo>
                            <a:pt x="498" y="188"/>
                          </a:lnTo>
                          <a:lnTo>
                            <a:pt x="448" y="196"/>
                          </a:lnTo>
                          <a:lnTo>
                            <a:pt x="433" y="196"/>
                          </a:lnTo>
                          <a:lnTo>
                            <a:pt x="483" y="188"/>
                          </a:lnTo>
                          <a:lnTo>
                            <a:pt x="525" y="166"/>
                          </a:lnTo>
                          <a:lnTo>
                            <a:pt x="555" y="133"/>
                          </a:lnTo>
                          <a:lnTo>
                            <a:pt x="564" y="92"/>
                          </a:lnTo>
                          <a:lnTo>
                            <a:pt x="555" y="59"/>
                          </a:lnTo>
                          <a:lnTo>
                            <a:pt x="531" y="33"/>
                          </a:lnTo>
                          <a:lnTo>
                            <a:pt x="516" y="22"/>
                          </a:lnTo>
                          <a:lnTo>
                            <a:pt x="495" y="14"/>
                          </a:lnTo>
                          <a:lnTo>
                            <a:pt x="454" y="7"/>
                          </a:lnTo>
                          <a:lnTo>
                            <a:pt x="463" y="3"/>
                          </a:lnTo>
                          <a:lnTo>
                            <a:pt x="0" y="3"/>
                          </a:lnTo>
                          <a:lnTo>
                            <a:pt x="5" y="0"/>
                          </a:lnTo>
                          <a:lnTo>
                            <a:pt x="454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923" y="2290"/>
                      <a:ext cx="1058" cy="1288"/>
                    </a:xfrm>
                    <a:custGeom>
                      <a:avLst/>
                      <a:gdLst>
                        <a:gd name="T0" fmla="*/ 0 w 517"/>
                        <a:gd name="T1" fmla="*/ 0 h 185"/>
                        <a:gd name="T2" fmla="*/ 516 w 517"/>
                        <a:gd name="T3" fmla="*/ 0 h 185"/>
                        <a:gd name="T4" fmla="*/ 516 w 517"/>
                        <a:gd name="T5" fmla="*/ 184 h 185"/>
                        <a:gd name="T6" fmla="*/ 504 w 517"/>
                        <a:gd name="T7" fmla="*/ 110 h 185"/>
                        <a:gd name="T8" fmla="*/ 0 w 517"/>
                        <a:gd name="T9" fmla="*/ 110 h 185"/>
                        <a:gd name="T10" fmla="*/ 0 w 517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17"/>
                        <a:gd name="T19" fmla="*/ 0 h 185"/>
                        <a:gd name="T20" fmla="*/ 517 w 517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17" h="185">
                          <a:moveTo>
                            <a:pt x="0" y="0"/>
                          </a:moveTo>
                          <a:lnTo>
                            <a:pt x="516" y="0"/>
                          </a:lnTo>
                          <a:lnTo>
                            <a:pt x="516" y="184"/>
                          </a:lnTo>
                          <a:lnTo>
                            <a:pt x="504" y="110"/>
                          </a:lnTo>
                          <a:lnTo>
                            <a:pt x="0" y="1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D966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7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1060" y="2198"/>
                      <a:ext cx="1058" cy="1288"/>
                    </a:xfrm>
                    <a:custGeom>
                      <a:avLst/>
                      <a:gdLst>
                        <a:gd name="T0" fmla="*/ 0 w 222"/>
                        <a:gd name="T1" fmla="*/ 184 h 185"/>
                        <a:gd name="T2" fmla="*/ 36 w 222"/>
                        <a:gd name="T3" fmla="*/ 106 h 185"/>
                        <a:gd name="T4" fmla="*/ 49 w 222"/>
                        <a:gd name="T5" fmla="*/ 58 h 185"/>
                        <a:gd name="T6" fmla="*/ 58 w 222"/>
                        <a:gd name="T7" fmla="*/ 0 h 185"/>
                        <a:gd name="T8" fmla="*/ 162 w 222"/>
                        <a:gd name="T9" fmla="*/ 0 h 185"/>
                        <a:gd name="T10" fmla="*/ 168 w 222"/>
                        <a:gd name="T11" fmla="*/ 58 h 185"/>
                        <a:gd name="T12" fmla="*/ 181 w 222"/>
                        <a:gd name="T13" fmla="*/ 106 h 185"/>
                        <a:gd name="T14" fmla="*/ 199 w 222"/>
                        <a:gd name="T15" fmla="*/ 145 h 185"/>
                        <a:gd name="T16" fmla="*/ 221 w 222"/>
                        <a:gd name="T17" fmla="*/ 184 h 185"/>
                        <a:gd name="T18" fmla="*/ 0 w 222"/>
                        <a:gd name="T19" fmla="*/ 184 h 18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22"/>
                        <a:gd name="T31" fmla="*/ 0 h 185"/>
                        <a:gd name="T32" fmla="*/ 222 w 222"/>
                        <a:gd name="T33" fmla="*/ 185 h 18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22" h="185">
                          <a:moveTo>
                            <a:pt x="0" y="184"/>
                          </a:moveTo>
                          <a:lnTo>
                            <a:pt x="36" y="106"/>
                          </a:lnTo>
                          <a:lnTo>
                            <a:pt x="49" y="58"/>
                          </a:lnTo>
                          <a:lnTo>
                            <a:pt x="58" y="0"/>
                          </a:lnTo>
                          <a:lnTo>
                            <a:pt x="162" y="0"/>
                          </a:lnTo>
                          <a:lnTo>
                            <a:pt x="168" y="58"/>
                          </a:lnTo>
                          <a:lnTo>
                            <a:pt x="181" y="106"/>
                          </a:lnTo>
                          <a:lnTo>
                            <a:pt x="199" y="145"/>
                          </a:lnTo>
                          <a:lnTo>
                            <a:pt x="22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113" y="212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85"/>
                        <a:gd name="T2" fmla="*/ 154 w 169"/>
                        <a:gd name="T3" fmla="*/ 92 h 185"/>
                        <a:gd name="T4" fmla="*/ 141 w 169"/>
                        <a:gd name="T5" fmla="*/ 184 h 185"/>
                        <a:gd name="T6" fmla="*/ 13 w 169"/>
                        <a:gd name="T7" fmla="*/ 184 h 185"/>
                        <a:gd name="T8" fmla="*/ 0 w 169"/>
                        <a:gd name="T9" fmla="*/ 69 h 185"/>
                        <a:gd name="T10" fmla="*/ 168 w 169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9"/>
                        <a:gd name="T19" fmla="*/ 0 h 185"/>
                        <a:gd name="T20" fmla="*/ 169 w 169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9" h="185">
                          <a:moveTo>
                            <a:pt x="168" y="0"/>
                          </a:moveTo>
                          <a:lnTo>
                            <a:pt x="154" y="92"/>
                          </a:lnTo>
                          <a:lnTo>
                            <a:pt x="141" y="184"/>
                          </a:lnTo>
                          <a:lnTo>
                            <a:pt x="13" y="184"/>
                          </a:lnTo>
                          <a:lnTo>
                            <a:pt x="0" y="6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8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113" y="2164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85"/>
                        <a:gd name="T2" fmla="*/ 163 w 169"/>
                        <a:gd name="T3" fmla="*/ 92 h 185"/>
                        <a:gd name="T4" fmla="*/ 163 w 169"/>
                        <a:gd name="T5" fmla="*/ 184 h 185"/>
                        <a:gd name="T6" fmla="*/ 4 w 169"/>
                        <a:gd name="T7" fmla="*/ 184 h 185"/>
                        <a:gd name="T8" fmla="*/ 0 w 169"/>
                        <a:gd name="T9" fmla="*/ 0 h 185"/>
                        <a:gd name="T10" fmla="*/ 168 w 169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9"/>
                        <a:gd name="T19" fmla="*/ 0 h 185"/>
                        <a:gd name="T20" fmla="*/ 169 w 169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9" h="185">
                          <a:moveTo>
                            <a:pt x="168" y="0"/>
                          </a:moveTo>
                          <a:lnTo>
                            <a:pt x="163" y="92"/>
                          </a:lnTo>
                          <a:lnTo>
                            <a:pt x="163" y="184"/>
                          </a:lnTo>
                          <a:lnTo>
                            <a:pt x="4" y="184"/>
                          </a:lnTo>
                          <a:lnTo>
                            <a:pt x="0" y="0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0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4252" y="2106"/>
                      <a:ext cx="1058" cy="1288"/>
                    </a:xfrm>
                    <a:custGeom>
                      <a:avLst/>
                      <a:gdLst>
                        <a:gd name="T0" fmla="*/ 400 w 401"/>
                        <a:gd name="T1" fmla="*/ 184 h 185"/>
                        <a:gd name="T2" fmla="*/ 353 w 401"/>
                        <a:gd name="T3" fmla="*/ 176 h 185"/>
                        <a:gd name="T4" fmla="*/ 313 w 401"/>
                        <a:gd name="T5" fmla="*/ 155 h 185"/>
                        <a:gd name="T6" fmla="*/ 299 w 401"/>
                        <a:gd name="T7" fmla="*/ 141 h 185"/>
                        <a:gd name="T8" fmla="*/ 287 w 401"/>
                        <a:gd name="T9" fmla="*/ 123 h 185"/>
                        <a:gd name="T10" fmla="*/ 276 w 401"/>
                        <a:gd name="T11" fmla="*/ 88 h 185"/>
                        <a:gd name="T12" fmla="*/ 282 w 401"/>
                        <a:gd name="T13" fmla="*/ 56 h 185"/>
                        <a:gd name="T14" fmla="*/ 299 w 401"/>
                        <a:gd name="T15" fmla="*/ 31 h 185"/>
                        <a:gd name="T16" fmla="*/ 325 w 401"/>
                        <a:gd name="T17" fmla="*/ 14 h 185"/>
                        <a:gd name="T18" fmla="*/ 356 w 401"/>
                        <a:gd name="T19" fmla="*/ 0 h 185"/>
                        <a:gd name="T20" fmla="*/ 46 w 401"/>
                        <a:gd name="T21" fmla="*/ 0 h 185"/>
                        <a:gd name="T22" fmla="*/ 77 w 401"/>
                        <a:gd name="T23" fmla="*/ 14 h 185"/>
                        <a:gd name="T24" fmla="*/ 103 w 401"/>
                        <a:gd name="T25" fmla="*/ 31 h 185"/>
                        <a:gd name="T26" fmla="*/ 112 w 401"/>
                        <a:gd name="T27" fmla="*/ 46 h 185"/>
                        <a:gd name="T28" fmla="*/ 117 w 401"/>
                        <a:gd name="T29" fmla="*/ 56 h 185"/>
                        <a:gd name="T30" fmla="*/ 123 w 401"/>
                        <a:gd name="T31" fmla="*/ 70 h 185"/>
                        <a:gd name="T32" fmla="*/ 123 w 401"/>
                        <a:gd name="T33" fmla="*/ 88 h 185"/>
                        <a:gd name="T34" fmla="*/ 120 w 401"/>
                        <a:gd name="T35" fmla="*/ 106 h 185"/>
                        <a:gd name="T36" fmla="*/ 115 w 401"/>
                        <a:gd name="T37" fmla="*/ 123 h 185"/>
                        <a:gd name="T38" fmla="*/ 103 w 401"/>
                        <a:gd name="T39" fmla="*/ 141 h 185"/>
                        <a:gd name="T40" fmla="*/ 89 w 401"/>
                        <a:gd name="T41" fmla="*/ 155 h 185"/>
                        <a:gd name="T42" fmla="*/ 48 w 401"/>
                        <a:gd name="T43" fmla="*/ 176 h 185"/>
                        <a:gd name="T44" fmla="*/ 25 w 401"/>
                        <a:gd name="T45" fmla="*/ 180 h 185"/>
                        <a:gd name="T46" fmla="*/ 0 w 401"/>
                        <a:gd name="T47" fmla="*/ 184 h 185"/>
                        <a:gd name="T48" fmla="*/ 400 w 401"/>
                        <a:gd name="T49" fmla="*/ 184 h 18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401"/>
                        <a:gd name="T76" fmla="*/ 0 h 185"/>
                        <a:gd name="T77" fmla="*/ 401 w 401"/>
                        <a:gd name="T78" fmla="*/ 185 h 18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401" h="185">
                          <a:moveTo>
                            <a:pt x="400" y="184"/>
                          </a:moveTo>
                          <a:lnTo>
                            <a:pt x="353" y="176"/>
                          </a:lnTo>
                          <a:lnTo>
                            <a:pt x="313" y="155"/>
                          </a:lnTo>
                          <a:lnTo>
                            <a:pt x="299" y="141"/>
                          </a:lnTo>
                          <a:lnTo>
                            <a:pt x="287" y="123"/>
                          </a:lnTo>
                          <a:lnTo>
                            <a:pt x="276" y="88"/>
                          </a:lnTo>
                          <a:lnTo>
                            <a:pt x="282" y="56"/>
                          </a:lnTo>
                          <a:lnTo>
                            <a:pt x="299" y="31"/>
                          </a:lnTo>
                          <a:lnTo>
                            <a:pt x="325" y="14"/>
                          </a:lnTo>
                          <a:lnTo>
                            <a:pt x="356" y="0"/>
                          </a:lnTo>
                          <a:lnTo>
                            <a:pt x="46" y="0"/>
                          </a:lnTo>
                          <a:lnTo>
                            <a:pt x="77" y="14"/>
                          </a:lnTo>
                          <a:lnTo>
                            <a:pt x="103" y="31"/>
                          </a:lnTo>
                          <a:lnTo>
                            <a:pt x="112" y="46"/>
                          </a:lnTo>
                          <a:lnTo>
                            <a:pt x="117" y="56"/>
                          </a:lnTo>
                          <a:lnTo>
                            <a:pt x="123" y="70"/>
                          </a:lnTo>
                          <a:lnTo>
                            <a:pt x="123" y="88"/>
                          </a:lnTo>
                          <a:lnTo>
                            <a:pt x="120" y="106"/>
                          </a:lnTo>
                          <a:lnTo>
                            <a:pt x="115" y="123"/>
                          </a:lnTo>
                          <a:lnTo>
                            <a:pt x="103" y="141"/>
                          </a:lnTo>
                          <a:lnTo>
                            <a:pt x="89" y="155"/>
                          </a:lnTo>
                          <a:lnTo>
                            <a:pt x="48" y="176"/>
                          </a:lnTo>
                          <a:lnTo>
                            <a:pt x="25" y="180"/>
                          </a:lnTo>
                          <a:lnTo>
                            <a:pt x="0" y="184"/>
                          </a:lnTo>
                          <a:lnTo>
                            <a:pt x="40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1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4232" y="2152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56 w 170"/>
                        <a:gd name="T3" fmla="*/ 176 h 185"/>
                        <a:gd name="T4" fmla="*/ 100 w 170"/>
                        <a:gd name="T5" fmla="*/ 154 h 185"/>
                        <a:gd name="T6" fmla="*/ 131 w 170"/>
                        <a:gd name="T7" fmla="*/ 125 h 185"/>
                        <a:gd name="T8" fmla="*/ 143 w 170"/>
                        <a:gd name="T9" fmla="*/ 80 h 185"/>
                        <a:gd name="T10" fmla="*/ 131 w 170"/>
                        <a:gd name="T11" fmla="*/ 51 h 185"/>
                        <a:gd name="T12" fmla="*/ 112 w 170"/>
                        <a:gd name="T13" fmla="*/ 22 h 185"/>
                        <a:gd name="T14" fmla="*/ 75 w 170"/>
                        <a:gd name="T15" fmla="*/ 7 h 185"/>
                        <a:gd name="T16" fmla="*/ 37 w 170"/>
                        <a:gd name="T17" fmla="*/ 0 h 185"/>
                        <a:gd name="T18" fmla="*/ 62 w 170"/>
                        <a:gd name="T19" fmla="*/ 0 h 185"/>
                        <a:gd name="T20" fmla="*/ 106 w 170"/>
                        <a:gd name="T21" fmla="*/ 7 h 185"/>
                        <a:gd name="T22" fmla="*/ 137 w 170"/>
                        <a:gd name="T23" fmla="*/ 22 h 185"/>
                        <a:gd name="T24" fmla="*/ 162 w 170"/>
                        <a:gd name="T25" fmla="*/ 51 h 185"/>
                        <a:gd name="T26" fmla="*/ 169 w 170"/>
                        <a:gd name="T27" fmla="*/ 80 h 185"/>
                        <a:gd name="T28" fmla="*/ 162 w 170"/>
                        <a:gd name="T29" fmla="*/ 125 h 185"/>
                        <a:gd name="T30" fmla="*/ 131 w 170"/>
                        <a:gd name="T31" fmla="*/ 154 h 185"/>
                        <a:gd name="T32" fmla="*/ 87 w 170"/>
                        <a:gd name="T33" fmla="*/ 176 h 185"/>
                        <a:gd name="T34" fmla="*/ 31 w 170"/>
                        <a:gd name="T35" fmla="*/ 184 h 185"/>
                        <a:gd name="T36" fmla="*/ 0 w 170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70"/>
                        <a:gd name="T58" fmla="*/ 0 h 185"/>
                        <a:gd name="T59" fmla="*/ 170 w 170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56" y="176"/>
                          </a:lnTo>
                          <a:lnTo>
                            <a:pt x="100" y="154"/>
                          </a:lnTo>
                          <a:lnTo>
                            <a:pt x="131" y="125"/>
                          </a:lnTo>
                          <a:lnTo>
                            <a:pt x="143" y="80"/>
                          </a:lnTo>
                          <a:lnTo>
                            <a:pt x="131" y="51"/>
                          </a:lnTo>
                          <a:lnTo>
                            <a:pt x="112" y="22"/>
                          </a:lnTo>
                          <a:lnTo>
                            <a:pt x="75" y="7"/>
                          </a:lnTo>
                          <a:lnTo>
                            <a:pt x="37" y="0"/>
                          </a:lnTo>
                          <a:lnTo>
                            <a:pt x="62" y="0"/>
                          </a:lnTo>
                          <a:lnTo>
                            <a:pt x="106" y="7"/>
                          </a:lnTo>
                          <a:lnTo>
                            <a:pt x="137" y="22"/>
                          </a:lnTo>
                          <a:lnTo>
                            <a:pt x="162" y="51"/>
                          </a:lnTo>
                          <a:lnTo>
                            <a:pt x="169" y="80"/>
                          </a:lnTo>
                          <a:lnTo>
                            <a:pt x="162" y="125"/>
                          </a:lnTo>
                          <a:lnTo>
                            <a:pt x="131" y="154"/>
                          </a:lnTo>
                          <a:lnTo>
                            <a:pt x="87" y="176"/>
                          </a:lnTo>
                          <a:lnTo>
                            <a:pt x="3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2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4201" y="2152"/>
                      <a:ext cx="1058" cy="1288"/>
                    </a:xfrm>
                    <a:custGeom>
                      <a:avLst/>
                      <a:gdLst>
                        <a:gd name="T0" fmla="*/ 134 w 169"/>
                        <a:gd name="T1" fmla="*/ 0 h 185"/>
                        <a:gd name="T2" fmla="*/ 84 w 169"/>
                        <a:gd name="T3" fmla="*/ 18 h 185"/>
                        <a:gd name="T4" fmla="*/ 42 w 169"/>
                        <a:gd name="T5" fmla="*/ 55 h 185"/>
                        <a:gd name="T6" fmla="*/ 8 w 169"/>
                        <a:gd name="T7" fmla="*/ 110 h 185"/>
                        <a:gd name="T8" fmla="*/ 0 w 169"/>
                        <a:gd name="T9" fmla="*/ 184 h 185"/>
                        <a:gd name="T10" fmla="*/ 33 w 169"/>
                        <a:gd name="T11" fmla="*/ 184 h 185"/>
                        <a:gd name="T12" fmla="*/ 50 w 169"/>
                        <a:gd name="T13" fmla="*/ 110 h 185"/>
                        <a:gd name="T14" fmla="*/ 75 w 169"/>
                        <a:gd name="T15" fmla="*/ 55 h 185"/>
                        <a:gd name="T16" fmla="*/ 117 w 169"/>
                        <a:gd name="T17" fmla="*/ 18 h 185"/>
                        <a:gd name="T18" fmla="*/ 168 w 169"/>
                        <a:gd name="T19" fmla="*/ 0 h 185"/>
                        <a:gd name="T20" fmla="*/ 134 w 169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9"/>
                        <a:gd name="T34" fmla="*/ 0 h 185"/>
                        <a:gd name="T35" fmla="*/ 169 w 169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9" h="185">
                          <a:moveTo>
                            <a:pt x="134" y="0"/>
                          </a:moveTo>
                          <a:lnTo>
                            <a:pt x="84" y="18"/>
                          </a:lnTo>
                          <a:lnTo>
                            <a:pt x="42" y="55"/>
                          </a:lnTo>
                          <a:lnTo>
                            <a:pt x="8" y="110"/>
                          </a:lnTo>
                          <a:lnTo>
                            <a:pt x="0" y="184"/>
                          </a:lnTo>
                          <a:lnTo>
                            <a:pt x="33" y="184"/>
                          </a:lnTo>
                          <a:lnTo>
                            <a:pt x="50" y="110"/>
                          </a:lnTo>
                          <a:lnTo>
                            <a:pt x="75" y="55"/>
                          </a:lnTo>
                          <a:lnTo>
                            <a:pt x="117" y="18"/>
                          </a:lnTo>
                          <a:lnTo>
                            <a:pt x="168" y="0"/>
                          </a:lnTo>
                          <a:lnTo>
                            <a:pt x="134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3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4232" y="212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60 w 170"/>
                        <a:gd name="T3" fmla="*/ 175 h 185"/>
                        <a:gd name="T4" fmla="*/ 108 w 170"/>
                        <a:gd name="T5" fmla="*/ 154 h 185"/>
                        <a:gd name="T6" fmla="*/ 125 w 170"/>
                        <a:gd name="T7" fmla="*/ 142 h 185"/>
                        <a:gd name="T8" fmla="*/ 138 w 170"/>
                        <a:gd name="T9" fmla="*/ 125 h 185"/>
                        <a:gd name="T10" fmla="*/ 151 w 170"/>
                        <a:gd name="T11" fmla="*/ 92 h 185"/>
                        <a:gd name="T12" fmla="*/ 147 w 170"/>
                        <a:gd name="T13" fmla="*/ 71 h 185"/>
                        <a:gd name="T14" fmla="*/ 138 w 170"/>
                        <a:gd name="T15" fmla="*/ 54 h 185"/>
                        <a:gd name="T16" fmla="*/ 125 w 170"/>
                        <a:gd name="T17" fmla="*/ 37 h 185"/>
                        <a:gd name="T18" fmla="*/ 108 w 170"/>
                        <a:gd name="T19" fmla="*/ 25 h 185"/>
                        <a:gd name="T20" fmla="*/ 86 w 170"/>
                        <a:gd name="T21" fmla="*/ 16 h 185"/>
                        <a:gd name="T22" fmla="*/ 60 w 170"/>
                        <a:gd name="T23" fmla="*/ 8 h 185"/>
                        <a:gd name="T24" fmla="*/ 30 w 170"/>
                        <a:gd name="T25" fmla="*/ 0 h 185"/>
                        <a:gd name="T26" fmla="*/ 0 w 170"/>
                        <a:gd name="T27" fmla="*/ 0 h 185"/>
                        <a:gd name="T28" fmla="*/ 21 w 170"/>
                        <a:gd name="T29" fmla="*/ 0 h 185"/>
                        <a:gd name="T30" fmla="*/ 52 w 170"/>
                        <a:gd name="T31" fmla="*/ 0 h 185"/>
                        <a:gd name="T32" fmla="*/ 78 w 170"/>
                        <a:gd name="T33" fmla="*/ 8 h 185"/>
                        <a:gd name="T34" fmla="*/ 104 w 170"/>
                        <a:gd name="T35" fmla="*/ 16 h 185"/>
                        <a:gd name="T36" fmla="*/ 125 w 170"/>
                        <a:gd name="T37" fmla="*/ 25 h 185"/>
                        <a:gd name="T38" fmla="*/ 147 w 170"/>
                        <a:gd name="T39" fmla="*/ 37 h 185"/>
                        <a:gd name="T40" fmla="*/ 160 w 170"/>
                        <a:gd name="T41" fmla="*/ 54 h 185"/>
                        <a:gd name="T42" fmla="*/ 169 w 170"/>
                        <a:gd name="T43" fmla="*/ 71 h 185"/>
                        <a:gd name="T44" fmla="*/ 169 w 170"/>
                        <a:gd name="T45" fmla="*/ 92 h 185"/>
                        <a:gd name="T46" fmla="*/ 160 w 170"/>
                        <a:gd name="T47" fmla="*/ 125 h 185"/>
                        <a:gd name="T48" fmla="*/ 147 w 170"/>
                        <a:gd name="T49" fmla="*/ 142 h 185"/>
                        <a:gd name="T50" fmla="*/ 125 w 170"/>
                        <a:gd name="T51" fmla="*/ 154 h 185"/>
                        <a:gd name="T52" fmla="*/ 78 w 170"/>
                        <a:gd name="T53" fmla="*/ 175 h 185"/>
                        <a:gd name="T54" fmla="*/ 21 w 170"/>
                        <a:gd name="T55" fmla="*/ 184 h 185"/>
                        <a:gd name="T56" fmla="*/ 0 w 170"/>
                        <a:gd name="T57" fmla="*/ 184 h 18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70"/>
                        <a:gd name="T88" fmla="*/ 0 h 185"/>
                        <a:gd name="T89" fmla="*/ 170 w 170"/>
                        <a:gd name="T90" fmla="*/ 185 h 18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60" y="175"/>
                          </a:lnTo>
                          <a:lnTo>
                            <a:pt x="108" y="154"/>
                          </a:lnTo>
                          <a:lnTo>
                            <a:pt x="125" y="142"/>
                          </a:lnTo>
                          <a:lnTo>
                            <a:pt x="138" y="125"/>
                          </a:lnTo>
                          <a:lnTo>
                            <a:pt x="151" y="92"/>
                          </a:lnTo>
                          <a:lnTo>
                            <a:pt x="147" y="71"/>
                          </a:lnTo>
                          <a:lnTo>
                            <a:pt x="138" y="54"/>
                          </a:lnTo>
                          <a:lnTo>
                            <a:pt x="125" y="37"/>
                          </a:lnTo>
                          <a:lnTo>
                            <a:pt x="108" y="25"/>
                          </a:lnTo>
                          <a:lnTo>
                            <a:pt x="86" y="16"/>
                          </a:lnTo>
                          <a:lnTo>
                            <a:pt x="60" y="8"/>
                          </a:lnTo>
                          <a:lnTo>
                            <a:pt x="30" y="0"/>
                          </a:lnTo>
                          <a:lnTo>
                            <a:pt x="0" y="0"/>
                          </a:lnTo>
                          <a:lnTo>
                            <a:pt x="21" y="0"/>
                          </a:lnTo>
                          <a:lnTo>
                            <a:pt x="52" y="0"/>
                          </a:lnTo>
                          <a:lnTo>
                            <a:pt x="78" y="8"/>
                          </a:lnTo>
                          <a:lnTo>
                            <a:pt x="104" y="16"/>
                          </a:lnTo>
                          <a:lnTo>
                            <a:pt x="125" y="25"/>
                          </a:lnTo>
                          <a:lnTo>
                            <a:pt x="147" y="37"/>
                          </a:lnTo>
                          <a:lnTo>
                            <a:pt x="160" y="54"/>
                          </a:lnTo>
                          <a:lnTo>
                            <a:pt x="169" y="71"/>
                          </a:lnTo>
                          <a:lnTo>
                            <a:pt x="169" y="92"/>
                          </a:lnTo>
                          <a:lnTo>
                            <a:pt x="160" y="125"/>
                          </a:lnTo>
                          <a:lnTo>
                            <a:pt x="147" y="142"/>
                          </a:lnTo>
                          <a:lnTo>
                            <a:pt x="125" y="154"/>
                          </a:lnTo>
                          <a:lnTo>
                            <a:pt x="78" y="175"/>
                          </a:lnTo>
                          <a:lnTo>
                            <a:pt x="2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4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4159" y="2129"/>
                      <a:ext cx="1058" cy="1288"/>
                    </a:xfrm>
                    <a:custGeom>
                      <a:avLst/>
                      <a:gdLst>
                        <a:gd name="T0" fmla="*/ 128 w 169"/>
                        <a:gd name="T1" fmla="*/ 184 h 185"/>
                        <a:gd name="T2" fmla="*/ 79 w 169"/>
                        <a:gd name="T3" fmla="*/ 178 h 185"/>
                        <a:gd name="T4" fmla="*/ 39 w 169"/>
                        <a:gd name="T5" fmla="*/ 156 h 185"/>
                        <a:gd name="T6" fmla="*/ 9 w 169"/>
                        <a:gd name="T7" fmla="*/ 129 h 185"/>
                        <a:gd name="T8" fmla="*/ 0 w 169"/>
                        <a:gd name="T9" fmla="*/ 97 h 185"/>
                        <a:gd name="T10" fmla="*/ 14 w 169"/>
                        <a:gd name="T11" fmla="*/ 59 h 185"/>
                        <a:gd name="T12" fmla="*/ 44 w 169"/>
                        <a:gd name="T13" fmla="*/ 27 h 185"/>
                        <a:gd name="T14" fmla="*/ 88 w 169"/>
                        <a:gd name="T15" fmla="*/ 5 h 185"/>
                        <a:gd name="T16" fmla="*/ 143 w 169"/>
                        <a:gd name="T17" fmla="*/ 0 h 185"/>
                        <a:gd name="T18" fmla="*/ 168 w 169"/>
                        <a:gd name="T19" fmla="*/ 0 h 185"/>
                        <a:gd name="T20" fmla="*/ 108 w 169"/>
                        <a:gd name="T21" fmla="*/ 5 h 185"/>
                        <a:gd name="T22" fmla="*/ 64 w 169"/>
                        <a:gd name="T23" fmla="*/ 27 h 185"/>
                        <a:gd name="T24" fmla="*/ 34 w 169"/>
                        <a:gd name="T25" fmla="*/ 59 h 185"/>
                        <a:gd name="T26" fmla="*/ 24 w 169"/>
                        <a:gd name="T27" fmla="*/ 97 h 185"/>
                        <a:gd name="T28" fmla="*/ 34 w 169"/>
                        <a:gd name="T29" fmla="*/ 129 h 185"/>
                        <a:gd name="T30" fmla="*/ 64 w 169"/>
                        <a:gd name="T31" fmla="*/ 156 h 185"/>
                        <a:gd name="T32" fmla="*/ 103 w 169"/>
                        <a:gd name="T33" fmla="*/ 178 h 185"/>
                        <a:gd name="T34" fmla="*/ 153 w 169"/>
                        <a:gd name="T35" fmla="*/ 184 h 185"/>
                        <a:gd name="T36" fmla="*/ 128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128" y="184"/>
                          </a:moveTo>
                          <a:lnTo>
                            <a:pt x="79" y="178"/>
                          </a:lnTo>
                          <a:lnTo>
                            <a:pt x="39" y="156"/>
                          </a:lnTo>
                          <a:lnTo>
                            <a:pt x="9" y="129"/>
                          </a:lnTo>
                          <a:lnTo>
                            <a:pt x="0" y="97"/>
                          </a:lnTo>
                          <a:lnTo>
                            <a:pt x="14" y="59"/>
                          </a:lnTo>
                          <a:lnTo>
                            <a:pt x="44" y="27"/>
                          </a:lnTo>
                          <a:lnTo>
                            <a:pt x="88" y="5"/>
                          </a:lnTo>
                          <a:lnTo>
                            <a:pt x="143" y="0"/>
                          </a:lnTo>
                          <a:lnTo>
                            <a:pt x="168" y="0"/>
                          </a:lnTo>
                          <a:lnTo>
                            <a:pt x="108" y="5"/>
                          </a:lnTo>
                          <a:lnTo>
                            <a:pt x="64" y="27"/>
                          </a:lnTo>
                          <a:lnTo>
                            <a:pt x="34" y="59"/>
                          </a:lnTo>
                          <a:lnTo>
                            <a:pt x="24" y="97"/>
                          </a:lnTo>
                          <a:lnTo>
                            <a:pt x="34" y="129"/>
                          </a:lnTo>
                          <a:lnTo>
                            <a:pt x="64" y="156"/>
                          </a:lnTo>
                          <a:lnTo>
                            <a:pt x="103" y="178"/>
                          </a:lnTo>
                          <a:lnTo>
                            <a:pt x="153" y="184"/>
                          </a:lnTo>
                          <a:lnTo>
                            <a:pt x="12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5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4117" y="2083"/>
                      <a:ext cx="1058" cy="1288"/>
                    </a:xfrm>
                    <a:custGeom>
                      <a:avLst/>
                      <a:gdLst>
                        <a:gd name="T0" fmla="*/ 122 w 580"/>
                        <a:gd name="T1" fmla="*/ 0 h 197"/>
                        <a:gd name="T2" fmla="*/ 98 w 580"/>
                        <a:gd name="T3" fmla="*/ 0 h 197"/>
                        <a:gd name="T4" fmla="*/ 77 w 580"/>
                        <a:gd name="T5" fmla="*/ 3 h 197"/>
                        <a:gd name="T6" fmla="*/ 53 w 580"/>
                        <a:gd name="T7" fmla="*/ 14 h 197"/>
                        <a:gd name="T8" fmla="*/ 35 w 580"/>
                        <a:gd name="T9" fmla="*/ 25 h 197"/>
                        <a:gd name="T10" fmla="*/ 8 w 580"/>
                        <a:gd name="T11" fmla="*/ 55 h 197"/>
                        <a:gd name="T12" fmla="*/ 2 w 580"/>
                        <a:gd name="T13" fmla="*/ 73 h 197"/>
                        <a:gd name="T14" fmla="*/ 0 w 580"/>
                        <a:gd name="T15" fmla="*/ 92 h 197"/>
                        <a:gd name="T16" fmla="*/ 8 w 580"/>
                        <a:gd name="T17" fmla="*/ 133 h 197"/>
                        <a:gd name="T18" fmla="*/ 38 w 580"/>
                        <a:gd name="T19" fmla="*/ 166 h 197"/>
                        <a:gd name="T20" fmla="*/ 80 w 580"/>
                        <a:gd name="T21" fmla="*/ 188 h 197"/>
                        <a:gd name="T22" fmla="*/ 131 w 580"/>
                        <a:gd name="T23" fmla="*/ 196 h 197"/>
                        <a:gd name="T24" fmla="*/ 146 w 580"/>
                        <a:gd name="T25" fmla="*/ 196 h 197"/>
                        <a:gd name="T26" fmla="*/ 95 w 580"/>
                        <a:gd name="T27" fmla="*/ 188 h 197"/>
                        <a:gd name="T28" fmla="*/ 50 w 580"/>
                        <a:gd name="T29" fmla="*/ 166 h 197"/>
                        <a:gd name="T30" fmla="*/ 23 w 580"/>
                        <a:gd name="T31" fmla="*/ 133 h 197"/>
                        <a:gd name="T32" fmla="*/ 14 w 580"/>
                        <a:gd name="T33" fmla="*/ 92 h 197"/>
                        <a:gd name="T34" fmla="*/ 14 w 580"/>
                        <a:gd name="T35" fmla="*/ 77 h 197"/>
                        <a:gd name="T36" fmla="*/ 23 w 580"/>
                        <a:gd name="T37" fmla="*/ 59 h 197"/>
                        <a:gd name="T38" fmla="*/ 44 w 580"/>
                        <a:gd name="T39" fmla="*/ 33 h 197"/>
                        <a:gd name="T40" fmla="*/ 62 w 580"/>
                        <a:gd name="T41" fmla="*/ 22 h 197"/>
                        <a:gd name="T42" fmla="*/ 80 w 580"/>
                        <a:gd name="T43" fmla="*/ 14 h 197"/>
                        <a:gd name="T44" fmla="*/ 122 w 580"/>
                        <a:gd name="T45" fmla="*/ 7 h 197"/>
                        <a:gd name="T46" fmla="*/ 573 w 580"/>
                        <a:gd name="T47" fmla="*/ 7 h 197"/>
                        <a:gd name="T48" fmla="*/ 579 w 580"/>
                        <a:gd name="T49" fmla="*/ 3 h 197"/>
                        <a:gd name="T50" fmla="*/ 116 w 580"/>
                        <a:gd name="T51" fmla="*/ 3 h 197"/>
                        <a:gd name="T52" fmla="*/ 122 w 580"/>
                        <a:gd name="T53" fmla="*/ 0 h 19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580"/>
                        <a:gd name="T82" fmla="*/ 0 h 197"/>
                        <a:gd name="T83" fmla="*/ 580 w 580"/>
                        <a:gd name="T84" fmla="*/ 197 h 19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580" h="197">
                          <a:moveTo>
                            <a:pt x="122" y="0"/>
                          </a:moveTo>
                          <a:lnTo>
                            <a:pt x="98" y="0"/>
                          </a:lnTo>
                          <a:lnTo>
                            <a:pt x="77" y="3"/>
                          </a:lnTo>
                          <a:lnTo>
                            <a:pt x="53" y="14"/>
                          </a:lnTo>
                          <a:lnTo>
                            <a:pt x="35" y="25"/>
                          </a:lnTo>
                          <a:lnTo>
                            <a:pt x="8" y="55"/>
                          </a:lnTo>
                          <a:lnTo>
                            <a:pt x="2" y="73"/>
                          </a:lnTo>
                          <a:lnTo>
                            <a:pt x="0" y="92"/>
                          </a:lnTo>
                          <a:lnTo>
                            <a:pt x="8" y="133"/>
                          </a:lnTo>
                          <a:lnTo>
                            <a:pt x="38" y="166"/>
                          </a:lnTo>
                          <a:lnTo>
                            <a:pt x="80" y="188"/>
                          </a:lnTo>
                          <a:lnTo>
                            <a:pt x="131" y="196"/>
                          </a:lnTo>
                          <a:lnTo>
                            <a:pt x="146" y="196"/>
                          </a:lnTo>
                          <a:lnTo>
                            <a:pt x="95" y="188"/>
                          </a:lnTo>
                          <a:lnTo>
                            <a:pt x="50" y="166"/>
                          </a:lnTo>
                          <a:lnTo>
                            <a:pt x="23" y="133"/>
                          </a:lnTo>
                          <a:lnTo>
                            <a:pt x="14" y="92"/>
                          </a:lnTo>
                          <a:lnTo>
                            <a:pt x="14" y="77"/>
                          </a:lnTo>
                          <a:lnTo>
                            <a:pt x="23" y="59"/>
                          </a:lnTo>
                          <a:lnTo>
                            <a:pt x="44" y="33"/>
                          </a:lnTo>
                          <a:lnTo>
                            <a:pt x="62" y="22"/>
                          </a:lnTo>
                          <a:lnTo>
                            <a:pt x="80" y="14"/>
                          </a:lnTo>
                          <a:lnTo>
                            <a:pt x="122" y="7"/>
                          </a:lnTo>
                          <a:lnTo>
                            <a:pt x="573" y="7"/>
                          </a:lnTo>
                          <a:lnTo>
                            <a:pt x="579" y="3"/>
                          </a:lnTo>
                          <a:lnTo>
                            <a:pt x="116" y="3"/>
                          </a:lnTo>
                          <a:lnTo>
                            <a:pt x="122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4601" y="2152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12 w 169"/>
                        <a:gd name="T3" fmla="*/ 176 h 185"/>
                        <a:gd name="T4" fmla="*/ 68 w 169"/>
                        <a:gd name="T5" fmla="*/ 154 h 185"/>
                        <a:gd name="T6" fmla="*/ 37 w 169"/>
                        <a:gd name="T7" fmla="*/ 125 h 185"/>
                        <a:gd name="T8" fmla="*/ 24 w 169"/>
                        <a:gd name="T9" fmla="*/ 80 h 185"/>
                        <a:gd name="T10" fmla="*/ 37 w 169"/>
                        <a:gd name="T11" fmla="*/ 51 h 185"/>
                        <a:gd name="T12" fmla="*/ 62 w 169"/>
                        <a:gd name="T13" fmla="*/ 22 h 185"/>
                        <a:gd name="T14" fmla="*/ 93 w 169"/>
                        <a:gd name="T15" fmla="*/ 7 h 185"/>
                        <a:gd name="T16" fmla="*/ 136 w 169"/>
                        <a:gd name="T17" fmla="*/ 0 h 185"/>
                        <a:gd name="T18" fmla="*/ 105 w 169"/>
                        <a:gd name="T19" fmla="*/ 0 h 185"/>
                        <a:gd name="T20" fmla="*/ 68 w 169"/>
                        <a:gd name="T21" fmla="*/ 7 h 185"/>
                        <a:gd name="T22" fmla="*/ 31 w 169"/>
                        <a:gd name="T23" fmla="*/ 22 h 185"/>
                        <a:gd name="T24" fmla="*/ 6 w 169"/>
                        <a:gd name="T25" fmla="*/ 51 h 185"/>
                        <a:gd name="T26" fmla="*/ 0 w 169"/>
                        <a:gd name="T27" fmla="*/ 80 h 185"/>
                        <a:gd name="T28" fmla="*/ 12 w 169"/>
                        <a:gd name="T29" fmla="*/ 125 h 185"/>
                        <a:gd name="T30" fmla="*/ 43 w 169"/>
                        <a:gd name="T31" fmla="*/ 154 h 185"/>
                        <a:gd name="T32" fmla="*/ 87 w 169"/>
                        <a:gd name="T33" fmla="*/ 176 h 185"/>
                        <a:gd name="T34" fmla="*/ 136 w 169"/>
                        <a:gd name="T35" fmla="*/ 184 h 185"/>
                        <a:gd name="T36" fmla="*/ 168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12" y="176"/>
                          </a:lnTo>
                          <a:lnTo>
                            <a:pt x="68" y="154"/>
                          </a:lnTo>
                          <a:lnTo>
                            <a:pt x="37" y="125"/>
                          </a:lnTo>
                          <a:lnTo>
                            <a:pt x="24" y="80"/>
                          </a:lnTo>
                          <a:lnTo>
                            <a:pt x="37" y="51"/>
                          </a:lnTo>
                          <a:lnTo>
                            <a:pt x="62" y="22"/>
                          </a:lnTo>
                          <a:lnTo>
                            <a:pt x="93" y="7"/>
                          </a:lnTo>
                          <a:lnTo>
                            <a:pt x="136" y="0"/>
                          </a:lnTo>
                          <a:lnTo>
                            <a:pt x="105" y="0"/>
                          </a:lnTo>
                          <a:lnTo>
                            <a:pt x="68" y="7"/>
                          </a:lnTo>
                          <a:lnTo>
                            <a:pt x="31" y="22"/>
                          </a:lnTo>
                          <a:lnTo>
                            <a:pt x="6" y="51"/>
                          </a:lnTo>
                          <a:lnTo>
                            <a:pt x="0" y="80"/>
                          </a:lnTo>
                          <a:lnTo>
                            <a:pt x="12" y="125"/>
                          </a:lnTo>
                          <a:lnTo>
                            <a:pt x="43" y="154"/>
                          </a:lnTo>
                          <a:lnTo>
                            <a:pt x="87" y="176"/>
                          </a:lnTo>
                          <a:lnTo>
                            <a:pt x="136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7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4643" y="2152"/>
                      <a:ext cx="1058" cy="1288"/>
                    </a:xfrm>
                    <a:custGeom>
                      <a:avLst/>
                      <a:gdLst>
                        <a:gd name="T0" fmla="*/ 40 w 169"/>
                        <a:gd name="T1" fmla="*/ 0 h 185"/>
                        <a:gd name="T2" fmla="*/ 88 w 169"/>
                        <a:gd name="T3" fmla="*/ 18 h 185"/>
                        <a:gd name="T4" fmla="*/ 128 w 169"/>
                        <a:gd name="T5" fmla="*/ 55 h 185"/>
                        <a:gd name="T6" fmla="*/ 152 w 169"/>
                        <a:gd name="T7" fmla="*/ 110 h 185"/>
                        <a:gd name="T8" fmla="*/ 168 w 169"/>
                        <a:gd name="T9" fmla="*/ 184 h 185"/>
                        <a:gd name="T10" fmla="*/ 128 w 169"/>
                        <a:gd name="T11" fmla="*/ 184 h 185"/>
                        <a:gd name="T12" fmla="*/ 120 w 169"/>
                        <a:gd name="T13" fmla="*/ 110 h 185"/>
                        <a:gd name="T14" fmla="*/ 96 w 169"/>
                        <a:gd name="T15" fmla="*/ 55 h 185"/>
                        <a:gd name="T16" fmla="*/ 48 w 169"/>
                        <a:gd name="T17" fmla="*/ 18 h 185"/>
                        <a:gd name="T18" fmla="*/ 0 w 169"/>
                        <a:gd name="T19" fmla="*/ 0 h 185"/>
                        <a:gd name="T20" fmla="*/ 40 w 169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9"/>
                        <a:gd name="T34" fmla="*/ 0 h 185"/>
                        <a:gd name="T35" fmla="*/ 169 w 169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9" h="185">
                          <a:moveTo>
                            <a:pt x="40" y="0"/>
                          </a:moveTo>
                          <a:lnTo>
                            <a:pt x="88" y="18"/>
                          </a:lnTo>
                          <a:lnTo>
                            <a:pt x="128" y="55"/>
                          </a:lnTo>
                          <a:lnTo>
                            <a:pt x="152" y="110"/>
                          </a:lnTo>
                          <a:lnTo>
                            <a:pt x="168" y="184"/>
                          </a:lnTo>
                          <a:lnTo>
                            <a:pt x="128" y="184"/>
                          </a:lnTo>
                          <a:lnTo>
                            <a:pt x="120" y="110"/>
                          </a:lnTo>
                          <a:lnTo>
                            <a:pt x="96" y="55"/>
                          </a:lnTo>
                          <a:lnTo>
                            <a:pt x="48" y="18"/>
                          </a:lnTo>
                          <a:lnTo>
                            <a:pt x="0" y="0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8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4561" y="212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09 w 169"/>
                        <a:gd name="T3" fmla="*/ 175 h 185"/>
                        <a:gd name="T4" fmla="*/ 63 w 169"/>
                        <a:gd name="T5" fmla="*/ 154 h 185"/>
                        <a:gd name="T6" fmla="*/ 29 w 169"/>
                        <a:gd name="T7" fmla="*/ 125 h 185"/>
                        <a:gd name="T8" fmla="*/ 16 w 169"/>
                        <a:gd name="T9" fmla="*/ 92 h 185"/>
                        <a:gd name="T10" fmla="*/ 29 w 169"/>
                        <a:gd name="T11" fmla="*/ 54 h 185"/>
                        <a:gd name="T12" fmla="*/ 63 w 169"/>
                        <a:gd name="T13" fmla="*/ 25 h 185"/>
                        <a:gd name="T14" fmla="*/ 84 w 169"/>
                        <a:gd name="T15" fmla="*/ 16 h 185"/>
                        <a:gd name="T16" fmla="*/ 109 w 169"/>
                        <a:gd name="T17" fmla="*/ 8 h 185"/>
                        <a:gd name="T18" fmla="*/ 168 w 169"/>
                        <a:gd name="T19" fmla="*/ 0 h 185"/>
                        <a:gd name="T20" fmla="*/ 147 w 169"/>
                        <a:gd name="T21" fmla="*/ 0 h 185"/>
                        <a:gd name="T22" fmla="*/ 88 w 169"/>
                        <a:gd name="T23" fmla="*/ 8 h 185"/>
                        <a:gd name="T24" fmla="*/ 67 w 169"/>
                        <a:gd name="T25" fmla="*/ 16 h 185"/>
                        <a:gd name="T26" fmla="*/ 42 w 169"/>
                        <a:gd name="T27" fmla="*/ 25 h 185"/>
                        <a:gd name="T28" fmla="*/ 8 w 169"/>
                        <a:gd name="T29" fmla="*/ 54 h 185"/>
                        <a:gd name="T30" fmla="*/ 0 w 169"/>
                        <a:gd name="T31" fmla="*/ 92 h 185"/>
                        <a:gd name="T32" fmla="*/ 8 w 169"/>
                        <a:gd name="T33" fmla="*/ 125 h 185"/>
                        <a:gd name="T34" fmla="*/ 42 w 169"/>
                        <a:gd name="T35" fmla="*/ 154 h 185"/>
                        <a:gd name="T36" fmla="*/ 88 w 169"/>
                        <a:gd name="T37" fmla="*/ 175 h 185"/>
                        <a:gd name="T38" fmla="*/ 147 w 169"/>
                        <a:gd name="T39" fmla="*/ 184 h 185"/>
                        <a:gd name="T40" fmla="*/ 168 w 169"/>
                        <a:gd name="T41" fmla="*/ 184 h 1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9"/>
                        <a:gd name="T64" fmla="*/ 0 h 185"/>
                        <a:gd name="T65" fmla="*/ 169 w 169"/>
                        <a:gd name="T66" fmla="*/ 185 h 1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09" y="175"/>
                          </a:lnTo>
                          <a:lnTo>
                            <a:pt x="63" y="154"/>
                          </a:lnTo>
                          <a:lnTo>
                            <a:pt x="29" y="125"/>
                          </a:lnTo>
                          <a:lnTo>
                            <a:pt x="16" y="92"/>
                          </a:lnTo>
                          <a:lnTo>
                            <a:pt x="29" y="54"/>
                          </a:lnTo>
                          <a:lnTo>
                            <a:pt x="63" y="25"/>
                          </a:lnTo>
                          <a:lnTo>
                            <a:pt x="84" y="16"/>
                          </a:lnTo>
                          <a:lnTo>
                            <a:pt x="109" y="8"/>
                          </a:lnTo>
                          <a:lnTo>
                            <a:pt x="168" y="0"/>
                          </a:lnTo>
                          <a:lnTo>
                            <a:pt x="147" y="0"/>
                          </a:lnTo>
                          <a:lnTo>
                            <a:pt x="88" y="8"/>
                          </a:lnTo>
                          <a:lnTo>
                            <a:pt x="67" y="16"/>
                          </a:lnTo>
                          <a:lnTo>
                            <a:pt x="42" y="25"/>
                          </a:lnTo>
                          <a:lnTo>
                            <a:pt x="8" y="54"/>
                          </a:lnTo>
                          <a:lnTo>
                            <a:pt x="0" y="92"/>
                          </a:lnTo>
                          <a:lnTo>
                            <a:pt x="8" y="125"/>
                          </a:lnTo>
                          <a:lnTo>
                            <a:pt x="42" y="154"/>
                          </a:lnTo>
                          <a:lnTo>
                            <a:pt x="88" y="175"/>
                          </a:lnTo>
                          <a:lnTo>
                            <a:pt x="147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99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4655" y="2129"/>
                      <a:ext cx="1058" cy="1288"/>
                    </a:xfrm>
                    <a:custGeom>
                      <a:avLst/>
                      <a:gdLst>
                        <a:gd name="T0" fmla="*/ 35 w 170"/>
                        <a:gd name="T1" fmla="*/ 184 h 185"/>
                        <a:gd name="T2" fmla="*/ 87 w 170"/>
                        <a:gd name="T3" fmla="*/ 178 h 185"/>
                        <a:gd name="T4" fmla="*/ 133 w 170"/>
                        <a:gd name="T5" fmla="*/ 156 h 185"/>
                        <a:gd name="T6" fmla="*/ 158 w 170"/>
                        <a:gd name="T7" fmla="*/ 129 h 185"/>
                        <a:gd name="T8" fmla="*/ 169 w 170"/>
                        <a:gd name="T9" fmla="*/ 97 h 185"/>
                        <a:gd name="T10" fmla="*/ 169 w 170"/>
                        <a:gd name="T11" fmla="*/ 75 h 185"/>
                        <a:gd name="T12" fmla="*/ 158 w 170"/>
                        <a:gd name="T13" fmla="*/ 59 h 185"/>
                        <a:gd name="T14" fmla="*/ 128 w 170"/>
                        <a:gd name="T15" fmla="*/ 27 h 185"/>
                        <a:gd name="T16" fmla="*/ 107 w 170"/>
                        <a:gd name="T17" fmla="*/ 16 h 185"/>
                        <a:gd name="T18" fmla="*/ 81 w 170"/>
                        <a:gd name="T19" fmla="*/ 5 h 185"/>
                        <a:gd name="T20" fmla="*/ 51 w 170"/>
                        <a:gd name="T21" fmla="*/ 0 h 185"/>
                        <a:gd name="T22" fmla="*/ 25 w 170"/>
                        <a:gd name="T23" fmla="*/ 0 h 185"/>
                        <a:gd name="T24" fmla="*/ 0 w 170"/>
                        <a:gd name="T25" fmla="*/ 0 h 185"/>
                        <a:gd name="T26" fmla="*/ 30 w 170"/>
                        <a:gd name="T27" fmla="*/ 0 h 185"/>
                        <a:gd name="T28" fmla="*/ 56 w 170"/>
                        <a:gd name="T29" fmla="*/ 5 h 185"/>
                        <a:gd name="T30" fmla="*/ 81 w 170"/>
                        <a:gd name="T31" fmla="*/ 16 h 185"/>
                        <a:gd name="T32" fmla="*/ 102 w 170"/>
                        <a:gd name="T33" fmla="*/ 27 h 185"/>
                        <a:gd name="T34" fmla="*/ 122 w 170"/>
                        <a:gd name="T35" fmla="*/ 43 h 185"/>
                        <a:gd name="T36" fmla="*/ 133 w 170"/>
                        <a:gd name="T37" fmla="*/ 59 h 185"/>
                        <a:gd name="T38" fmla="*/ 143 w 170"/>
                        <a:gd name="T39" fmla="*/ 75 h 185"/>
                        <a:gd name="T40" fmla="*/ 143 w 170"/>
                        <a:gd name="T41" fmla="*/ 97 h 185"/>
                        <a:gd name="T42" fmla="*/ 133 w 170"/>
                        <a:gd name="T43" fmla="*/ 129 h 185"/>
                        <a:gd name="T44" fmla="*/ 107 w 170"/>
                        <a:gd name="T45" fmla="*/ 156 h 185"/>
                        <a:gd name="T46" fmla="*/ 66 w 170"/>
                        <a:gd name="T47" fmla="*/ 178 h 185"/>
                        <a:gd name="T48" fmla="*/ 10 w 170"/>
                        <a:gd name="T49" fmla="*/ 184 h 185"/>
                        <a:gd name="T50" fmla="*/ 35 w 170"/>
                        <a:gd name="T51" fmla="*/ 184 h 18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70"/>
                        <a:gd name="T79" fmla="*/ 0 h 185"/>
                        <a:gd name="T80" fmla="*/ 170 w 170"/>
                        <a:gd name="T81" fmla="*/ 185 h 18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70" h="185">
                          <a:moveTo>
                            <a:pt x="35" y="184"/>
                          </a:moveTo>
                          <a:lnTo>
                            <a:pt x="87" y="178"/>
                          </a:lnTo>
                          <a:lnTo>
                            <a:pt x="133" y="156"/>
                          </a:lnTo>
                          <a:lnTo>
                            <a:pt x="158" y="129"/>
                          </a:lnTo>
                          <a:lnTo>
                            <a:pt x="169" y="97"/>
                          </a:lnTo>
                          <a:lnTo>
                            <a:pt x="169" y="75"/>
                          </a:lnTo>
                          <a:lnTo>
                            <a:pt x="158" y="59"/>
                          </a:lnTo>
                          <a:lnTo>
                            <a:pt x="128" y="27"/>
                          </a:lnTo>
                          <a:lnTo>
                            <a:pt x="107" y="16"/>
                          </a:lnTo>
                          <a:lnTo>
                            <a:pt x="81" y="5"/>
                          </a:lnTo>
                          <a:lnTo>
                            <a:pt x="51" y="0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30" y="0"/>
                          </a:lnTo>
                          <a:lnTo>
                            <a:pt x="56" y="5"/>
                          </a:lnTo>
                          <a:lnTo>
                            <a:pt x="81" y="16"/>
                          </a:lnTo>
                          <a:lnTo>
                            <a:pt x="102" y="27"/>
                          </a:lnTo>
                          <a:lnTo>
                            <a:pt x="122" y="43"/>
                          </a:lnTo>
                          <a:lnTo>
                            <a:pt x="133" y="59"/>
                          </a:lnTo>
                          <a:lnTo>
                            <a:pt x="143" y="75"/>
                          </a:lnTo>
                          <a:lnTo>
                            <a:pt x="143" y="97"/>
                          </a:lnTo>
                          <a:lnTo>
                            <a:pt x="133" y="129"/>
                          </a:lnTo>
                          <a:lnTo>
                            <a:pt x="107" y="156"/>
                          </a:lnTo>
                          <a:lnTo>
                            <a:pt x="66" y="178"/>
                          </a:lnTo>
                          <a:lnTo>
                            <a:pt x="10" y="184"/>
                          </a:lnTo>
                          <a:lnTo>
                            <a:pt x="35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0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4234" y="2083"/>
                      <a:ext cx="1058" cy="1288"/>
                    </a:xfrm>
                    <a:custGeom>
                      <a:avLst/>
                      <a:gdLst>
                        <a:gd name="T0" fmla="*/ 437 w 559"/>
                        <a:gd name="T1" fmla="*/ 0 h 197"/>
                        <a:gd name="T2" fmla="*/ 463 w 559"/>
                        <a:gd name="T3" fmla="*/ 0 h 197"/>
                        <a:gd name="T4" fmla="*/ 483 w 559"/>
                        <a:gd name="T5" fmla="*/ 3 h 197"/>
                        <a:gd name="T6" fmla="*/ 503 w 559"/>
                        <a:gd name="T7" fmla="*/ 14 h 197"/>
                        <a:gd name="T8" fmla="*/ 520 w 559"/>
                        <a:gd name="T9" fmla="*/ 25 h 197"/>
                        <a:gd name="T10" fmla="*/ 535 w 559"/>
                        <a:gd name="T11" fmla="*/ 40 h 197"/>
                        <a:gd name="T12" fmla="*/ 546 w 559"/>
                        <a:gd name="T13" fmla="*/ 55 h 197"/>
                        <a:gd name="T14" fmla="*/ 555 w 559"/>
                        <a:gd name="T15" fmla="*/ 73 h 197"/>
                        <a:gd name="T16" fmla="*/ 558 w 559"/>
                        <a:gd name="T17" fmla="*/ 92 h 197"/>
                        <a:gd name="T18" fmla="*/ 555 w 559"/>
                        <a:gd name="T19" fmla="*/ 114 h 197"/>
                        <a:gd name="T20" fmla="*/ 546 w 559"/>
                        <a:gd name="T21" fmla="*/ 133 h 197"/>
                        <a:gd name="T22" fmla="*/ 535 w 559"/>
                        <a:gd name="T23" fmla="*/ 151 h 197"/>
                        <a:gd name="T24" fmla="*/ 520 w 559"/>
                        <a:gd name="T25" fmla="*/ 166 h 197"/>
                        <a:gd name="T26" fmla="*/ 480 w 559"/>
                        <a:gd name="T27" fmla="*/ 188 h 197"/>
                        <a:gd name="T28" fmla="*/ 454 w 559"/>
                        <a:gd name="T29" fmla="*/ 192 h 197"/>
                        <a:gd name="T30" fmla="*/ 432 w 559"/>
                        <a:gd name="T31" fmla="*/ 196 h 197"/>
                        <a:gd name="T32" fmla="*/ 417 w 559"/>
                        <a:gd name="T33" fmla="*/ 196 h 197"/>
                        <a:gd name="T34" fmla="*/ 443 w 559"/>
                        <a:gd name="T35" fmla="*/ 192 h 197"/>
                        <a:gd name="T36" fmla="*/ 466 w 559"/>
                        <a:gd name="T37" fmla="*/ 188 h 197"/>
                        <a:gd name="T38" fmla="*/ 506 w 559"/>
                        <a:gd name="T39" fmla="*/ 166 h 197"/>
                        <a:gd name="T40" fmla="*/ 523 w 559"/>
                        <a:gd name="T41" fmla="*/ 151 h 197"/>
                        <a:gd name="T42" fmla="*/ 535 w 559"/>
                        <a:gd name="T43" fmla="*/ 133 h 197"/>
                        <a:gd name="T44" fmla="*/ 540 w 559"/>
                        <a:gd name="T45" fmla="*/ 114 h 197"/>
                        <a:gd name="T46" fmla="*/ 543 w 559"/>
                        <a:gd name="T47" fmla="*/ 92 h 197"/>
                        <a:gd name="T48" fmla="*/ 540 w 559"/>
                        <a:gd name="T49" fmla="*/ 77 h 197"/>
                        <a:gd name="T50" fmla="*/ 535 w 559"/>
                        <a:gd name="T51" fmla="*/ 59 h 197"/>
                        <a:gd name="T52" fmla="*/ 526 w 559"/>
                        <a:gd name="T53" fmla="*/ 44 h 197"/>
                        <a:gd name="T54" fmla="*/ 512 w 559"/>
                        <a:gd name="T55" fmla="*/ 33 h 197"/>
                        <a:gd name="T56" fmla="*/ 497 w 559"/>
                        <a:gd name="T57" fmla="*/ 22 h 197"/>
                        <a:gd name="T58" fmla="*/ 477 w 559"/>
                        <a:gd name="T59" fmla="*/ 14 h 197"/>
                        <a:gd name="T60" fmla="*/ 460 w 559"/>
                        <a:gd name="T61" fmla="*/ 11 h 197"/>
                        <a:gd name="T62" fmla="*/ 437 w 559"/>
                        <a:gd name="T63" fmla="*/ 7 h 197"/>
                        <a:gd name="T64" fmla="*/ 443 w 559"/>
                        <a:gd name="T65" fmla="*/ 3 h 197"/>
                        <a:gd name="T66" fmla="*/ 0 w 559"/>
                        <a:gd name="T67" fmla="*/ 3 h 197"/>
                        <a:gd name="T68" fmla="*/ 5 w 559"/>
                        <a:gd name="T69" fmla="*/ 0 h 197"/>
                        <a:gd name="T70" fmla="*/ 437 w 559"/>
                        <a:gd name="T71" fmla="*/ 0 h 19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59"/>
                        <a:gd name="T109" fmla="*/ 0 h 197"/>
                        <a:gd name="T110" fmla="*/ 559 w 559"/>
                        <a:gd name="T111" fmla="*/ 197 h 197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59" h="197">
                          <a:moveTo>
                            <a:pt x="437" y="0"/>
                          </a:moveTo>
                          <a:lnTo>
                            <a:pt x="463" y="0"/>
                          </a:lnTo>
                          <a:lnTo>
                            <a:pt x="483" y="3"/>
                          </a:lnTo>
                          <a:lnTo>
                            <a:pt x="503" y="14"/>
                          </a:lnTo>
                          <a:lnTo>
                            <a:pt x="520" y="25"/>
                          </a:lnTo>
                          <a:lnTo>
                            <a:pt x="535" y="40"/>
                          </a:lnTo>
                          <a:lnTo>
                            <a:pt x="546" y="55"/>
                          </a:lnTo>
                          <a:lnTo>
                            <a:pt x="555" y="73"/>
                          </a:lnTo>
                          <a:lnTo>
                            <a:pt x="558" y="92"/>
                          </a:lnTo>
                          <a:lnTo>
                            <a:pt x="555" y="114"/>
                          </a:lnTo>
                          <a:lnTo>
                            <a:pt x="546" y="133"/>
                          </a:lnTo>
                          <a:lnTo>
                            <a:pt x="535" y="151"/>
                          </a:lnTo>
                          <a:lnTo>
                            <a:pt x="520" y="166"/>
                          </a:lnTo>
                          <a:lnTo>
                            <a:pt x="480" y="188"/>
                          </a:lnTo>
                          <a:lnTo>
                            <a:pt x="454" y="192"/>
                          </a:lnTo>
                          <a:lnTo>
                            <a:pt x="432" y="196"/>
                          </a:lnTo>
                          <a:lnTo>
                            <a:pt x="417" y="196"/>
                          </a:lnTo>
                          <a:lnTo>
                            <a:pt x="443" y="192"/>
                          </a:lnTo>
                          <a:lnTo>
                            <a:pt x="466" y="188"/>
                          </a:lnTo>
                          <a:lnTo>
                            <a:pt x="506" y="166"/>
                          </a:lnTo>
                          <a:lnTo>
                            <a:pt x="523" y="151"/>
                          </a:lnTo>
                          <a:lnTo>
                            <a:pt x="535" y="133"/>
                          </a:lnTo>
                          <a:lnTo>
                            <a:pt x="540" y="114"/>
                          </a:lnTo>
                          <a:lnTo>
                            <a:pt x="543" y="92"/>
                          </a:lnTo>
                          <a:lnTo>
                            <a:pt x="540" y="77"/>
                          </a:lnTo>
                          <a:lnTo>
                            <a:pt x="535" y="59"/>
                          </a:lnTo>
                          <a:lnTo>
                            <a:pt x="526" y="44"/>
                          </a:lnTo>
                          <a:lnTo>
                            <a:pt x="512" y="33"/>
                          </a:lnTo>
                          <a:lnTo>
                            <a:pt x="497" y="22"/>
                          </a:lnTo>
                          <a:lnTo>
                            <a:pt x="477" y="14"/>
                          </a:lnTo>
                          <a:lnTo>
                            <a:pt x="460" y="11"/>
                          </a:lnTo>
                          <a:lnTo>
                            <a:pt x="437" y="7"/>
                          </a:lnTo>
                          <a:lnTo>
                            <a:pt x="443" y="3"/>
                          </a:lnTo>
                          <a:lnTo>
                            <a:pt x="0" y="3"/>
                          </a:lnTo>
                          <a:lnTo>
                            <a:pt x="5" y="0"/>
                          </a:lnTo>
                          <a:lnTo>
                            <a:pt x="437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4203" y="2290"/>
                      <a:ext cx="1058" cy="1288"/>
                    </a:xfrm>
                    <a:custGeom>
                      <a:avLst/>
                      <a:gdLst>
                        <a:gd name="T0" fmla="*/ 0 w 517"/>
                        <a:gd name="T1" fmla="*/ 0 h 185"/>
                        <a:gd name="T2" fmla="*/ 516 w 517"/>
                        <a:gd name="T3" fmla="*/ 0 h 185"/>
                        <a:gd name="T4" fmla="*/ 516 w 517"/>
                        <a:gd name="T5" fmla="*/ 184 h 185"/>
                        <a:gd name="T6" fmla="*/ 504 w 517"/>
                        <a:gd name="T7" fmla="*/ 110 h 185"/>
                        <a:gd name="T8" fmla="*/ 0 w 517"/>
                        <a:gd name="T9" fmla="*/ 110 h 185"/>
                        <a:gd name="T10" fmla="*/ 0 w 517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17"/>
                        <a:gd name="T19" fmla="*/ 0 h 185"/>
                        <a:gd name="T20" fmla="*/ 517 w 517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17" h="185">
                          <a:moveTo>
                            <a:pt x="0" y="0"/>
                          </a:moveTo>
                          <a:lnTo>
                            <a:pt x="516" y="0"/>
                          </a:lnTo>
                          <a:lnTo>
                            <a:pt x="516" y="184"/>
                          </a:lnTo>
                          <a:lnTo>
                            <a:pt x="504" y="110"/>
                          </a:lnTo>
                          <a:lnTo>
                            <a:pt x="0" y="1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D966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4351" y="2198"/>
                      <a:ext cx="1058" cy="1288"/>
                    </a:xfrm>
                    <a:custGeom>
                      <a:avLst/>
                      <a:gdLst>
                        <a:gd name="T0" fmla="*/ 0 w 212"/>
                        <a:gd name="T1" fmla="*/ 184 h 185"/>
                        <a:gd name="T2" fmla="*/ 20 w 212"/>
                        <a:gd name="T3" fmla="*/ 145 h 185"/>
                        <a:gd name="T4" fmla="*/ 35 w 212"/>
                        <a:gd name="T5" fmla="*/ 106 h 185"/>
                        <a:gd name="T6" fmla="*/ 46 w 212"/>
                        <a:gd name="T7" fmla="*/ 58 h 185"/>
                        <a:gd name="T8" fmla="*/ 55 w 212"/>
                        <a:gd name="T9" fmla="*/ 0 h 185"/>
                        <a:gd name="T10" fmla="*/ 155 w 212"/>
                        <a:gd name="T11" fmla="*/ 0 h 185"/>
                        <a:gd name="T12" fmla="*/ 161 w 212"/>
                        <a:gd name="T13" fmla="*/ 58 h 185"/>
                        <a:gd name="T14" fmla="*/ 172 w 212"/>
                        <a:gd name="T15" fmla="*/ 106 h 185"/>
                        <a:gd name="T16" fmla="*/ 211 w 212"/>
                        <a:gd name="T17" fmla="*/ 184 h 185"/>
                        <a:gd name="T18" fmla="*/ 0 w 212"/>
                        <a:gd name="T19" fmla="*/ 184 h 18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12"/>
                        <a:gd name="T31" fmla="*/ 0 h 185"/>
                        <a:gd name="T32" fmla="*/ 212 w 212"/>
                        <a:gd name="T33" fmla="*/ 185 h 18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12" h="185">
                          <a:moveTo>
                            <a:pt x="0" y="184"/>
                          </a:moveTo>
                          <a:lnTo>
                            <a:pt x="20" y="145"/>
                          </a:lnTo>
                          <a:lnTo>
                            <a:pt x="35" y="106"/>
                          </a:lnTo>
                          <a:lnTo>
                            <a:pt x="46" y="58"/>
                          </a:lnTo>
                          <a:lnTo>
                            <a:pt x="55" y="0"/>
                          </a:lnTo>
                          <a:lnTo>
                            <a:pt x="155" y="0"/>
                          </a:lnTo>
                          <a:lnTo>
                            <a:pt x="161" y="58"/>
                          </a:lnTo>
                          <a:lnTo>
                            <a:pt x="172" y="106"/>
                          </a:lnTo>
                          <a:lnTo>
                            <a:pt x="21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3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372" y="212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85"/>
                        <a:gd name="T2" fmla="*/ 140 w 170"/>
                        <a:gd name="T3" fmla="*/ 184 h 185"/>
                        <a:gd name="T4" fmla="*/ 17 w 170"/>
                        <a:gd name="T5" fmla="*/ 184 h 185"/>
                        <a:gd name="T6" fmla="*/ 0 w 170"/>
                        <a:gd name="T7" fmla="*/ 69 h 185"/>
                        <a:gd name="T8" fmla="*/ 169 w 170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169" y="0"/>
                          </a:moveTo>
                          <a:lnTo>
                            <a:pt x="140" y="184"/>
                          </a:lnTo>
                          <a:lnTo>
                            <a:pt x="17" y="184"/>
                          </a:lnTo>
                          <a:lnTo>
                            <a:pt x="0" y="6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4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4404" y="2164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85"/>
                        <a:gd name="T2" fmla="*/ 148 w 169"/>
                        <a:gd name="T3" fmla="*/ 92 h 185"/>
                        <a:gd name="T4" fmla="*/ 139 w 169"/>
                        <a:gd name="T5" fmla="*/ 184 h 185"/>
                        <a:gd name="T6" fmla="*/ 4 w 169"/>
                        <a:gd name="T7" fmla="*/ 184 h 185"/>
                        <a:gd name="T8" fmla="*/ 0 w 169"/>
                        <a:gd name="T9" fmla="*/ 0 h 185"/>
                        <a:gd name="T10" fmla="*/ 168 w 169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9"/>
                        <a:gd name="T19" fmla="*/ 0 h 185"/>
                        <a:gd name="T20" fmla="*/ 169 w 169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9" h="185">
                          <a:moveTo>
                            <a:pt x="168" y="0"/>
                          </a:moveTo>
                          <a:lnTo>
                            <a:pt x="148" y="92"/>
                          </a:lnTo>
                          <a:lnTo>
                            <a:pt x="139" y="184"/>
                          </a:lnTo>
                          <a:lnTo>
                            <a:pt x="4" y="184"/>
                          </a:lnTo>
                          <a:lnTo>
                            <a:pt x="0" y="0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2073" y="2106"/>
                      <a:ext cx="1058" cy="1288"/>
                    </a:xfrm>
                    <a:custGeom>
                      <a:avLst/>
                      <a:gdLst>
                        <a:gd name="T0" fmla="*/ 411 w 412"/>
                        <a:gd name="T1" fmla="*/ 184 h 185"/>
                        <a:gd name="T2" fmla="*/ 387 w 412"/>
                        <a:gd name="T3" fmla="*/ 180 h 185"/>
                        <a:gd name="T4" fmla="*/ 360 w 412"/>
                        <a:gd name="T5" fmla="*/ 176 h 185"/>
                        <a:gd name="T6" fmla="*/ 322 w 412"/>
                        <a:gd name="T7" fmla="*/ 155 h 185"/>
                        <a:gd name="T8" fmla="*/ 304 w 412"/>
                        <a:gd name="T9" fmla="*/ 141 h 185"/>
                        <a:gd name="T10" fmla="*/ 292 w 412"/>
                        <a:gd name="T11" fmla="*/ 123 h 185"/>
                        <a:gd name="T12" fmla="*/ 286 w 412"/>
                        <a:gd name="T13" fmla="*/ 106 h 185"/>
                        <a:gd name="T14" fmla="*/ 283 w 412"/>
                        <a:gd name="T15" fmla="*/ 88 h 185"/>
                        <a:gd name="T16" fmla="*/ 286 w 412"/>
                        <a:gd name="T17" fmla="*/ 70 h 185"/>
                        <a:gd name="T18" fmla="*/ 289 w 412"/>
                        <a:gd name="T19" fmla="*/ 56 h 185"/>
                        <a:gd name="T20" fmla="*/ 307 w 412"/>
                        <a:gd name="T21" fmla="*/ 31 h 185"/>
                        <a:gd name="T22" fmla="*/ 334 w 412"/>
                        <a:gd name="T23" fmla="*/ 14 h 185"/>
                        <a:gd name="T24" fmla="*/ 363 w 412"/>
                        <a:gd name="T25" fmla="*/ 0 h 185"/>
                        <a:gd name="T26" fmla="*/ 47 w 412"/>
                        <a:gd name="T27" fmla="*/ 0 h 185"/>
                        <a:gd name="T28" fmla="*/ 79 w 412"/>
                        <a:gd name="T29" fmla="*/ 14 h 185"/>
                        <a:gd name="T30" fmla="*/ 103 w 412"/>
                        <a:gd name="T31" fmla="*/ 31 h 185"/>
                        <a:gd name="T32" fmla="*/ 121 w 412"/>
                        <a:gd name="T33" fmla="*/ 56 h 185"/>
                        <a:gd name="T34" fmla="*/ 127 w 412"/>
                        <a:gd name="T35" fmla="*/ 88 h 185"/>
                        <a:gd name="T36" fmla="*/ 118 w 412"/>
                        <a:gd name="T37" fmla="*/ 123 h 185"/>
                        <a:gd name="T38" fmla="*/ 106 w 412"/>
                        <a:gd name="T39" fmla="*/ 141 h 185"/>
                        <a:gd name="T40" fmla="*/ 88 w 412"/>
                        <a:gd name="T41" fmla="*/ 155 h 185"/>
                        <a:gd name="T42" fmla="*/ 50 w 412"/>
                        <a:gd name="T43" fmla="*/ 176 h 185"/>
                        <a:gd name="T44" fmla="*/ 0 w 412"/>
                        <a:gd name="T45" fmla="*/ 184 h 185"/>
                        <a:gd name="T46" fmla="*/ 411 w 412"/>
                        <a:gd name="T47" fmla="*/ 184 h 18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12"/>
                        <a:gd name="T73" fmla="*/ 0 h 185"/>
                        <a:gd name="T74" fmla="*/ 412 w 412"/>
                        <a:gd name="T75" fmla="*/ 185 h 18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12" h="185">
                          <a:moveTo>
                            <a:pt x="411" y="184"/>
                          </a:moveTo>
                          <a:lnTo>
                            <a:pt x="387" y="180"/>
                          </a:lnTo>
                          <a:lnTo>
                            <a:pt x="360" y="176"/>
                          </a:lnTo>
                          <a:lnTo>
                            <a:pt x="322" y="155"/>
                          </a:lnTo>
                          <a:lnTo>
                            <a:pt x="304" y="141"/>
                          </a:lnTo>
                          <a:lnTo>
                            <a:pt x="292" y="123"/>
                          </a:lnTo>
                          <a:lnTo>
                            <a:pt x="286" y="106"/>
                          </a:lnTo>
                          <a:lnTo>
                            <a:pt x="283" y="88"/>
                          </a:lnTo>
                          <a:lnTo>
                            <a:pt x="286" y="70"/>
                          </a:lnTo>
                          <a:lnTo>
                            <a:pt x="289" y="56"/>
                          </a:lnTo>
                          <a:lnTo>
                            <a:pt x="307" y="31"/>
                          </a:lnTo>
                          <a:lnTo>
                            <a:pt x="334" y="14"/>
                          </a:lnTo>
                          <a:lnTo>
                            <a:pt x="363" y="0"/>
                          </a:lnTo>
                          <a:lnTo>
                            <a:pt x="47" y="0"/>
                          </a:lnTo>
                          <a:lnTo>
                            <a:pt x="79" y="14"/>
                          </a:lnTo>
                          <a:lnTo>
                            <a:pt x="103" y="31"/>
                          </a:lnTo>
                          <a:lnTo>
                            <a:pt x="121" y="56"/>
                          </a:lnTo>
                          <a:lnTo>
                            <a:pt x="127" y="88"/>
                          </a:lnTo>
                          <a:lnTo>
                            <a:pt x="118" y="123"/>
                          </a:lnTo>
                          <a:lnTo>
                            <a:pt x="106" y="141"/>
                          </a:lnTo>
                          <a:lnTo>
                            <a:pt x="88" y="155"/>
                          </a:lnTo>
                          <a:lnTo>
                            <a:pt x="50" y="176"/>
                          </a:lnTo>
                          <a:lnTo>
                            <a:pt x="0" y="184"/>
                          </a:lnTo>
                          <a:lnTo>
                            <a:pt x="411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2052" y="2152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56 w 169"/>
                        <a:gd name="T3" fmla="*/ 176 h 185"/>
                        <a:gd name="T4" fmla="*/ 99 w 169"/>
                        <a:gd name="T5" fmla="*/ 154 h 185"/>
                        <a:gd name="T6" fmla="*/ 130 w 169"/>
                        <a:gd name="T7" fmla="*/ 125 h 185"/>
                        <a:gd name="T8" fmla="*/ 143 w 169"/>
                        <a:gd name="T9" fmla="*/ 80 h 185"/>
                        <a:gd name="T10" fmla="*/ 130 w 169"/>
                        <a:gd name="T11" fmla="*/ 51 h 185"/>
                        <a:gd name="T12" fmla="*/ 112 w 169"/>
                        <a:gd name="T13" fmla="*/ 22 h 185"/>
                        <a:gd name="T14" fmla="*/ 74 w 169"/>
                        <a:gd name="T15" fmla="*/ 7 h 185"/>
                        <a:gd name="T16" fmla="*/ 31 w 169"/>
                        <a:gd name="T17" fmla="*/ 0 h 185"/>
                        <a:gd name="T18" fmla="*/ 62 w 169"/>
                        <a:gd name="T19" fmla="*/ 0 h 185"/>
                        <a:gd name="T20" fmla="*/ 105 w 169"/>
                        <a:gd name="T21" fmla="*/ 7 h 185"/>
                        <a:gd name="T22" fmla="*/ 136 w 169"/>
                        <a:gd name="T23" fmla="*/ 22 h 185"/>
                        <a:gd name="T24" fmla="*/ 161 w 169"/>
                        <a:gd name="T25" fmla="*/ 51 h 185"/>
                        <a:gd name="T26" fmla="*/ 168 w 169"/>
                        <a:gd name="T27" fmla="*/ 80 h 185"/>
                        <a:gd name="T28" fmla="*/ 155 w 169"/>
                        <a:gd name="T29" fmla="*/ 125 h 185"/>
                        <a:gd name="T30" fmla="*/ 130 w 169"/>
                        <a:gd name="T31" fmla="*/ 154 h 185"/>
                        <a:gd name="T32" fmla="*/ 87 w 169"/>
                        <a:gd name="T33" fmla="*/ 176 h 185"/>
                        <a:gd name="T34" fmla="*/ 31 w 169"/>
                        <a:gd name="T35" fmla="*/ 184 h 185"/>
                        <a:gd name="T36" fmla="*/ 0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56" y="176"/>
                          </a:lnTo>
                          <a:lnTo>
                            <a:pt x="99" y="154"/>
                          </a:lnTo>
                          <a:lnTo>
                            <a:pt x="130" y="125"/>
                          </a:lnTo>
                          <a:lnTo>
                            <a:pt x="143" y="80"/>
                          </a:lnTo>
                          <a:lnTo>
                            <a:pt x="130" y="51"/>
                          </a:lnTo>
                          <a:lnTo>
                            <a:pt x="112" y="22"/>
                          </a:lnTo>
                          <a:lnTo>
                            <a:pt x="74" y="7"/>
                          </a:lnTo>
                          <a:lnTo>
                            <a:pt x="31" y="0"/>
                          </a:lnTo>
                          <a:lnTo>
                            <a:pt x="62" y="0"/>
                          </a:lnTo>
                          <a:lnTo>
                            <a:pt x="105" y="7"/>
                          </a:lnTo>
                          <a:lnTo>
                            <a:pt x="136" y="22"/>
                          </a:lnTo>
                          <a:lnTo>
                            <a:pt x="161" y="51"/>
                          </a:lnTo>
                          <a:lnTo>
                            <a:pt x="168" y="80"/>
                          </a:lnTo>
                          <a:lnTo>
                            <a:pt x="155" y="125"/>
                          </a:lnTo>
                          <a:lnTo>
                            <a:pt x="130" y="154"/>
                          </a:lnTo>
                          <a:lnTo>
                            <a:pt x="87" y="176"/>
                          </a:lnTo>
                          <a:lnTo>
                            <a:pt x="3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2031" y="2152"/>
                      <a:ext cx="1058" cy="1288"/>
                    </a:xfrm>
                    <a:custGeom>
                      <a:avLst/>
                      <a:gdLst>
                        <a:gd name="T0" fmla="*/ 126 w 169"/>
                        <a:gd name="T1" fmla="*/ 0 h 185"/>
                        <a:gd name="T2" fmla="*/ 75 w 169"/>
                        <a:gd name="T3" fmla="*/ 18 h 185"/>
                        <a:gd name="T4" fmla="*/ 33 w 169"/>
                        <a:gd name="T5" fmla="*/ 55 h 185"/>
                        <a:gd name="T6" fmla="*/ 8 w 169"/>
                        <a:gd name="T7" fmla="*/ 110 h 185"/>
                        <a:gd name="T8" fmla="*/ 0 w 169"/>
                        <a:gd name="T9" fmla="*/ 184 h 185"/>
                        <a:gd name="T10" fmla="*/ 33 w 169"/>
                        <a:gd name="T11" fmla="*/ 184 h 185"/>
                        <a:gd name="T12" fmla="*/ 50 w 169"/>
                        <a:gd name="T13" fmla="*/ 110 h 185"/>
                        <a:gd name="T14" fmla="*/ 75 w 169"/>
                        <a:gd name="T15" fmla="*/ 55 h 185"/>
                        <a:gd name="T16" fmla="*/ 117 w 169"/>
                        <a:gd name="T17" fmla="*/ 18 h 185"/>
                        <a:gd name="T18" fmla="*/ 168 w 169"/>
                        <a:gd name="T19" fmla="*/ 0 h 185"/>
                        <a:gd name="T20" fmla="*/ 126 w 169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9"/>
                        <a:gd name="T34" fmla="*/ 0 h 185"/>
                        <a:gd name="T35" fmla="*/ 169 w 169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9" h="185">
                          <a:moveTo>
                            <a:pt x="126" y="0"/>
                          </a:moveTo>
                          <a:lnTo>
                            <a:pt x="75" y="18"/>
                          </a:lnTo>
                          <a:lnTo>
                            <a:pt x="33" y="55"/>
                          </a:lnTo>
                          <a:lnTo>
                            <a:pt x="8" y="110"/>
                          </a:lnTo>
                          <a:lnTo>
                            <a:pt x="0" y="184"/>
                          </a:lnTo>
                          <a:lnTo>
                            <a:pt x="33" y="184"/>
                          </a:lnTo>
                          <a:lnTo>
                            <a:pt x="50" y="110"/>
                          </a:lnTo>
                          <a:lnTo>
                            <a:pt x="75" y="55"/>
                          </a:lnTo>
                          <a:lnTo>
                            <a:pt x="117" y="18"/>
                          </a:lnTo>
                          <a:lnTo>
                            <a:pt x="168" y="0"/>
                          </a:lnTo>
                          <a:lnTo>
                            <a:pt x="126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2062" y="212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60 w 170"/>
                        <a:gd name="T3" fmla="*/ 175 h 185"/>
                        <a:gd name="T4" fmla="*/ 104 w 170"/>
                        <a:gd name="T5" fmla="*/ 154 h 185"/>
                        <a:gd name="T6" fmla="*/ 138 w 170"/>
                        <a:gd name="T7" fmla="*/ 125 h 185"/>
                        <a:gd name="T8" fmla="*/ 151 w 170"/>
                        <a:gd name="T9" fmla="*/ 92 h 185"/>
                        <a:gd name="T10" fmla="*/ 138 w 170"/>
                        <a:gd name="T11" fmla="*/ 54 h 185"/>
                        <a:gd name="T12" fmla="*/ 104 w 170"/>
                        <a:gd name="T13" fmla="*/ 25 h 185"/>
                        <a:gd name="T14" fmla="*/ 82 w 170"/>
                        <a:gd name="T15" fmla="*/ 16 h 185"/>
                        <a:gd name="T16" fmla="*/ 60 w 170"/>
                        <a:gd name="T17" fmla="*/ 8 h 185"/>
                        <a:gd name="T18" fmla="*/ 0 w 170"/>
                        <a:gd name="T19" fmla="*/ 0 h 185"/>
                        <a:gd name="T20" fmla="*/ 17 w 170"/>
                        <a:gd name="T21" fmla="*/ 0 h 185"/>
                        <a:gd name="T22" fmla="*/ 78 w 170"/>
                        <a:gd name="T23" fmla="*/ 8 h 185"/>
                        <a:gd name="T24" fmla="*/ 104 w 170"/>
                        <a:gd name="T25" fmla="*/ 16 h 185"/>
                        <a:gd name="T26" fmla="*/ 125 w 170"/>
                        <a:gd name="T27" fmla="*/ 25 h 185"/>
                        <a:gd name="T28" fmla="*/ 160 w 170"/>
                        <a:gd name="T29" fmla="*/ 54 h 185"/>
                        <a:gd name="T30" fmla="*/ 169 w 170"/>
                        <a:gd name="T31" fmla="*/ 92 h 185"/>
                        <a:gd name="T32" fmla="*/ 160 w 170"/>
                        <a:gd name="T33" fmla="*/ 125 h 185"/>
                        <a:gd name="T34" fmla="*/ 125 w 170"/>
                        <a:gd name="T35" fmla="*/ 154 h 185"/>
                        <a:gd name="T36" fmla="*/ 78 w 170"/>
                        <a:gd name="T37" fmla="*/ 175 h 185"/>
                        <a:gd name="T38" fmla="*/ 17 w 170"/>
                        <a:gd name="T39" fmla="*/ 184 h 185"/>
                        <a:gd name="T40" fmla="*/ 0 w 170"/>
                        <a:gd name="T41" fmla="*/ 184 h 1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0"/>
                        <a:gd name="T64" fmla="*/ 0 h 185"/>
                        <a:gd name="T65" fmla="*/ 170 w 170"/>
                        <a:gd name="T66" fmla="*/ 185 h 1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60" y="175"/>
                          </a:lnTo>
                          <a:lnTo>
                            <a:pt x="104" y="154"/>
                          </a:lnTo>
                          <a:lnTo>
                            <a:pt x="138" y="125"/>
                          </a:lnTo>
                          <a:lnTo>
                            <a:pt x="151" y="92"/>
                          </a:lnTo>
                          <a:lnTo>
                            <a:pt x="138" y="54"/>
                          </a:lnTo>
                          <a:lnTo>
                            <a:pt x="104" y="25"/>
                          </a:lnTo>
                          <a:lnTo>
                            <a:pt x="82" y="16"/>
                          </a:lnTo>
                          <a:lnTo>
                            <a:pt x="60" y="8"/>
                          </a:lnTo>
                          <a:lnTo>
                            <a:pt x="0" y="0"/>
                          </a:lnTo>
                          <a:lnTo>
                            <a:pt x="17" y="0"/>
                          </a:lnTo>
                          <a:lnTo>
                            <a:pt x="78" y="8"/>
                          </a:lnTo>
                          <a:lnTo>
                            <a:pt x="104" y="16"/>
                          </a:lnTo>
                          <a:lnTo>
                            <a:pt x="125" y="25"/>
                          </a:lnTo>
                          <a:lnTo>
                            <a:pt x="160" y="54"/>
                          </a:lnTo>
                          <a:lnTo>
                            <a:pt x="169" y="92"/>
                          </a:lnTo>
                          <a:lnTo>
                            <a:pt x="160" y="125"/>
                          </a:lnTo>
                          <a:lnTo>
                            <a:pt x="125" y="154"/>
                          </a:lnTo>
                          <a:lnTo>
                            <a:pt x="78" y="175"/>
                          </a:lnTo>
                          <a:lnTo>
                            <a:pt x="17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0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978" y="2129"/>
                      <a:ext cx="1058" cy="1288"/>
                    </a:xfrm>
                    <a:custGeom>
                      <a:avLst/>
                      <a:gdLst>
                        <a:gd name="T0" fmla="*/ 133 w 170"/>
                        <a:gd name="T1" fmla="*/ 184 h 185"/>
                        <a:gd name="T2" fmla="*/ 81 w 170"/>
                        <a:gd name="T3" fmla="*/ 178 h 185"/>
                        <a:gd name="T4" fmla="*/ 40 w 170"/>
                        <a:gd name="T5" fmla="*/ 156 h 185"/>
                        <a:gd name="T6" fmla="*/ 10 w 170"/>
                        <a:gd name="T7" fmla="*/ 129 h 185"/>
                        <a:gd name="T8" fmla="*/ 0 w 170"/>
                        <a:gd name="T9" fmla="*/ 97 h 185"/>
                        <a:gd name="T10" fmla="*/ 5 w 170"/>
                        <a:gd name="T11" fmla="*/ 75 h 185"/>
                        <a:gd name="T12" fmla="*/ 10 w 170"/>
                        <a:gd name="T13" fmla="*/ 59 h 185"/>
                        <a:gd name="T14" fmla="*/ 40 w 170"/>
                        <a:gd name="T15" fmla="*/ 27 h 185"/>
                        <a:gd name="T16" fmla="*/ 92 w 170"/>
                        <a:gd name="T17" fmla="*/ 5 h 185"/>
                        <a:gd name="T18" fmla="*/ 148 w 170"/>
                        <a:gd name="T19" fmla="*/ 0 h 185"/>
                        <a:gd name="T20" fmla="*/ 169 w 170"/>
                        <a:gd name="T21" fmla="*/ 0 h 185"/>
                        <a:gd name="T22" fmla="*/ 143 w 170"/>
                        <a:gd name="T23" fmla="*/ 0 h 185"/>
                        <a:gd name="T24" fmla="*/ 112 w 170"/>
                        <a:gd name="T25" fmla="*/ 5 h 185"/>
                        <a:gd name="T26" fmla="*/ 66 w 170"/>
                        <a:gd name="T27" fmla="*/ 27 h 185"/>
                        <a:gd name="T28" fmla="*/ 35 w 170"/>
                        <a:gd name="T29" fmla="*/ 59 h 185"/>
                        <a:gd name="T30" fmla="*/ 25 w 170"/>
                        <a:gd name="T31" fmla="*/ 75 h 185"/>
                        <a:gd name="T32" fmla="*/ 25 w 170"/>
                        <a:gd name="T33" fmla="*/ 97 h 185"/>
                        <a:gd name="T34" fmla="*/ 35 w 170"/>
                        <a:gd name="T35" fmla="*/ 129 h 185"/>
                        <a:gd name="T36" fmla="*/ 61 w 170"/>
                        <a:gd name="T37" fmla="*/ 156 h 185"/>
                        <a:gd name="T38" fmla="*/ 107 w 170"/>
                        <a:gd name="T39" fmla="*/ 178 h 185"/>
                        <a:gd name="T40" fmla="*/ 158 w 170"/>
                        <a:gd name="T41" fmla="*/ 184 h 185"/>
                        <a:gd name="T42" fmla="*/ 133 w 170"/>
                        <a:gd name="T43" fmla="*/ 184 h 18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0"/>
                        <a:gd name="T67" fmla="*/ 0 h 185"/>
                        <a:gd name="T68" fmla="*/ 170 w 170"/>
                        <a:gd name="T69" fmla="*/ 185 h 18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0" h="185">
                          <a:moveTo>
                            <a:pt x="133" y="184"/>
                          </a:moveTo>
                          <a:lnTo>
                            <a:pt x="81" y="178"/>
                          </a:lnTo>
                          <a:lnTo>
                            <a:pt x="40" y="156"/>
                          </a:lnTo>
                          <a:lnTo>
                            <a:pt x="10" y="129"/>
                          </a:lnTo>
                          <a:lnTo>
                            <a:pt x="0" y="97"/>
                          </a:lnTo>
                          <a:lnTo>
                            <a:pt x="5" y="75"/>
                          </a:lnTo>
                          <a:lnTo>
                            <a:pt x="10" y="59"/>
                          </a:lnTo>
                          <a:lnTo>
                            <a:pt x="40" y="27"/>
                          </a:lnTo>
                          <a:lnTo>
                            <a:pt x="92" y="5"/>
                          </a:lnTo>
                          <a:lnTo>
                            <a:pt x="148" y="0"/>
                          </a:lnTo>
                          <a:lnTo>
                            <a:pt x="169" y="0"/>
                          </a:lnTo>
                          <a:lnTo>
                            <a:pt x="143" y="0"/>
                          </a:lnTo>
                          <a:lnTo>
                            <a:pt x="112" y="5"/>
                          </a:lnTo>
                          <a:lnTo>
                            <a:pt x="66" y="27"/>
                          </a:lnTo>
                          <a:lnTo>
                            <a:pt x="35" y="59"/>
                          </a:lnTo>
                          <a:lnTo>
                            <a:pt x="25" y="75"/>
                          </a:lnTo>
                          <a:lnTo>
                            <a:pt x="25" y="97"/>
                          </a:lnTo>
                          <a:lnTo>
                            <a:pt x="35" y="129"/>
                          </a:lnTo>
                          <a:lnTo>
                            <a:pt x="61" y="156"/>
                          </a:lnTo>
                          <a:lnTo>
                            <a:pt x="107" y="178"/>
                          </a:lnTo>
                          <a:lnTo>
                            <a:pt x="158" y="184"/>
                          </a:lnTo>
                          <a:lnTo>
                            <a:pt x="133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936" y="2083"/>
                      <a:ext cx="1058" cy="1288"/>
                    </a:xfrm>
                    <a:custGeom>
                      <a:avLst/>
                      <a:gdLst>
                        <a:gd name="T0" fmla="*/ 120 w 570"/>
                        <a:gd name="T1" fmla="*/ 0 h 197"/>
                        <a:gd name="T2" fmla="*/ 96 w 570"/>
                        <a:gd name="T3" fmla="*/ 0 h 197"/>
                        <a:gd name="T4" fmla="*/ 73 w 570"/>
                        <a:gd name="T5" fmla="*/ 3 h 197"/>
                        <a:gd name="T6" fmla="*/ 52 w 570"/>
                        <a:gd name="T7" fmla="*/ 14 h 197"/>
                        <a:gd name="T8" fmla="*/ 35 w 570"/>
                        <a:gd name="T9" fmla="*/ 25 h 197"/>
                        <a:gd name="T10" fmla="*/ 20 w 570"/>
                        <a:gd name="T11" fmla="*/ 40 h 197"/>
                        <a:gd name="T12" fmla="*/ 8 w 570"/>
                        <a:gd name="T13" fmla="*/ 55 h 197"/>
                        <a:gd name="T14" fmla="*/ 2 w 570"/>
                        <a:gd name="T15" fmla="*/ 73 h 197"/>
                        <a:gd name="T16" fmla="*/ 0 w 570"/>
                        <a:gd name="T17" fmla="*/ 92 h 197"/>
                        <a:gd name="T18" fmla="*/ 2 w 570"/>
                        <a:gd name="T19" fmla="*/ 114 h 197"/>
                        <a:gd name="T20" fmla="*/ 8 w 570"/>
                        <a:gd name="T21" fmla="*/ 133 h 197"/>
                        <a:gd name="T22" fmla="*/ 20 w 570"/>
                        <a:gd name="T23" fmla="*/ 151 h 197"/>
                        <a:gd name="T24" fmla="*/ 38 w 570"/>
                        <a:gd name="T25" fmla="*/ 166 h 197"/>
                        <a:gd name="T26" fmla="*/ 79 w 570"/>
                        <a:gd name="T27" fmla="*/ 188 h 197"/>
                        <a:gd name="T28" fmla="*/ 102 w 570"/>
                        <a:gd name="T29" fmla="*/ 192 h 197"/>
                        <a:gd name="T30" fmla="*/ 129 w 570"/>
                        <a:gd name="T31" fmla="*/ 196 h 197"/>
                        <a:gd name="T32" fmla="*/ 140 w 570"/>
                        <a:gd name="T33" fmla="*/ 196 h 197"/>
                        <a:gd name="T34" fmla="*/ 117 w 570"/>
                        <a:gd name="T35" fmla="*/ 192 h 197"/>
                        <a:gd name="T36" fmla="*/ 90 w 570"/>
                        <a:gd name="T37" fmla="*/ 188 h 197"/>
                        <a:gd name="T38" fmla="*/ 49 w 570"/>
                        <a:gd name="T39" fmla="*/ 166 h 197"/>
                        <a:gd name="T40" fmla="*/ 35 w 570"/>
                        <a:gd name="T41" fmla="*/ 151 h 197"/>
                        <a:gd name="T42" fmla="*/ 23 w 570"/>
                        <a:gd name="T43" fmla="*/ 133 h 197"/>
                        <a:gd name="T44" fmla="*/ 14 w 570"/>
                        <a:gd name="T45" fmla="*/ 114 h 197"/>
                        <a:gd name="T46" fmla="*/ 11 w 570"/>
                        <a:gd name="T47" fmla="*/ 92 h 197"/>
                        <a:gd name="T48" fmla="*/ 14 w 570"/>
                        <a:gd name="T49" fmla="*/ 77 h 197"/>
                        <a:gd name="T50" fmla="*/ 20 w 570"/>
                        <a:gd name="T51" fmla="*/ 59 h 197"/>
                        <a:gd name="T52" fmla="*/ 32 w 570"/>
                        <a:gd name="T53" fmla="*/ 44 h 197"/>
                        <a:gd name="T54" fmla="*/ 43 w 570"/>
                        <a:gd name="T55" fmla="*/ 33 h 197"/>
                        <a:gd name="T56" fmla="*/ 61 w 570"/>
                        <a:gd name="T57" fmla="*/ 22 h 197"/>
                        <a:gd name="T58" fmla="*/ 79 w 570"/>
                        <a:gd name="T59" fmla="*/ 14 h 197"/>
                        <a:gd name="T60" fmla="*/ 99 w 570"/>
                        <a:gd name="T61" fmla="*/ 11 h 197"/>
                        <a:gd name="T62" fmla="*/ 120 w 570"/>
                        <a:gd name="T63" fmla="*/ 7 h 197"/>
                        <a:gd name="T64" fmla="*/ 563 w 570"/>
                        <a:gd name="T65" fmla="*/ 7 h 197"/>
                        <a:gd name="T66" fmla="*/ 569 w 570"/>
                        <a:gd name="T67" fmla="*/ 3 h 197"/>
                        <a:gd name="T68" fmla="*/ 114 w 570"/>
                        <a:gd name="T69" fmla="*/ 3 h 197"/>
                        <a:gd name="T70" fmla="*/ 120 w 570"/>
                        <a:gd name="T71" fmla="*/ 0 h 19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70"/>
                        <a:gd name="T109" fmla="*/ 0 h 197"/>
                        <a:gd name="T110" fmla="*/ 570 w 570"/>
                        <a:gd name="T111" fmla="*/ 197 h 197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70" h="197">
                          <a:moveTo>
                            <a:pt x="120" y="0"/>
                          </a:moveTo>
                          <a:lnTo>
                            <a:pt x="96" y="0"/>
                          </a:lnTo>
                          <a:lnTo>
                            <a:pt x="73" y="3"/>
                          </a:lnTo>
                          <a:lnTo>
                            <a:pt x="52" y="14"/>
                          </a:lnTo>
                          <a:lnTo>
                            <a:pt x="35" y="25"/>
                          </a:lnTo>
                          <a:lnTo>
                            <a:pt x="20" y="40"/>
                          </a:lnTo>
                          <a:lnTo>
                            <a:pt x="8" y="55"/>
                          </a:lnTo>
                          <a:lnTo>
                            <a:pt x="2" y="73"/>
                          </a:lnTo>
                          <a:lnTo>
                            <a:pt x="0" y="92"/>
                          </a:lnTo>
                          <a:lnTo>
                            <a:pt x="2" y="114"/>
                          </a:lnTo>
                          <a:lnTo>
                            <a:pt x="8" y="133"/>
                          </a:lnTo>
                          <a:lnTo>
                            <a:pt x="20" y="151"/>
                          </a:lnTo>
                          <a:lnTo>
                            <a:pt x="38" y="166"/>
                          </a:lnTo>
                          <a:lnTo>
                            <a:pt x="79" y="188"/>
                          </a:lnTo>
                          <a:lnTo>
                            <a:pt x="102" y="192"/>
                          </a:lnTo>
                          <a:lnTo>
                            <a:pt x="129" y="196"/>
                          </a:lnTo>
                          <a:lnTo>
                            <a:pt x="140" y="196"/>
                          </a:lnTo>
                          <a:lnTo>
                            <a:pt x="117" y="192"/>
                          </a:lnTo>
                          <a:lnTo>
                            <a:pt x="90" y="188"/>
                          </a:lnTo>
                          <a:lnTo>
                            <a:pt x="49" y="166"/>
                          </a:lnTo>
                          <a:lnTo>
                            <a:pt x="35" y="151"/>
                          </a:lnTo>
                          <a:lnTo>
                            <a:pt x="23" y="133"/>
                          </a:lnTo>
                          <a:lnTo>
                            <a:pt x="14" y="114"/>
                          </a:lnTo>
                          <a:lnTo>
                            <a:pt x="11" y="92"/>
                          </a:lnTo>
                          <a:lnTo>
                            <a:pt x="14" y="77"/>
                          </a:lnTo>
                          <a:lnTo>
                            <a:pt x="20" y="59"/>
                          </a:lnTo>
                          <a:lnTo>
                            <a:pt x="32" y="44"/>
                          </a:lnTo>
                          <a:lnTo>
                            <a:pt x="43" y="33"/>
                          </a:lnTo>
                          <a:lnTo>
                            <a:pt x="61" y="22"/>
                          </a:lnTo>
                          <a:lnTo>
                            <a:pt x="79" y="14"/>
                          </a:lnTo>
                          <a:lnTo>
                            <a:pt x="99" y="11"/>
                          </a:lnTo>
                          <a:lnTo>
                            <a:pt x="120" y="7"/>
                          </a:lnTo>
                          <a:lnTo>
                            <a:pt x="563" y="7"/>
                          </a:lnTo>
                          <a:lnTo>
                            <a:pt x="569" y="3"/>
                          </a:lnTo>
                          <a:lnTo>
                            <a:pt x="114" y="3"/>
                          </a:lnTo>
                          <a:lnTo>
                            <a:pt x="12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1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2411" y="2152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12 w 169"/>
                        <a:gd name="T3" fmla="*/ 176 h 185"/>
                        <a:gd name="T4" fmla="*/ 68 w 169"/>
                        <a:gd name="T5" fmla="*/ 154 h 185"/>
                        <a:gd name="T6" fmla="*/ 37 w 169"/>
                        <a:gd name="T7" fmla="*/ 125 h 185"/>
                        <a:gd name="T8" fmla="*/ 24 w 169"/>
                        <a:gd name="T9" fmla="*/ 80 h 185"/>
                        <a:gd name="T10" fmla="*/ 37 w 169"/>
                        <a:gd name="T11" fmla="*/ 51 h 185"/>
                        <a:gd name="T12" fmla="*/ 56 w 169"/>
                        <a:gd name="T13" fmla="*/ 22 h 185"/>
                        <a:gd name="T14" fmla="*/ 93 w 169"/>
                        <a:gd name="T15" fmla="*/ 7 h 185"/>
                        <a:gd name="T16" fmla="*/ 136 w 169"/>
                        <a:gd name="T17" fmla="*/ 0 h 185"/>
                        <a:gd name="T18" fmla="*/ 105 w 169"/>
                        <a:gd name="T19" fmla="*/ 0 h 185"/>
                        <a:gd name="T20" fmla="*/ 62 w 169"/>
                        <a:gd name="T21" fmla="*/ 7 h 185"/>
                        <a:gd name="T22" fmla="*/ 31 w 169"/>
                        <a:gd name="T23" fmla="*/ 22 h 185"/>
                        <a:gd name="T24" fmla="*/ 6 w 169"/>
                        <a:gd name="T25" fmla="*/ 51 h 185"/>
                        <a:gd name="T26" fmla="*/ 0 w 169"/>
                        <a:gd name="T27" fmla="*/ 80 h 185"/>
                        <a:gd name="T28" fmla="*/ 12 w 169"/>
                        <a:gd name="T29" fmla="*/ 125 h 185"/>
                        <a:gd name="T30" fmla="*/ 37 w 169"/>
                        <a:gd name="T31" fmla="*/ 154 h 185"/>
                        <a:gd name="T32" fmla="*/ 87 w 169"/>
                        <a:gd name="T33" fmla="*/ 176 h 185"/>
                        <a:gd name="T34" fmla="*/ 136 w 169"/>
                        <a:gd name="T35" fmla="*/ 184 h 185"/>
                        <a:gd name="T36" fmla="*/ 168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12" y="176"/>
                          </a:lnTo>
                          <a:lnTo>
                            <a:pt x="68" y="154"/>
                          </a:lnTo>
                          <a:lnTo>
                            <a:pt x="37" y="125"/>
                          </a:lnTo>
                          <a:lnTo>
                            <a:pt x="24" y="80"/>
                          </a:lnTo>
                          <a:lnTo>
                            <a:pt x="37" y="51"/>
                          </a:lnTo>
                          <a:lnTo>
                            <a:pt x="56" y="22"/>
                          </a:lnTo>
                          <a:lnTo>
                            <a:pt x="93" y="7"/>
                          </a:lnTo>
                          <a:lnTo>
                            <a:pt x="136" y="0"/>
                          </a:lnTo>
                          <a:lnTo>
                            <a:pt x="105" y="0"/>
                          </a:lnTo>
                          <a:lnTo>
                            <a:pt x="62" y="7"/>
                          </a:lnTo>
                          <a:lnTo>
                            <a:pt x="31" y="22"/>
                          </a:lnTo>
                          <a:lnTo>
                            <a:pt x="6" y="51"/>
                          </a:lnTo>
                          <a:lnTo>
                            <a:pt x="0" y="80"/>
                          </a:lnTo>
                          <a:lnTo>
                            <a:pt x="12" y="125"/>
                          </a:lnTo>
                          <a:lnTo>
                            <a:pt x="37" y="154"/>
                          </a:lnTo>
                          <a:lnTo>
                            <a:pt x="87" y="176"/>
                          </a:lnTo>
                          <a:lnTo>
                            <a:pt x="136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464" y="2152"/>
                      <a:ext cx="1058" cy="1288"/>
                    </a:xfrm>
                    <a:custGeom>
                      <a:avLst/>
                      <a:gdLst>
                        <a:gd name="T0" fmla="*/ 42 w 169"/>
                        <a:gd name="T1" fmla="*/ 0 h 185"/>
                        <a:gd name="T2" fmla="*/ 92 w 169"/>
                        <a:gd name="T3" fmla="*/ 18 h 185"/>
                        <a:gd name="T4" fmla="*/ 134 w 169"/>
                        <a:gd name="T5" fmla="*/ 55 h 185"/>
                        <a:gd name="T6" fmla="*/ 159 w 169"/>
                        <a:gd name="T7" fmla="*/ 110 h 185"/>
                        <a:gd name="T8" fmla="*/ 168 w 169"/>
                        <a:gd name="T9" fmla="*/ 184 h 185"/>
                        <a:gd name="T10" fmla="*/ 134 w 169"/>
                        <a:gd name="T11" fmla="*/ 184 h 185"/>
                        <a:gd name="T12" fmla="*/ 117 w 169"/>
                        <a:gd name="T13" fmla="*/ 110 h 185"/>
                        <a:gd name="T14" fmla="*/ 92 w 169"/>
                        <a:gd name="T15" fmla="*/ 55 h 185"/>
                        <a:gd name="T16" fmla="*/ 50 w 169"/>
                        <a:gd name="T17" fmla="*/ 18 h 185"/>
                        <a:gd name="T18" fmla="*/ 0 w 169"/>
                        <a:gd name="T19" fmla="*/ 0 h 185"/>
                        <a:gd name="T20" fmla="*/ 42 w 169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9"/>
                        <a:gd name="T34" fmla="*/ 0 h 185"/>
                        <a:gd name="T35" fmla="*/ 169 w 169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9" h="185">
                          <a:moveTo>
                            <a:pt x="42" y="0"/>
                          </a:moveTo>
                          <a:lnTo>
                            <a:pt x="92" y="18"/>
                          </a:lnTo>
                          <a:lnTo>
                            <a:pt x="134" y="55"/>
                          </a:lnTo>
                          <a:lnTo>
                            <a:pt x="159" y="110"/>
                          </a:lnTo>
                          <a:lnTo>
                            <a:pt x="168" y="184"/>
                          </a:lnTo>
                          <a:lnTo>
                            <a:pt x="134" y="184"/>
                          </a:lnTo>
                          <a:lnTo>
                            <a:pt x="117" y="110"/>
                          </a:lnTo>
                          <a:lnTo>
                            <a:pt x="92" y="55"/>
                          </a:lnTo>
                          <a:lnTo>
                            <a:pt x="50" y="18"/>
                          </a:lnTo>
                          <a:lnTo>
                            <a:pt x="0" y="0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2369" y="212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12 w 169"/>
                        <a:gd name="T3" fmla="*/ 175 h 185"/>
                        <a:gd name="T4" fmla="*/ 64 w 169"/>
                        <a:gd name="T5" fmla="*/ 154 h 185"/>
                        <a:gd name="T6" fmla="*/ 30 w 169"/>
                        <a:gd name="T7" fmla="*/ 125 h 185"/>
                        <a:gd name="T8" fmla="*/ 17 w 169"/>
                        <a:gd name="T9" fmla="*/ 92 h 185"/>
                        <a:gd name="T10" fmla="*/ 21 w 169"/>
                        <a:gd name="T11" fmla="*/ 71 h 185"/>
                        <a:gd name="T12" fmla="*/ 30 w 169"/>
                        <a:gd name="T13" fmla="*/ 54 h 185"/>
                        <a:gd name="T14" fmla="*/ 64 w 169"/>
                        <a:gd name="T15" fmla="*/ 25 h 185"/>
                        <a:gd name="T16" fmla="*/ 86 w 169"/>
                        <a:gd name="T17" fmla="*/ 16 h 185"/>
                        <a:gd name="T18" fmla="*/ 112 w 169"/>
                        <a:gd name="T19" fmla="*/ 8 h 185"/>
                        <a:gd name="T20" fmla="*/ 142 w 169"/>
                        <a:gd name="T21" fmla="*/ 0 h 185"/>
                        <a:gd name="T22" fmla="*/ 168 w 169"/>
                        <a:gd name="T23" fmla="*/ 0 h 185"/>
                        <a:gd name="T24" fmla="*/ 150 w 169"/>
                        <a:gd name="T25" fmla="*/ 0 h 185"/>
                        <a:gd name="T26" fmla="*/ 120 w 169"/>
                        <a:gd name="T27" fmla="*/ 0 h 185"/>
                        <a:gd name="T28" fmla="*/ 90 w 169"/>
                        <a:gd name="T29" fmla="*/ 8 h 185"/>
                        <a:gd name="T30" fmla="*/ 64 w 169"/>
                        <a:gd name="T31" fmla="*/ 16 h 185"/>
                        <a:gd name="T32" fmla="*/ 43 w 169"/>
                        <a:gd name="T33" fmla="*/ 25 h 185"/>
                        <a:gd name="T34" fmla="*/ 25 w 169"/>
                        <a:gd name="T35" fmla="*/ 37 h 185"/>
                        <a:gd name="T36" fmla="*/ 8 w 169"/>
                        <a:gd name="T37" fmla="*/ 54 h 185"/>
                        <a:gd name="T38" fmla="*/ 0 w 169"/>
                        <a:gd name="T39" fmla="*/ 71 h 185"/>
                        <a:gd name="T40" fmla="*/ 0 w 169"/>
                        <a:gd name="T41" fmla="*/ 92 h 185"/>
                        <a:gd name="T42" fmla="*/ 8 w 169"/>
                        <a:gd name="T43" fmla="*/ 125 h 185"/>
                        <a:gd name="T44" fmla="*/ 43 w 169"/>
                        <a:gd name="T45" fmla="*/ 154 h 185"/>
                        <a:gd name="T46" fmla="*/ 90 w 169"/>
                        <a:gd name="T47" fmla="*/ 175 h 185"/>
                        <a:gd name="T48" fmla="*/ 150 w 169"/>
                        <a:gd name="T49" fmla="*/ 184 h 185"/>
                        <a:gd name="T50" fmla="*/ 168 w 169"/>
                        <a:gd name="T51" fmla="*/ 184 h 18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69"/>
                        <a:gd name="T79" fmla="*/ 0 h 185"/>
                        <a:gd name="T80" fmla="*/ 169 w 169"/>
                        <a:gd name="T81" fmla="*/ 185 h 18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12" y="175"/>
                          </a:lnTo>
                          <a:lnTo>
                            <a:pt x="64" y="154"/>
                          </a:lnTo>
                          <a:lnTo>
                            <a:pt x="30" y="125"/>
                          </a:lnTo>
                          <a:lnTo>
                            <a:pt x="17" y="92"/>
                          </a:lnTo>
                          <a:lnTo>
                            <a:pt x="21" y="71"/>
                          </a:lnTo>
                          <a:lnTo>
                            <a:pt x="30" y="54"/>
                          </a:lnTo>
                          <a:lnTo>
                            <a:pt x="64" y="25"/>
                          </a:lnTo>
                          <a:lnTo>
                            <a:pt x="86" y="16"/>
                          </a:lnTo>
                          <a:lnTo>
                            <a:pt x="112" y="8"/>
                          </a:lnTo>
                          <a:lnTo>
                            <a:pt x="142" y="0"/>
                          </a:lnTo>
                          <a:lnTo>
                            <a:pt x="168" y="0"/>
                          </a:lnTo>
                          <a:lnTo>
                            <a:pt x="150" y="0"/>
                          </a:lnTo>
                          <a:lnTo>
                            <a:pt x="120" y="0"/>
                          </a:lnTo>
                          <a:lnTo>
                            <a:pt x="90" y="8"/>
                          </a:lnTo>
                          <a:lnTo>
                            <a:pt x="64" y="16"/>
                          </a:lnTo>
                          <a:lnTo>
                            <a:pt x="43" y="25"/>
                          </a:lnTo>
                          <a:lnTo>
                            <a:pt x="25" y="37"/>
                          </a:lnTo>
                          <a:lnTo>
                            <a:pt x="8" y="54"/>
                          </a:lnTo>
                          <a:lnTo>
                            <a:pt x="0" y="71"/>
                          </a:lnTo>
                          <a:lnTo>
                            <a:pt x="0" y="92"/>
                          </a:lnTo>
                          <a:lnTo>
                            <a:pt x="8" y="125"/>
                          </a:lnTo>
                          <a:lnTo>
                            <a:pt x="43" y="154"/>
                          </a:lnTo>
                          <a:lnTo>
                            <a:pt x="90" y="175"/>
                          </a:lnTo>
                          <a:lnTo>
                            <a:pt x="15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474" y="2129"/>
                      <a:ext cx="1058" cy="1288"/>
                    </a:xfrm>
                    <a:custGeom>
                      <a:avLst/>
                      <a:gdLst>
                        <a:gd name="T0" fmla="*/ 35 w 170"/>
                        <a:gd name="T1" fmla="*/ 184 h 185"/>
                        <a:gd name="T2" fmla="*/ 87 w 170"/>
                        <a:gd name="T3" fmla="*/ 178 h 185"/>
                        <a:gd name="T4" fmla="*/ 128 w 170"/>
                        <a:gd name="T5" fmla="*/ 156 h 185"/>
                        <a:gd name="T6" fmla="*/ 158 w 170"/>
                        <a:gd name="T7" fmla="*/ 129 h 185"/>
                        <a:gd name="T8" fmla="*/ 169 w 170"/>
                        <a:gd name="T9" fmla="*/ 97 h 185"/>
                        <a:gd name="T10" fmla="*/ 158 w 170"/>
                        <a:gd name="T11" fmla="*/ 59 h 185"/>
                        <a:gd name="T12" fmla="*/ 122 w 170"/>
                        <a:gd name="T13" fmla="*/ 27 h 185"/>
                        <a:gd name="T14" fmla="*/ 81 w 170"/>
                        <a:gd name="T15" fmla="*/ 5 h 185"/>
                        <a:gd name="T16" fmla="*/ 20 w 170"/>
                        <a:gd name="T17" fmla="*/ 0 h 185"/>
                        <a:gd name="T18" fmla="*/ 0 w 170"/>
                        <a:gd name="T19" fmla="*/ 0 h 185"/>
                        <a:gd name="T20" fmla="*/ 56 w 170"/>
                        <a:gd name="T21" fmla="*/ 5 h 185"/>
                        <a:gd name="T22" fmla="*/ 102 w 170"/>
                        <a:gd name="T23" fmla="*/ 27 h 185"/>
                        <a:gd name="T24" fmla="*/ 133 w 170"/>
                        <a:gd name="T25" fmla="*/ 59 h 185"/>
                        <a:gd name="T26" fmla="*/ 143 w 170"/>
                        <a:gd name="T27" fmla="*/ 97 h 185"/>
                        <a:gd name="T28" fmla="*/ 133 w 170"/>
                        <a:gd name="T29" fmla="*/ 129 h 185"/>
                        <a:gd name="T30" fmla="*/ 107 w 170"/>
                        <a:gd name="T31" fmla="*/ 156 h 185"/>
                        <a:gd name="T32" fmla="*/ 66 w 170"/>
                        <a:gd name="T33" fmla="*/ 178 h 185"/>
                        <a:gd name="T34" fmla="*/ 10 w 170"/>
                        <a:gd name="T35" fmla="*/ 184 h 185"/>
                        <a:gd name="T36" fmla="*/ 35 w 170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70"/>
                        <a:gd name="T58" fmla="*/ 0 h 185"/>
                        <a:gd name="T59" fmla="*/ 170 w 170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70" h="185">
                          <a:moveTo>
                            <a:pt x="35" y="184"/>
                          </a:moveTo>
                          <a:lnTo>
                            <a:pt x="87" y="178"/>
                          </a:lnTo>
                          <a:lnTo>
                            <a:pt x="128" y="156"/>
                          </a:lnTo>
                          <a:lnTo>
                            <a:pt x="158" y="129"/>
                          </a:lnTo>
                          <a:lnTo>
                            <a:pt x="169" y="97"/>
                          </a:lnTo>
                          <a:lnTo>
                            <a:pt x="158" y="59"/>
                          </a:lnTo>
                          <a:lnTo>
                            <a:pt x="122" y="27"/>
                          </a:lnTo>
                          <a:lnTo>
                            <a:pt x="81" y="5"/>
                          </a:lnTo>
                          <a:lnTo>
                            <a:pt x="20" y="0"/>
                          </a:lnTo>
                          <a:lnTo>
                            <a:pt x="0" y="0"/>
                          </a:lnTo>
                          <a:lnTo>
                            <a:pt x="56" y="5"/>
                          </a:lnTo>
                          <a:lnTo>
                            <a:pt x="102" y="27"/>
                          </a:lnTo>
                          <a:lnTo>
                            <a:pt x="133" y="59"/>
                          </a:lnTo>
                          <a:lnTo>
                            <a:pt x="143" y="97"/>
                          </a:lnTo>
                          <a:lnTo>
                            <a:pt x="133" y="129"/>
                          </a:lnTo>
                          <a:lnTo>
                            <a:pt x="107" y="156"/>
                          </a:lnTo>
                          <a:lnTo>
                            <a:pt x="66" y="178"/>
                          </a:lnTo>
                          <a:lnTo>
                            <a:pt x="10" y="184"/>
                          </a:lnTo>
                          <a:lnTo>
                            <a:pt x="35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2041" y="2083"/>
                      <a:ext cx="1058" cy="1288"/>
                    </a:xfrm>
                    <a:custGeom>
                      <a:avLst/>
                      <a:gdLst>
                        <a:gd name="T0" fmla="*/ 456 w 580"/>
                        <a:gd name="T1" fmla="*/ 0 h 197"/>
                        <a:gd name="T2" fmla="*/ 480 w 580"/>
                        <a:gd name="T3" fmla="*/ 0 h 197"/>
                        <a:gd name="T4" fmla="*/ 504 w 580"/>
                        <a:gd name="T5" fmla="*/ 3 h 197"/>
                        <a:gd name="T6" fmla="*/ 525 w 580"/>
                        <a:gd name="T7" fmla="*/ 14 h 197"/>
                        <a:gd name="T8" fmla="*/ 543 w 580"/>
                        <a:gd name="T9" fmla="*/ 25 h 197"/>
                        <a:gd name="T10" fmla="*/ 570 w 580"/>
                        <a:gd name="T11" fmla="*/ 55 h 197"/>
                        <a:gd name="T12" fmla="*/ 576 w 580"/>
                        <a:gd name="T13" fmla="*/ 73 h 197"/>
                        <a:gd name="T14" fmla="*/ 579 w 580"/>
                        <a:gd name="T15" fmla="*/ 92 h 197"/>
                        <a:gd name="T16" fmla="*/ 570 w 580"/>
                        <a:gd name="T17" fmla="*/ 133 h 197"/>
                        <a:gd name="T18" fmla="*/ 540 w 580"/>
                        <a:gd name="T19" fmla="*/ 166 h 197"/>
                        <a:gd name="T20" fmla="*/ 498 w 580"/>
                        <a:gd name="T21" fmla="*/ 188 h 197"/>
                        <a:gd name="T22" fmla="*/ 447 w 580"/>
                        <a:gd name="T23" fmla="*/ 196 h 197"/>
                        <a:gd name="T24" fmla="*/ 435 w 580"/>
                        <a:gd name="T25" fmla="*/ 196 h 197"/>
                        <a:gd name="T26" fmla="*/ 486 w 580"/>
                        <a:gd name="T27" fmla="*/ 188 h 197"/>
                        <a:gd name="T28" fmla="*/ 528 w 580"/>
                        <a:gd name="T29" fmla="*/ 166 h 197"/>
                        <a:gd name="T30" fmla="*/ 555 w 580"/>
                        <a:gd name="T31" fmla="*/ 133 h 197"/>
                        <a:gd name="T32" fmla="*/ 567 w 580"/>
                        <a:gd name="T33" fmla="*/ 92 h 197"/>
                        <a:gd name="T34" fmla="*/ 558 w 580"/>
                        <a:gd name="T35" fmla="*/ 59 h 197"/>
                        <a:gd name="T36" fmla="*/ 534 w 580"/>
                        <a:gd name="T37" fmla="*/ 33 h 197"/>
                        <a:gd name="T38" fmla="*/ 516 w 580"/>
                        <a:gd name="T39" fmla="*/ 22 h 197"/>
                        <a:gd name="T40" fmla="*/ 498 w 580"/>
                        <a:gd name="T41" fmla="*/ 14 h 197"/>
                        <a:gd name="T42" fmla="*/ 456 w 580"/>
                        <a:gd name="T43" fmla="*/ 7 h 197"/>
                        <a:gd name="T44" fmla="*/ 462 w 580"/>
                        <a:gd name="T45" fmla="*/ 3 h 197"/>
                        <a:gd name="T46" fmla="*/ 0 w 580"/>
                        <a:gd name="T47" fmla="*/ 3 h 197"/>
                        <a:gd name="T48" fmla="*/ 5 w 580"/>
                        <a:gd name="T49" fmla="*/ 0 h 197"/>
                        <a:gd name="T50" fmla="*/ 456 w 580"/>
                        <a:gd name="T51" fmla="*/ 0 h 197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80"/>
                        <a:gd name="T79" fmla="*/ 0 h 197"/>
                        <a:gd name="T80" fmla="*/ 580 w 580"/>
                        <a:gd name="T81" fmla="*/ 197 h 197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80" h="197">
                          <a:moveTo>
                            <a:pt x="456" y="0"/>
                          </a:moveTo>
                          <a:lnTo>
                            <a:pt x="480" y="0"/>
                          </a:lnTo>
                          <a:lnTo>
                            <a:pt x="504" y="3"/>
                          </a:lnTo>
                          <a:lnTo>
                            <a:pt x="525" y="14"/>
                          </a:lnTo>
                          <a:lnTo>
                            <a:pt x="543" y="25"/>
                          </a:lnTo>
                          <a:lnTo>
                            <a:pt x="570" y="55"/>
                          </a:lnTo>
                          <a:lnTo>
                            <a:pt x="576" y="73"/>
                          </a:lnTo>
                          <a:lnTo>
                            <a:pt x="579" y="92"/>
                          </a:lnTo>
                          <a:lnTo>
                            <a:pt x="570" y="133"/>
                          </a:lnTo>
                          <a:lnTo>
                            <a:pt x="540" y="166"/>
                          </a:lnTo>
                          <a:lnTo>
                            <a:pt x="498" y="188"/>
                          </a:lnTo>
                          <a:lnTo>
                            <a:pt x="447" y="196"/>
                          </a:lnTo>
                          <a:lnTo>
                            <a:pt x="435" y="196"/>
                          </a:lnTo>
                          <a:lnTo>
                            <a:pt x="486" y="188"/>
                          </a:lnTo>
                          <a:lnTo>
                            <a:pt x="528" y="166"/>
                          </a:lnTo>
                          <a:lnTo>
                            <a:pt x="555" y="133"/>
                          </a:lnTo>
                          <a:lnTo>
                            <a:pt x="567" y="92"/>
                          </a:lnTo>
                          <a:lnTo>
                            <a:pt x="558" y="59"/>
                          </a:lnTo>
                          <a:lnTo>
                            <a:pt x="534" y="33"/>
                          </a:lnTo>
                          <a:lnTo>
                            <a:pt x="516" y="22"/>
                          </a:lnTo>
                          <a:lnTo>
                            <a:pt x="498" y="14"/>
                          </a:lnTo>
                          <a:lnTo>
                            <a:pt x="456" y="7"/>
                          </a:lnTo>
                          <a:lnTo>
                            <a:pt x="462" y="3"/>
                          </a:lnTo>
                          <a:lnTo>
                            <a:pt x="0" y="3"/>
                          </a:lnTo>
                          <a:lnTo>
                            <a:pt x="5" y="0"/>
                          </a:lnTo>
                          <a:lnTo>
                            <a:pt x="456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6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2020" y="2290"/>
                      <a:ext cx="1058" cy="1288"/>
                    </a:xfrm>
                    <a:custGeom>
                      <a:avLst/>
                      <a:gdLst>
                        <a:gd name="T0" fmla="*/ 0 w 517"/>
                        <a:gd name="T1" fmla="*/ 0 h 185"/>
                        <a:gd name="T2" fmla="*/ 516 w 517"/>
                        <a:gd name="T3" fmla="*/ 0 h 185"/>
                        <a:gd name="T4" fmla="*/ 516 w 517"/>
                        <a:gd name="T5" fmla="*/ 184 h 185"/>
                        <a:gd name="T6" fmla="*/ 501 w 517"/>
                        <a:gd name="T7" fmla="*/ 110 h 185"/>
                        <a:gd name="T8" fmla="*/ 0 w 517"/>
                        <a:gd name="T9" fmla="*/ 110 h 185"/>
                        <a:gd name="T10" fmla="*/ 0 w 517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17"/>
                        <a:gd name="T19" fmla="*/ 0 h 185"/>
                        <a:gd name="T20" fmla="*/ 517 w 517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17" h="185">
                          <a:moveTo>
                            <a:pt x="0" y="0"/>
                          </a:moveTo>
                          <a:lnTo>
                            <a:pt x="516" y="0"/>
                          </a:lnTo>
                          <a:lnTo>
                            <a:pt x="516" y="184"/>
                          </a:lnTo>
                          <a:lnTo>
                            <a:pt x="501" y="110"/>
                          </a:lnTo>
                          <a:lnTo>
                            <a:pt x="0" y="1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D966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7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168" y="2198"/>
                      <a:ext cx="1058" cy="1288"/>
                    </a:xfrm>
                    <a:custGeom>
                      <a:avLst/>
                      <a:gdLst>
                        <a:gd name="T0" fmla="*/ 0 w 201"/>
                        <a:gd name="T1" fmla="*/ 184 h 185"/>
                        <a:gd name="T2" fmla="*/ 33 w 201"/>
                        <a:gd name="T3" fmla="*/ 106 h 185"/>
                        <a:gd name="T4" fmla="*/ 45 w 201"/>
                        <a:gd name="T5" fmla="*/ 58 h 185"/>
                        <a:gd name="T6" fmla="*/ 53 w 201"/>
                        <a:gd name="T7" fmla="*/ 0 h 185"/>
                        <a:gd name="T8" fmla="*/ 146 w 201"/>
                        <a:gd name="T9" fmla="*/ 0 h 185"/>
                        <a:gd name="T10" fmla="*/ 154 w 201"/>
                        <a:gd name="T11" fmla="*/ 58 h 185"/>
                        <a:gd name="T12" fmla="*/ 166 w 201"/>
                        <a:gd name="T13" fmla="*/ 106 h 185"/>
                        <a:gd name="T14" fmla="*/ 183 w 201"/>
                        <a:gd name="T15" fmla="*/ 145 h 185"/>
                        <a:gd name="T16" fmla="*/ 200 w 201"/>
                        <a:gd name="T17" fmla="*/ 184 h 185"/>
                        <a:gd name="T18" fmla="*/ 0 w 201"/>
                        <a:gd name="T19" fmla="*/ 184 h 18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01"/>
                        <a:gd name="T31" fmla="*/ 0 h 185"/>
                        <a:gd name="T32" fmla="*/ 201 w 201"/>
                        <a:gd name="T33" fmla="*/ 185 h 18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01" h="185">
                          <a:moveTo>
                            <a:pt x="0" y="184"/>
                          </a:moveTo>
                          <a:lnTo>
                            <a:pt x="33" y="106"/>
                          </a:lnTo>
                          <a:lnTo>
                            <a:pt x="45" y="58"/>
                          </a:lnTo>
                          <a:lnTo>
                            <a:pt x="53" y="0"/>
                          </a:lnTo>
                          <a:lnTo>
                            <a:pt x="146" y="0"/>
                          </a:lnTo>
                          <a:lnTo>
                            <a:pt x="154" y="58"/>
                          </a:lnTo>
                          <a:lnTo>
                            <a:pt x="166" y="106"/>
                          </a:lnTo>
                          <a:lnTo>
                            <a:pt x="183" y="145"/>
                          </a:lnTo>
                          <a:lnTo>
                            <a:pt x="200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8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199" y="212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85"/>
                        <a:gd name="T2" fmla="*/ 143 w 170"/>
                        <a:gd name="T3" fmla="*/ 184 h 185"/>
                        <a:gd name="T4" fmla="*/ 18 w 170"/>
                        <a:gd name="T5" fmla="*/ 184 h 185"/>
                        <a:gd name="T6" fmla="*/ 0 w 170"/>
                        <a:gd name="T7" fmla="*/ 69 h 185"/>
                        <a:gd name="T8" fmla="*/ 169 w 170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169" y="0"/>
                          </a:moveTo>
                          <a:lnTo>
                            <a:pt x="143" y="184"/>
                          </a:lnTo>
                          <a:lnTo>
                            <a:pt x="18" y="184"/>
                          </a:lnTo>
                          <a:lnTo>
                            <a:pt x="0" y="6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19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220" y="2164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85"/>
                        <a:gd name="T2" fmla="*/ 149 w 170"/>
                        <a:gd name="T3" fmla="*/ 92 h 185"/>
                        <a:gd name="T4" fmla="*/ 140 w 170"/>
                        <a:gd name="T5" fmla="*/ 184 h 185"/>
                        <a:gd name="T6" fmla="*/ 4 w 170"/>
                        <a:gd name="T7" fmla="*/ 184 h 185"/>
                        <a:gd name="T8" fmla="*/ 0 w 170"/>
                        <a:gd name="T9" fmla="*/ 0 h 185"/>
                        <a:gd name="T10" fmla="*/ 169 w 170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0"/>
                        <a:gd name="T19" fmla="*/ 0 h 185"/>
                        <a:gd name="T20" fmla="*/ 170 w 170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0" h="185">
                          <a:moveTo>
                            <a:pt x="169" y="0"/>
                          </a:moveTo>
                          <a:lnTo>
                            <a:pt x="149" y="92"/>
                          </a:lnTo>
                          <a:lnTo>
                            <a:pt x="140" y="184"/>
                          </a:lnTo>
                          <a:lnTo>
                            <a:pt x="4" y="184"/>
                          </a:lnTo>
                          <a:lnTo>
                            <a:pt x="0" y="0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0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3159" y="2106"/>
                      <a:ext cx="1058" cy="1288"/>
                    </a:xfrm>
                    <a:custGeom>
                      <a:avLst/>
                      <a:gdLst>
                        <a:gd name="T0" fmla="*/ 422 w 423"/>
                        <a:gd name="T1" fmla="*/ 184 h 185"/>
                        <a:gd name="T2" fmla="*/ 370 w 423"/>
                        <a:gd name="T3" fmla="*/ 176 h 185"/>
                        <a:gd name="T4" fmla="*/ 328 w 423"/>
                        <a:gd name="T5" fmla="*/ 155 h 185"/>
                        <a:gd name="T6" fmla="*/ 313 w 423"/>
                        <a:gd name="T7" fmla="*/ 141 h 185"/>
                        <a:gd name="T8" fmla="*/ 301 w 423"/>
                        <a:gd name="T9" fmla="*/ 123 h 185"/>
                        <a:gd name="T10" fmla="*/ 292 w 423"/>
                        <a:gd name="T11" fmla="*/ 88 h 185"/>
                        <a:gd name="T12" fmla="*/ 298 w 423"/>
                        <a:gd name="T13" fmla="*/ 56 h 185"/>
                        <a:gd name="T14" fmla="*/ 313 w 423"/>
                        <a:gd name="T15" fmla="*/ 31 h 185"/>
                        <a:gd name="T16" fmla="*/ 340 w 423"/>
                        <a:gd name="T17" fmla="*/ 14 h 185"/>
                        <a:gd name="T18" fmla="*/ 373 w 423"/>
                        <a:gd name="T19" fmla="*/ 0 h 185"/>
                        <a:gd name="T20" fmla="*/ 48 w 423"/>
                        <a:gd name="T21" fmla="*/ 0 h 185"/>
                        <a:gd name="T22" fmla="*/ 81 w 423"/>
                        <a:gd name="T23" fmla="*/ 14 h 185"/>
                        <a:gd name="T24" fmla="*/ 108 w 423"/>
                        <a:gd name="T25" fmla="*/ 31 h 185"/>
                        <a:gd name="T26" fmla="*/ 117 w 423"/>
                        <a:gd name="T27" fmla="*/ 46 h 185"/>
                        <a:gd name="T28" fmla="*/ 123 w 423"/>
                        <a:gd name="T29" fmla="*/ 56 h 185"/>
                        <a:gd name="T30" fmla="*/ 129 w 423"/>
                        <a:gd name="T31" fmla="*/ 70 h 185"/>
                        <a:gd name="T32" fmla="*/ 129 w 423"/>
                        <a:gd name="T33" fmla="*/ 88 h 185"/>
                        <a:gd name="T34" fmla="*/ 129 w 423"/>
                        <a:gd name="T35" fmla="*/ 106 h 185"/>
                        <a:gd name="T36" fmla="*/ 120 w 423"/>
                        <a:gd name="T37" fmla="*/ 123 h 185"/>
                        <a:gd name="T38" fmla="*/ 108 w 423"/>
                        <a:gd name="T39" fmla="*/ 141 h 185"/>
                        <a:gd name="T40" fmla="*/ 93 w 423"/>
                        <a:gd name="T41" fmla="*/ 155 h 185"/>
                        <a:gd name="T42" fmla="*/ 51 w 423"/>
                        <a:gd name="T43" fmla="*/ 176 h 185"/>
                        <a:gd name="T44" fmla="*/ 27 w 423"/>
                        <a:gd name="T45" fmla="*/ 180 h 185"/>
                        <a:gd name="T46" fmla="*/ 0 w 423"/>
                        <a:gd name="T47" fmla="*/ 184 h 185"/>
                        <a:gd name="T48" fmla="*/ 422 w 423"/>
                        <a:gd name="T49" fmla="*/ 184 h 18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423"/>
                        <a:gd name="T76" fmla="*/ 0 h 185"/>
                        <a:gd name="T77" fmla="*/ 423 w 423"/>
                        <a:gd name="T78" fmla="*/ 185 h 18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423" h="185">
                          <a:moveTo>
                            <a:pt x="422" y="184"/>
                          </a:moveTo>
                          <a:lnTo>
                            <a:pt x="370" y="176"/>
                          </a:lnTo>
                          <a:lnTo>
                            <a:pt x="328" y="155"/>
                          </a:lnTo>
                          <a:lnTo>
                            <a:pt x="313" y="141"/>
                          </a:lnTo>
                          <a:lnTo>
                            <a:pt x="301" y="123"/>
                          </a:lnTo>
                          <a:lnTo>
                            <a:pt x="292" y="88"/>
                          </a:lnTo>
                          <a:lnTo>
                            <a:pt x="298" y="56"/>
                          </a:lnTo>
                          <a:lnTo>
                            <a:pt x="313" y="31"/>
                          </a:lnTo>
                          <a:lnTo>
                            <a:pt x="340" y="14"/>
                          </a:lnTo>
                          <a:lnTo>
                            <a:pt x="373" y="0"/>
                          </a:lnTo>
                          <a:lnTo>
                            <a:pt x="48" y="0"/>
                          </a:lnTo>
                          <a:lnTo>
                            <a:pt x="81" y="14"/>
                          </a:lnTo>
                          <a:lnTo>
                            <a:pt x="108" y="31"/>
                          </a:lnTo>
                          <a:lnTo>
                            <a:pt x="117" y="46"/>
                          </a:lnTo>
                          <a:lnTo>
                            <a:pt x="123" y="56"/>
                          </a:lnTo>
                          <a:lnTo>
                            <a:pt x="129" y="70"/>
                          </a:lnTo>
                          <a:lnTo>
                            <a:pt x="129" y="88"/>
                          </a:lnTo>
                          <a:lnTo>
                            <a:pt x="129" y="106"/>
                          </a:lnTo>
                          <a:lnTo>
                            <a:pt x="120" y="123"/>
                          </a:lnTo>
                          <a:lnTo>
                            <a:pt x="108" y="141"/>
                          </a:lnTo>
                          <a:lnTo>
                            <a:pt x="93" y="155"/>
                          </a:lnTo>
                          <a:lnTo>
                            <a:pt x="51" y="176"/>
                          </a:lnTo>
                          <a:lnTo>
                            <a:pt x="27" y="180"/>
                          </a:lnTo>
                          <a:lnTo>
                            <a:pt x="0" y="184"/>
                          </a:lnTo>
                          <a:lnTo>
                            <a:pt x="422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1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3159" y="2152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50 w 170"/>
                        <a:gd name="T3" fmla="*/ 176 h 185"/>
                        <a:gd name="T4" fmla="*/ 100 w 170"/>
                        <a:gd name="T5" fmla="*/ 154 h 185"/>
                        <a:gd name="T6" fmla="*/ 125 w 170"/>
                        <a:gd name="T7" fmla="*/ 125 h 185"/>
                        <a:gd name="T8" fmla="*/ 137 w 170"/>
                        <a:gd name="T9" fmla="*/ 80 h 185"/>
                        <a:gd name="T10" fmla="*/ 131 w 170"/>
                        <a:gd name="T11" fmla="*/ 51 h 185"/>
                        <a:gd name="T12" fmla="*/ 106 w 170"/>
                        <a:gd name="T13" fmla="*/ 22 h 185"/>
                        <a:gd name="T14" fmla="*/ 68 w 170"/>
                        <a:gd name="T15" fmla="*/ 7 h 185"/>
                        <a:gd name="T16" fmla="*/ 31 w 170"/>
                        <a:gd name="T17" fmla="*/ 0 h 185"/>
                        <a:gd name="T18" fmla="*/ 56 w 170"/>
                        <a:gd name="T19" fmla="*/ 0 h 185"/>
                        <a:gd name="T20" fmla="*/ 100 w 170"/>
                        <a:gd name="T21" fmla="*/ 7 h 185"/>
                        <a:gd name="T22" fmla="*/ 137 w 170"/>
                        <a:gd name="T23" fmla="*/ 22 h 185"/>
                        <a:gd name="T24" fmla="*/ 156 w 170"/>
                        <a:gd name="T25" fmla="*/ 51 h 185"/>
                        <a:gd name="T26" fmla="*/ 169 w 170"/>
                        <a:gd name="T27" fmla="*/ 80 h 185"/>
                        <a:gd name="T28" fmla="*/ 156 w 170"/>
                        <a:gd name="T29" fmla="*/ 125 h 185"/>
                        <a:gd name="T30" fmla="*/ 125 w 170"/>
                        <a:gd name="T31" fmla="*/ 154 h 185"/>
                        <a:gd name="T32" fmla="*/ 81 w 170"/>
                        <a:gd name="T33" fmla="*/ 176 h 185"/>
                        <a:gd name="T34" fmla="*/ 25 w 170"/>
                        <a:gd name="T35" fmla="*/ 184 h 185"/>
                        <a:gd name="T36" fmla="*/ 0 w 170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70"/>
                        <a:gd name="T58" fmla="*/ 0 h 185"/>
                        <a:gd name="T59" fmla="*/ 170 w 170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50" y="176"/>
                          </a:lnTo>
                          <a:lnTo>
                            <a:pt x="100" y="154"/>
                          </a:lnTo>
                          <a:lnTo>
                            <a:pt x="125" y="125"/>
                          </a:lnTo>
                          <a:lnTo>
                            <a:pt x="137" y="80"/>
                          </a:lnTo>
                          <a:lnTo>
                            <a:pt x="131" y="51"/>
                          </a:lnTo>
                          <a:lnTo>
                            <a:pt x="106" y="22"/>
                          </a:lnTo>
                          <a:lnTo>
                            <a:pt x="68" y="7"/>
                          </a:lnTo>
                          <a:lnTo>
                            <a:pt x="31" y="0"/>
                          </a:lnTo>
                          <a:lnTo>
                            <a:pt x="56" y="0"/>
                          </a:lnTo>
                          <a:lnTo>
                            <a:pt x="100" y="7"/>
                          </a:lnTo>
                          <a:lnTo>
                            <a:pt x="137" y="22"/>
                          </a:lnTo>
                          <a:lnTo>
                            <a:pt x="156" y="51"/>
                          </a:lnTo>
                          <a:lnTo>
                            <a:pt x="169" y="80"/>
                          </a:lnTo>
                          <a:lnTo>
                            <a:pt x="156" y="125"/>
                          </a:lnTo>
                          <a:lnTo>
                            <a:pt x="125" y="154"/>
                          </a:lnTo>
                          <a:lnTo>
                            <a:pt x="81" y="176"/>
                          </a:lnTo>
                          <a:lnTo>
                            <a:pt x="25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2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3117" y="2152"/>
                      <a:ext cx="1058" cy="1288"/>
                    </a:xfrm>
                    <a:custGeom>
                      <a:avLst/>
                      <a:gdLst>
                        <a:gd name="T0" fmla="*/ 135 w 170"/>
                        <a:gd name="T1" fmla="*/ 0 h 185"/>
                        <a:gd name="T2" fmla="*/ 84 w 170"/>
                        <a:gd name="T3" fmla="*/ 18 h 185"/>
                        <a:gd name="T4" fmla="*/ 42 w 170"/>
                        <a:gd name="T5" fmla="*/ 55 h 185"/>
                        <a:gd name="T6" fmla="*/ 16 w 170"/>
                        <a:gd name="T7" fmla="*/ 110 h 185"/>
                        <a:gd name="T8" fmla="*/ 0 w 170"/>
                        <a:gd name="T9" fmla="*/ 184 h 185"/>
                        <a:gd name="T10" fmla="*/ 42 w 170"/>
                        <a:gd name="T11" fmla="*/ 184 h 185"/>
                        <a:gd name="T12" fmla="*/ 50 w 170"/>
                        <a:gd name="T13" fmla="*/ 110 h 185"/>
                        <a:gd name="T14" fmla="*/ 76 w 170"/>
                        <a:gd name="T15" fmla="*/ 55 h 185"/>
                        <a:gd name="T16" fmla="*/ 118 w 170"/>
                        <a:gd name="T17" fmla="*/ 18 h 185"/>
                        <a:gd name="T18" fmla="*/ 169 w 170"/>
                        <a:gd name="T19" fmla="*/ 0 h 185"/>
                        <a:gd name="T20" fmla="*/ 135 w 170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0"/>
                        <a:gd name="T34" fmla="*/ 0 h 185"/>
                        <a:gd name="T35" fmla="*/ 170 w 170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0" h="185">
                          <a:moveTo>
                            <a:pt x="135" y="0"/>
                          </a:moveTo>
                          <a:lnTo>
                            <a:pt x="84" y="18"/>
                          </a:lnTo>
                          <a:lnTo>
                            <a:pt x="42" y="55"/>
                          </a:lnTo>
                          <a:lnTo>
                            <a:pt x="16" y="110"/>
                          </a:lnTo>
                          <a:lnTo>
                            <a:pt x="0" y="184"/>
                          </a:lnTo>
                          <a:lnTo>
                            <a:pt x="42" y="184"/>
                          </a:lnTo>
                          <a:lnTo>
                            <a:pt x="50" y="110"/>
                          </a:lnTo>
                          <a:lnTo>
                            <a:pt x="76" y="55"/>
                          </a:lnTo>
                          <a:lnTo>
                            <a:pt x="118" y="18"/>
                          </a:lnTo>
                          <a:lnTo>
                            <a:pt x="169" y="0"/>
                          </a:lnTo>
                          <a:lnTo>
                            <a:pt x="135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3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3159" y="212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59 w 170"/>
                        <a:gd name="T3" fmla="*/ 175 h 185"/>
                        <a:gd name="T4" fmla="*/ 105 w 170"/>
                        <a:gd name="T5" fmla="*/ 154 h 185"/>
                        <a:gd name="T6" fmla="*/ 122 w 170"/>
                        <a:gd name="T7" fmla="*/ 142 h 185"/>
                        <a:gd name="T8" fmla="*/ 135 w 170"/>
                        <a:gd name="T9" fmla="*/ 125 h 185"/>
                        <a:gd name="T10" fmla="*/ 147 w 170"/>
                        <a:gd name="T11" fmla="*/ 92 h 185"/>
                        <a:gd name="T12" fmla="*/ 147 w 170"/>
                        <a:gd name="T13" fmla="*/ 71 h 185"/>
                        <a:gd name="T14" fmla="*/ 135 w 170"/>
                        <a:gd name="T15" fmla="*/ 54 h 185"/>
                        <a:gd name="T16" fmla="*/ 122 w 170"/>
                        <a:gd name="T17" fmla="*/ 37 h 185"/>
                        <a:gd name="T18" fmla="*/ 105 w 170"/>
                        <a:gd name="T19" fmla="*/ 25 h 185"/>
                        <a:gd name="T20" fmla="*/ 84 w 170"/>
                        <a:gd name="T21" fmla="*/ 16 h 185"/>
                        <a:gd name="T22" fmla="*/ 59 w 170"/>
                        <a:gd name="T23" fmla="*/ 8 h 185"/>
                        <a:gd name="T24" fmla="*/ 29 w 170"/>
                        <a:gd name="T25" fmla="*/ 0 h 185"/>
                        <a:gd name="T26" fmla="*/ 0 w 170"/>
                        <a:gd name="T27" fmla="*/ 0 h 185"/>
                        <a:gd name="T28" fmla="*/ 21 w 170"/>
                        <a:gd name="T29" fmla="*/ 0 h 185"/>
                        <a:gd name="T30" fmla="*/ 50 w 170"/>
                        <a:gd name="T31" fmla="*/ 0 h 185"/>
                        <a:gd name="T32" fmla="*/ 76 w 170"/>
                        <a:gd name="T33" fmla="*/ 8 h 185"/>
                        <a:gd name="T34" fmla="*/ 101 w 170"/>
                        <a:gd name="T35" fmla="*/ 16 h 185"/>
                        <a:gd name="T36" fmla="*/ 122 w 170"/>
                        <a:gd name="T37" fmla="*/ 25 h 185"/>
                        <a:gd name="T38" fmla="*/ 143 w 170"/>
                        <a:gd name="T39" fmla="*/ 37 h 185"/>
                        <a:gd name="T40" fmla="*/ 156 w 170"/>
                        <a:gd name="T41" fmla="*/ 54 h 185"/>
                        <a:gd name="T42" fmla="*/ 164 w 170"/>
                        <a:gd name="T43" fmla="*/ 71 h 185"/>
                        <a:gd name="T44" fmla="*/ 169 w 170"/>
                        <a:gd name="T45" fmla="*/ 92 h 185"/>
                        <a:gd name="T46" fmla="*/ 156 w 170"/>
                        <a:gd name="T47" fmla="*/ 125 h 185"/>
                        <a:gd name="T48" fmla="*/ 143 w 170"/>
                        <a:gd name="T49" fmla="*/ 142 h 185"/>
                        <a:gd name="T50" fmla="*/ 122 w 170"/>
                        <a:gd name="T51" fmla="*/ 154 h 185"/>
                        <a:gd name="T52" fmla="*/ 76 w 170"/>
                        <a:gd name="T53" fmla="*/ 175 h 185"/>
                        <a:gd name="T54" fmla="*/ 21 w 170"/>
                        <a:gd name="T55" fmla="*/ 184 h 185"/>
                        <a:gd name="T56" fmla="*/ 0 w 170"/>
                        <a:gd name="T57" fmla="*/ 184 h 18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70"/>
                        <a:gd name="T88" fmla="*/ 0 h 185"/>
                        <a:gd name="T89" fmla="*/ 170 w 170"/>
                        <a:gd name="T90" fmla="*/ 185 h 18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59" y="175"/>
                          </a:lnTo>
                          <a:lnTo>
                            <a:pt x="105" y="154"/>
                          </a:lnTo>
                          <a:lnTo>
                            <a:pt x="122" y="142"/>
                          </a:lnTo>
                          <a:lnTo>
                            <a:pt x="135" y="125"/>
                          </a:lnTo>
                          <a:lnTo>
                            <a:pt x="147" y="92"/>
                          </a:lnTo>
                          <a:lnTo>
                            <a:pt x="147" y="71"/>
                          </a:lnTo>
                          <a:lnTo>
                            <a:pt x="135" y="54"/>
                          </a:lnTo>
                          <a:lnTo>
                            <a:pt x="122" y="37"/>
                          </a:lnTo>
                          <a:lnTo>
                            <a:pt x="105" y="25"/>
                          </a:lnTo>
                          <a:lnTo>
                            <a:pt x="84" y="16"/>
                          </a:lnTo>
                          <a:lnTo>
                            <a:pt x="59" y="8"/>
                          </a:lnTo>
                          <a:lnTo>
                            <a:pt x="29" y="0"/>
                          </a:lnTo>
                          <a:lnTo>
                            <a:pt x="0" y="0"/>
                          </a:lnTo>
                          <a:lnTo>
                            <a:pt x="21" y="0"/>
                          </a:lnTo>
                          <a:lnTo>
                            <a:pt x="50" y="0"/>
                          </a:lnTo>
                          <a:lnTo>
                            <a:pt x="76" y="8"/>
                          </a:lnTo>
                          <a:lnTo>
                            <a:pt x="101" y="16"/>
                          </a:lnTo>
                          <a:lnTo>
                            <a:pt x="122" y="25"/>
                          </a:lnTo>
                          <a:lnTo>
                            <a:pt x="143" y="37"/>
                          </a:lnTo>
                          <a:lnTo>
                            <a:pt x="156" y="54"/>
                          </a:lnTo>
                          <a:lnTo>
                            <a:pt x="164" y="71"/>
                          </a:lnTo>
                          <a:lnTo>
                            <a:pt x="169" y="92"/>
                          </a:lnTo>
                          <a:lnTo>
                            <a:pt x="156" y="125"/>
                          </a:lnTo>
                          <a:lnTo>
                            <a:pt x="143" y="142"/>
                          </a:lnTo>
                          <a:lnTo>
                            <a:pt x="122" y="154"/>
                          </a:lnTo>
                          <a:lnTo>
                            <a:pt x="76" y="175"/>
                          </a:lnTo>
                          <a:lnTo>
                            <a:pt x="2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4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3065" y="2129"/>
                      <a:ext cx="1058" cy="1288"/>
                    </a:xfrm>
                    <a:custGeom>
                      <a:avLst/>
                      <a:gdLst>
                        <a:gd name="T0" fmla="*/ 132 w 169"/>
                        <a:gd name="T1" fmla="*/ 184 h 185"/>
                        <a:gd name="T2" fmla="*/ 76 w 169"/>
                        <a:gd name="T3" fmla="*/ 178 h 185"/>
                        <a:gd name="T4" fmla="*/ 35 w 169"/>
                        <a:gd name="T5" fmla="*/ 156 h 185"/>
                        <a:gd name="T6" fmla="*/ 10 w 169"/>
                        <a:gd name="T7" fmla="*/ 129 h 185"/>
                        <a:gd name="T8" fmla="*/ 0 w 169"/>
                        <a:gd name="T9" fmla="*/ 97 h 185"/>
                        <a:gd name="T10" fmla="*/ 5 w 169"/>
                        <a:gd name="T11" fmla="*/ 75 h 185"/>
                        <a:gd name="T12" fmla="*/ 10 w 169"/>
                        <a:gd name="T13" fmla="*/ 59 h 185"/>
                        <a:gd name="T14" fmla="*/ 40 w 169"/>
                        <a:gd name="T15" fmla="*/ 27 h 185"/>
                        <a:gd name="T16" fmla="*/ 86 w 169"/>
                        <a:gd name="T17" fmla="*/ 5 h 185"/>
                        <a:gd name="T18" fmla="*/ 117 w 169"/>
                        <a:gd name="T19" fmla="*/ 0 h 185"/>
                        <a:gd name="T20" fmla="*/ 142 w 169"/>
                        <a:gd name="T21" fmla="*/ 0 h 185"/>
                        <a:gd name="T22" fmla="*/ 168 w 169"/>
                        <a:gd name="T23" fmla="*/ 0 h 185"/>
                        <a:gd name="T24" fmla="*/ 112 w 169"/>
                        <a:gd name="T25" fmla="*/ 5 h 185"/>
                        <a:gd name="T26" fmla="*/ 66 w 169"/>
                        <a:gd name="T27" fmla="*/ 27 h 185"/>
                        <a:gd name="T28" fmla="*/ 35 w 169"/>
                        <a:gd name="T29" fmla="*/ 59 h 185"/>
                        <a:gd name="T30" fmla="*/ 25 w 169"/>
                        <a:gd name="T31" fmla="*/ 75 h 185"/>
                        <a:gd name="T32" fmla="*/ 20 w 169"/>
                        <a:gd name="T33" fmla="*/ 97 h 185"/>
                        <a:gd name="T34" fmla="*/ 30 w 169"/>
                        <a:gd name="T35" fmla="*/ 129 h 185"/>
                        <a:gd name="T36" fmla="*/ 61 w 169"/>
                        <a:gd name="T37" fmla="*/ 156 h 185"/>
                        <a:gd name="T38" fmla="*/ 101 w 169"/>
                        <a:gd name="T39" fmla="*/ 178 h 185"/>
                        <a:gd name="T40" fmla="*/ 152 w 169"/>
                        <a:gd name="T41" fmla="*/ 184 h 185"/>
                        <a:gd name="T42" fmla="*/ 132 w 169"/>
                        <a:gd name="T43" fmla="*/ 184 h 18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9"/>
                        <a:gd name="T67" fmla="*/ 0 h 185"/>
                        <a:gd name="T68" fmla="*/ 169 w 169"/>
                        <a:gd name="T69" fmla="*/ 185 h 18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9" h="185">
                          <a:moveTo>
                            <a:pt x="132" y="184"/>
                          </a:moveTo>
                          <a:lnTo>
                            <a:pt x="76" y="178"/>
                          </a:lnTo>
                          <a:lnTo>
                            <a:pt x="35" y="156"/>
                          </a:lnTo>
                          <a:lnTo>
                            <a:pt x="10" y="129"/>
                          </a:lnTo>
                          <a:lnTo>
                            <a:pt x="0" y="97"/>
                          </a:lnTo>
                          <a:lnTo>
                            <a:pt x="5" y="75"/>
                          </a:lnTo>
                          <a:lnTo>
                            <a:pt x="10" y="59"/>
                          </a:lnTo>
                          <a:lnTo>
                            <a:pt x="40" y="27"/>
                          </a:lnTo>
                          <a:lnTo>
                            <a:pt x="86" y="5"/>
                          </a:lnTo>
                          <a:lnTo>
                            <a:pt x="117" y="0"/>
                          </a:lnTo>
                          <a:lnTo>
                            <a:pt x="142" y="0"/>
                          </a:lnTo>
                          <a:lnTo>
                            <a:pt x="168" y="0"/>
                          </a:lnTo>
                          <a:lnTo>
                            <a:pt x="112" y="5"/>
                          </a:lnTo>
                          <a:lnTo>
                            <a:pt x="66" y="27"/>
                          </a:lnTo>
                          <a:lnTo>
                            <a:pt x="35" y="59"/>
                          </a:lnTo>
                          <a:lnTo>
                            <a:pt x="25" y="75"/>
                          </a:lnTo>
                          <a:lnTo>
                            <a:pt x="20" y="97"/>
                          </a:lnTo>
                          <a:lnTo>
                            <a:pt x="30" y="129"/>
                          </a:lnTo>
                          <a:lnTo>
                            <a:pt x="61" y="156"/>
                          </a:lnTo>
                          <a:lnTo>
                            <a:pt x="101" y="178"/>
                          </a:lnTo>
                          <a:lnTo>
                            <a:pt x="152" y="184"/>
                          </a:lnTo>
                          <a:lnTo>
                            <a:pt x="132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5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023" y="2083"/>
                      <a:ext cx="1058" cy="1288"/>
                    </a:xfrm>
                    <a:custGeom>
                      <a:avLst/>
                      <a:gdLst>
                        <a:gd name="T0" fmla="*/ 122 w 580"/>
                        <a:gd name="T1" fmla="*/ 0 h 197"/>
                        <a:gd name="T2" fmla="*/ 95 w 580"/>
                        <a:gd name="T3" fmla="*/ 0 h 197"/>
                        <a:gd name="T4" fmla="*/ 74 w 580"/>
                        <a:gd name="T5" fmla="*/ 3 h 197"/>
                        <a:gd name="T6" fmla="*/ 53 w 580"/>
                        <a:gd name="T7" fmla="*/ 14 h 197"/>
                        <a:gd name="T8" fmla="*/ 32 w 580"/>
                        <a:gd name="T9" fmla="*/ 25 h 197"/>
                        <a:gd name="T10" fmla="*/ 20 w 580"/>
                        <a:gd name="T11" fmla="*/ 40 h 197"/>
                        <a:gd name="T12" fmla="*/ 8 w 580"/>
                        <a:gd name="T13" fmla="*/ 55 h 197"/>
                        <a:gd name="T14" fmla="*/ 2 w 580"/>
                        <a:gd name="T15" fmla="*/ 73 h 197"/>
                        <a:gd name="T16" fmla="*/ 0 w 580"/>
                        <a:gd name="T17" fmla="*/ 92 h 197"/>
                        <a:gd name="T18" fmla="*/ 2 w 580"/>
                        <a:gd name="T19" fmla="*/ 114 h 197"/>
                        <a:gd name="T20" fmla="*/ 8 w 580"/>
                        <a:gd name="T21" fmla="*/ 133 h 197"/>
                        <a:gd name="T22" fmla="*/ 20 w 580"/>
                        <a:gd name="T23" fmla="*/ 151 h 197"/>
                        <a:gd name="T24" fmla="*/ 35 w 580"/>
                        <a:gd name="T25" fmla="*/ 166 h 197"/>
                        <a:gd name="T26" fmla="*/ 77 w 580"/>
                        <a:gd name="T27" fmla="*/ 188 h 197"/>
                        <a:gd name="T28" fmla="*/ 128 w 580"/>
                        <a:gd name="T29" fmla="*/ 196 h 197"/>
                        <a:gd name="T30" fmla="*/ 143 w 580"/>
                        <a:gd name="T31" fmla="*/ 196 h 197"/>
                        <a:gd name="T32" fmla="*/ 92 w 580"/>
                        <a:gd name="T33" fmla="*/ 188 h 197"/>
                        <a:gd name="T34" fmla="*/ 50 w 580"/>
                        <a:gd name="T35" fmla="*/ 166 h 197"/>
                        <a:gd name="T36" fmla="*/ 35 w 580"/>
                        <a:gd name="T37" fmla="*/ 151 h 197"/>
                        <a:gd name="T38" fmla="*/ 20 w 580"/>
                        <a:gd name="T39" fmla="*/ 133 h 197"/>
                        <a:gd name="T40" fmla="*/ 14 w 580"/>
                        <a:gd name="T41" fmla="*/ 114 h 197"/>
                        <a:gd name="T42" fmla="*/ 11 w 580"/>
                        <a:gd name="T43" fmla="*/ 92 h 197"/>
                        <a:gd name="T44" fmla="*/ 14 w 580"/>
                        <a:gd name="T45" fmla="*/ 77 h 197"/>
                        <a:gd name="T46" fmla="*/ 20 w 580"/>
                        <a:gd name="T47" fmla="*/ 59 h 197"/>
                        <a:gd name="T48" fmla="*/ 29 w 580"/>
                        <a:gd name="T49" fmla="*/ 44 h 197"/>
                        <a:gd name="T50" fmla="*/ 44 w 580"/>
                        <a:gd name="T51" fmla="*/ 33 h 197"/>
                        <a:gd name="T52" fmla="*/ 59 w 580"/>
                        <a:gd name="T53" fmla="*/ 22 h 197"/>
                        <a:gd name="T54" fmla="*/ 80 w 580"/>
                        <a:gd name="T55" fmla="*/ 14 h 197"/>
                        <a:gd name="T56" fmla="*/ 98 w 580"/>
                        <a:gd name="T57" fmla="*/ 11 h 197"/>
                        <a:gd name="T58" fmla="*/ 122 w 580"/>
                        <a:gd name="T59" fmla="*/ 7 h 197"/>
                        <a:gd name="T60" fmla="*/ 570 w 580"/>
                        <a:gd name="T61" fmla="*/ 7 h 197"/>
                        <a:gd name="T62" fmla="*/ 579 w 580"/>
                        <a:gd name="T63" fmla="*/ 3 h 197"/>
                        <a:gd name="T64" fmla="*/ 113 w 580"/>
                        <a:gd name="T65" fmla="*/ 3 h 197"/>
                        <a:gd name="T66" fmla="*/ 122 w 580"/>
                        <a:gd name="T67" fmla="*/ 0 h 197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580"/>
                        <a:gd name="T103" fmla="*/ 0 h 197"/>
                        <a:gd name="T104" fmla="*/ 580 w 580"/>
                        <a:gd name="T105" fmla="*/ 197 h 197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580" h="197">
                          <a:moveTo>
                            <a:pt x="122" y="0"/>
                          </a:moveTo>
                          <a:lnTo>
                            <a:pt x="95" y="0"/>
                          </a:lnTo>
                          <a:lnTo>
                            <a:pt x="74" y="3"/>
                          </a:lnTo>
                          <a:lnTo>
                            <a:pt x="53" y="14"/>
                          </a:lnTo>
                          <a:lnTo>
                            <a:pt x="32" y="25"/>
                          </a:lnTo>
                          <a:lnTo>
                            <a:pt x="20" y="40"/>
                          </a:lnTo>
                          <a:lnTo>
                            <a:pt x="8" y="55"/>
                          </a:lnTo>
                          <a:lnTo>
                            <a:pt x="2" y="73"/>
                          </a:lnTo>
                          <a:lnTo>
                            <a:pt x="0" y="92"/>
                          </a:lnTo>
                          <a:lnTo>
                            <a:pt x="2" y="114"/>
                          </a:lnTo>
                          <a:lnTo>
                            <a:pt x="8" y="133"/>
                          </a:lnTo>
                          <a:lnTo>
                            <a:pt x="20" y="151"/>
                          </a:lnTo>
                          <a:lnTo>
                            <a:pt x="35" y="166"/>
                          </a:lnTo>
                          <a:lnTo>
                            <a:pt x="77" y="188"/>
                          </a:lnTo>
                          <a:lnTo>
                            <a:pt x="128" y="196"/>
                          </a:lnTo>
                          <a:lnTo>
                            <a:pt x="143" y="196"/>
                          </a:lnTo>
                          <a:lnTo>
                            <a:pt x="92" y="188"/>
                          </a:lnTo>
                          <a:lnTo>
                            <a:pt x="50" y="166"/>
                          </a:lnTo>
                          <a:lnTo>
                            <a:pt x="35" y="151"/>
                          </a:lnTo>
                          <a:lnTo>
                            <a:pt x="20" y="133"/>
                          </a:lnTo>
                          <a:lnTo>
                            <a:pt x="14" y="114"/>
                          </a:lnTo>
                          <a:lnTo>
                            <a:pt x="11" y="92"/>
                          </a:lnTo>
                          <a:lnTo>
                            <a:pt x="14" y="77"/>
                          </a:lnTo>
                          <a:lnTo>
                            <a:pt x="20" y="59"/>
                          </a:lnTo>
                          <a:lnTo>
                            <a:pt x="29" y="44"/>
                          </a:lnTo>
                          <a:lnTo>
                            <a:pt x="44" y="33"/>
                          </a:lnTo>
                          <a:lnTo>
                            <a:pt x="59" y="22"/>
                          </a:lnTo>
                          <a:lnTo>
                            <a:pt x="80" y="14"/>
                          </a:lnTo>
                          <a:lnTo>
                            <a:pt x="98" y="11"/>
                          </a:lnTo>
                          <a:lnTo>
                            <a:pt x="122" y="7"/>
                          </a:lnTo>
                          <a:lnTo>
                            <a:pt x="570" y="7"/>
                          </a:lnTo>
                          <a:lnTo>
                            <a:pt x="579" y="3"/>
                          </a:lnTo>
                          <a:lnTo>
                            <a:pt x="113" y="3"/>
                          </a:lnTo>
                          <a:lnTo>
                            <a:pt x="122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6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3517" y="2152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184 h 185"/>
                        <a:gd name="T2" fmla="*/ 112 w 170"/>
                        <a:gd name="T3" fmla="*/ 176 h 185"/>
                        <a:gd name="T4" fmla="*/ 68 w 170"/>
                        <a:gd name="T5" fmla="*/ 154 h 185"/>
                        <a:gd name="T6" fmla="*/ 43 w 170"/>
                        <a:gd name="T7" fmla="*/ 125 h 185"/>
                        <a:gd name="T8" fmla="*/ 31 w 170"/>
                        <a:gd name="T9" fmla="*/ 80 h 185"/>
                        <a:gd name="T10" fmla="*/ 37 w 170"/>
                        <a:gd name="T11" fmla="*/ 51 h 185"/>
                        <a:gd name="T12" fmla="*/ 62 w 170"/>
                        <a:gd name="T13" fmla="*/ 22 h 185"/>
                        <a:gd name="T14" fmla="*/ 93 w 170"/>
                        <a:gd name="T15" fmla="*/ 7 h 185"/>
                        <a:gd name="T16" fmla="*/ 137 w 170"/>
                        <a:gd name="T17" fmla="*/ 0 h 185"/>
                        <a:gd name="T18" fmla="*/ 112 w 170"/>
                        <a:gd name="T19" fmla="*/ 0 h 185"/>
                        <a:gd name="T20" fmla="*/ 68 w 170"/>
                        <a:gd name="T21" fmla="*/ 7 h 185"/>
                        <a:gd name="T22" fmla="*/ 31 w 170"/>
                        <a:gd name="T23" fmla="*/ 22 h 185"/>
                        <a:gd name="T24" fmla="*/ 12 w 170"/>
                        <a:gd name="T25" fmla="*/ 51 h 185"/>
                        <a:gd name="T26" fmla="*/ 0 w 170"/>
                        <a:gd name="T27" fmla="*/ 80 h 185"/>
                        <a:gd name="T28" fmla="*/ 12 w 170"/>
                        <a:gd name="T29" fmla="*/ 125 h 185"/>
                        <a:gd name="T30" fmla="*/ 43 w 170"/>
                        <a:gd name="T31" fmla="*/ 154 h 185"/>
                        <a:gd name="T32" fmla="*/ 87 w 170"/>
                        <a:gd name="T33" fmla="*/ 176 h 185"/>
                        <a:gd name="T34" fmla="*/ 143 w 170"/>
                        <a:gd name="T35" fmla="*/ 184 h 185"/>
                        <a:gd name="T36" fmla="*/ 169 w 170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70"/>
                        <a:gd name="T58" fmla="*/ 0 h 185"/>
                        <a:gd name="T59" fmla="*/ 170 w 170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70" h="185">
                          <a:moveTo>
                            <a:pt x="169" y="184"/>
                          </a:moveTo>
                          <a:lnTo>
                            <a:pt x="112" y="176"/>
                          </a:lnTo>
                          <a:lnTo>
                            <a:pt x="68" y="154"/>
                          </a:lnTo>
                          <a:lnTo>
                            <a:pt x="43" y="125"/>
                          </a:lnTo>
                          <a:lnTo>
                            <a:pt x="31" y="80"/>
                          </a:lnTo>
                          <a:lnTo>
                            <a:pt x="37" y="51"/>
                          </a:lnTo>
                          <a:lnTo>
                            <a:pt x="62" y="22"/>
                          </a:lnTo>
                          <a:lnTo>
                            <a:pt x="93" y="7"/>
                          </a:lnTo>
                          <a:lnTo>
                            <a:pt x="137" y="0"/>
                          </a:lnTo>
                          <a:lnTo>
                            <a:pt x="112" y="0"/>
                          </a:lnTo>
                          <a:lnTo>
                            <a:pt x="68" y="7"/>
                          </a:lnTo>
                          <a:lnTo>
                            <a:pt x="31" y="22"/>
                          </a:lnTo>
                          <a:lnTo>
                            <a:pt x="12" y="51"/>
                          </a:lnTo>
                          <a:lnTo>
                            <a:pt x="0" y="80"/>
                          </a:lnTo>
                          <a:lnTo>
                            <a:pt x="12" y="125"/>
                          </a:lnTo>
                          <a:lnTo>
                            <a:pt x="43" y="154"/>
                          </a:lnTo>
                          <a:lnTo>
                            <a:pt x="87" y="176"/>
                          </a:lnTo>
                          <a:lnTo>
                            <a:pt x="143" y="184"/>
                          </a:lnTo>
                          <a:lnTo>
                            <a:pt x="16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7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3570" y="2152"/>
                      <a:ext cx="1058" cy="1288"/>
                    </a:xfrm>
                    <a:custGeom>
                      <a:avLst/>
                      <a:gdLst>
                        <a:gd name="T0" fmla="*/ 33 w 169"/>
                        <a:gd name="T1" fmla="*/ 0 h 185"/>
                        <a:gd name="T2" fmla="*/ 84 w 169"/>
                        <a:gd name="T3" fmla="*/ 18 h 185"/>
                        <a:gd name="T4" fmla="*/ 126 w 169"/>
                        <a:gd name="T5" fmla="*/ 55 h 185"/>
                        <a:gd name="T6" fmla="*/ 151 w 169"/>
                        <a:gd name="T7" fmla="*/ 110 h 185"/>
                        <a:gd name="T8" fmla="*/ 168 w 169"/>
                        <a:gd name="T9" fmla="*/ 184 h 185"/>
                        <a:gd name="T10" fmla="*/ 126 w 169"/>
                        <a:gd name="T11" fmla="*/ 184 h 185"/>
                        <a:gd name="T12" fmla="*/ 117 w 169"/>
                        <a:gd name="T13" fmla="*/ 110 h 185"/>
                        <a:gd name="T14" fmla="*/ 92 w 169"/>
                        <a:gd name="T15" fmla="*/ 55 h 185"/>
                        <a:gd name="T16" fmla="*/ 50 w 169"/>
                        <a:gd name="T17" fmla="*/ 18 h 185"/>
                        <a:gd name="T18" fmla="*/ 0 w 169"/>
                        <a:gd name="T19" fmla="*/ 0 h 185"/>
                        <a:gd name="T20" fmla="*/ 33 w 169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9"/>
                        <a:gd name="T34" fmla="*/ 0 h 185"/>
                        <a:gd name="T35" fmla="*/ 169 w 169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9" h="185">
                          <a:moveTo>
                            <a:pt x="33" y="0"/>
                          </a:moveTo>
                          <a:lnTo>
                            <a:pt x="84" y="18"/>
                          </a:lnTo>
                          <a:lnTo>
                            <a:pt x="126" y="55"/>
                          </a:lnTo>
                          <a:lnTo>
                            <a:pt x="151" y="110"/>
                          </a:lnTo>
                          <a:lnTo>
                            <a:pt x="168" y="184"/>
                          </a:lnTo>
                          <a:lnTo>
                            <a:pt x="126" y="184"/>
                          </a:lnTo>
                          <a:lnTo>
                            <a:pt x="117" y="110"/>
                          </a:lnTo>
                          <a:lnTo>
                            <a:pt x="92" y="55"/>
                          </a:lnTo>
                          <a:lnTo>
                            <a:pt x="50" y="18"/>
                          </a:lnTo>
                          <a:lnTo>
                            <a:pt x="0" y="0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8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475" y="212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184 h 185"/>
                        <a:gd name="T2" fmla="*/ 109 w 170"/>
                        <a:gd name="T3" fmla="*/ 175 h 185"/>
                        <a:gd name="T4" fmla="*/ 63 w 170"/>
                        <a:gd name="T5" fmla="*/ 154 h 185"/>
                        <a:gd name="T6" fmla="*/ 29 w 170"/>
                        <a:gd name="T7" fmla="*/ 125 h 185"/>
                        <a:gd name="T8" fmla="*/ 16 w 170"/>
                        <a:gd name="T9" fmla="*/ 92 h 185"/>
                        <a:gd name="T10" fmla="*/ 29 w 170"/>
                        <a:gd name="T11" fmla="*/ 54 h 185"/>
                        <a:gd name="T12" fmla="*/ 63 w 170"/>
                        <a:gd name="T13" fmla="*/ 25 h 185"/>
                        <a:gd name="T14" fmla="*/ 84 w 170"/>
                        <a:gd name="T15" fmla="*/ 16 h 185"/>
                        <a:gd name="T16" fmla="*/ 109 w 170"/>
                        <a:gd name="T17" fmla="*/ 8 h 185"/>
                        <a:gd name="T18" fmla="*/ 169 w 170"/>
                        <a:gd name="T19" fmla="*/ 0 h 185"/>
                        <a:gd name="T20" fmla="*/ 147 w 170"/>
                        <a:gd name="T21" fmla="*/ 0 h 185"/>
                        <a:gd name="T22" fmla="*/ 92 w 170"/>
                        <a:gd name="T23" fmla="*/ 8 h 185"/>
                        <a:gd name="T24" fmla="*/ 67 w 170"/>
                        <a:gd name="T25" fmla="*/ 16 h 185"/>
                        <a:gd name="T26" fmla="*/ 42 w 170"/>
                        <a:gd name="T27" fmla="*/ 25 h 185"/>
                        <a:gd name="T28" fmla="*/ 12 w 170"/>
                        <a:gd name="T29" fmla="*/ 54 h 185"/>
                        <a:gd name="T30" fmla="*/ 0 w 170"/>
                        <a:gd name="T31" fmla="*/ 92 h 185"/>
                        <a:gd name="T32" fmla="*/ 12 w 170"/>
                        <a:gd name="T33" fmla="*/ 125 h 185"/>
                        <a:gd name="T34" fmla="*/ 42 w 170"/>
                        <a:gd name="T35" fmla="*/ 154 h 185"/>
                        <a:gd name="T36" fmla="*/ 92 w 170"/>
                        <a:gd name="T37" fmla="*/ 175 h 185"/>
                        <a:gd name="T38" fmla="*/ 147 w 170"/>
                        <a:gd name="T39" fmla="*/ 184 h 185"/>
                        <a:gd name="T40" fmla="*/ 169 w 170"/>
                        <a:gd name="T41" fmla="*/ 184 h 1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0"/>
                        <a:gd name="T64" fmla="*/ 0 h 185"/>
                        <a:gd name="T65" fmla="*/ 170 w 170"/>
                        <a:gd name="T66" fmla="*/ 185 h 1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0" h="185">
                          <a:moveTo>
                            <a:pt x="169" y="184"/>
                          </a:moveTo>
                          <a:lnTo>
                            <a:pt x="109" y="175"/>
                          </a:lnTo>
                          <a:lnTo>
                            <a:pt x="63" y="154"/>
                          </a:lnTo>
                          <a:lnTo>
                            <a:pt x="29" y="125"/>
                          </a:lnTo>
                          <a:lnTo>
                            <a:pt x="16" y="92"/>
                          </a:lnTo>
                          <a:lnTo>
                            <a:pt x="29" y="54"/>
                          </a:lnTo>
                          <a:lnTo>
                            <a:pt x="63" y="25"/>
                          </a:lnTo>
                          <a:lnTo>
                            <a:pt x="84" y="16"/>
                          </a:lnTo>
                          <a:lnTo>
                            <a:pt x="109" y="8"/>
                          </a:lnTo>
                          <a:lnTo>
                            <a:pt x="169" y="0"/>
                          </a:lnTo>
                          <a:lnTo>
                            <a:pt x="147" y="0"/>
                          </a:lnTo>
                          <a:lnTo>
                            <a:pt x="92" y="8"/>
                          </a:lnTo>
                          <a:lnTo>
                            <a:pt x="67" y="16"/>
                          </a:lnTo>
                          <a:lnTo>
                            <a:pt x="42" y="25"/>
                          </a:lnTo>
                          <a:lnTo>
                            <a:pt x="12" y="54"/>
                          </a:lnTo>
                          <a:lnTo>
                            <a:pt x="0" y="92"/>
                          </a:lnTo>
                          <a:lnTo>
                            <a:pt x="12" y="125"/>
                          </a:lnTo>
                          <a:lnTo>
                            <a:pt x="42" y="154"/>
                          </a:lnTo>
                          <a:lnTo>
                            <a:pt x="92" y="175"/>
                          </a:lnTo>
                          <a:lnTo>
                            <a:pt x="147" y="184"/>
                          </a:lnTo>
                          <a:lnTo>
                            <a:pt x="16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29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3581" y="2129"/>
                      <a:ext cx="1058" cy="1288"/>
                    </a:xfrm>
                    <a:custGeom>
                      <a:avLst/>
                      <a:gdLst>
                        <a:gd name="T0" fmla="*/ 35 w 169"/>
                        <a:gd name="T1" fmla="*/ 184 h 185"/>
                        <a:gd name="T2" fmla="*/ 86 w 169"/>
                        <a:gd name="T3" fmla="*/ 178 h 185"/>
                        <a:gd name="T4" fmla="*/ 132 w 169"/>
                        <a:gd name="T5" fmla="*/ 156 h 185"/>
                        <a:gd name="T6" fmla="*/ 157 w 169"/>
                        <a:gd name="T7" fmla="*/ 129 h 185"/>
                        <a:gd name="T8" fmla="*/ 168 w 169"/>
                        <a:gd name="T9" fmla="*/ 97 h 185"/>
                        <a:gd name="T10" fmla="*/ 168 w 169"/>
                        <a:gd name="T11" fmla="*/ 75 h 185"/>
                        <a:gd name="T12" fmla="*/ 157 w 169"/>
                        <a:gd name="T13" fmla="*/ 59 h 185"/>
                        <a:gd name="T14" fmla="*/ 127 w 169"/>
                        <a:gd name="T15" fmla="*/ 27 h 185"/>
                        <a:gd name="T16" fmla="*/ 106 w 169"/>
                        <a:gd name="T17" fmla="*/ 16 h 185"/>
                        <a:gd name="T18" fmla="*/ 81 w 169"/>
                        <a:gd name="T19" fmla="*/ 5 h 185"/>
                        <a:gd name="T20" fmla="*/ 50 w 169"/>
                        <a:gd name="T21" fmla="*/ 0 h 185"/>
                        <a:gd name="T22" fmla="*/ 25 w 169"/>
                        <a:gd name="T23" fmla="*/ 0 h 185"/>
                        <a:gd name="T24" fmla="*/ 0 w 169"/>
                        <a:gd name="T25" fmla="*/ 0 h 185"/>
                        <a:gd name="T26" fmla="*/ 30 w 169"/>
                        <a:gd name="T27" fmla="*/ 0 h 185"/>
                        <a:gd name="T28" fmla="*/ 56 w 169"/>
                        <a:gd name="T29" fmla="*/ 5 h 185"/>
                        <a:gd name="T30" fmla="*/ 81 w 169"/>
                        <a:gd name="T31" fmla="*/ 16 h 185"/>
                        <a:gd name="T32" fmla="*/ 106 w 169"/>
                        <a:gd name="T33" fmla="*/ 27 h 185"/>
                        <a:gd name="T34" fmla="*/ 122 w 169"/>
                        <a:gd name="T35" fmla="*/ 43 h 185"/>
                        <a:gd name="T36" fmla="*/ 137 w 169"/>
                        <a:gd name="T37" fmla="*/ 59 h 185"/>
                        <a:gd name="T38" fmla="*/ 142 w 169"/>
                        <a:gd name="T39" fmla="*/ 75 h 185"/>
                        <a:gd name="T40" fmla="*/ 147 w 169"/>
                        <a:gd name="T41" fmla="*/ 97 h 185"/>
                        <a:gd name="T42" fmla="*/ 137 w 169"/>
                        <a:gd name="T43" fmla="*/ 129 h 185"/>
                        <a:gd name="T44" fmla="*/ 106 w 169"/>
                        <a:gd name="T45" fmla="*/ 156 h 185"/>
                        <a:gd name="T46" fmla="*/ 66 w 169"/>
                        <a:gd name="T47" fmla="*/ 178 h 185"/>
                        <a:gd name="T48" fmla="*/ 15 w 169"/>
                        <a:gd name="T49" fmla="*/ 184 h 185"/>
                        <a:gd name="T50" fmla="*/ 35 w 169"/>
                        <a:gd name="T51" fmla="*/ 184 h 18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69"/>
                        <a:gd name="T79" fmla="*/ 0 h 185"/>
                        <a:gd name="T80" fmla="*/ 169 w 169"/>
                        <a:gd name="T81" fmla="*/ 185 h 18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69" h="185">
                          <a:moveTo>
                            <a:pt x="35" y="184"/>
                          </a:moveTo>
                          <a:lnTo>
                            <a:pt x="86" y="178"/>
                          </a:lnTo>
                          <a:lnTo>
                            <a:pt x="132" y="156"/>
                          </a:lnTo>
                          <a:lnTo>
                            <a:pt x="157" y="129"/>
                          </a:lnTo>
                          <a:lnTo>
                            <a:pt x="168" y="97"/>
                          </a:lnTo>
                          <a:lnTo>
                            <a:pt x="168" y="75"/>
                          </a:lnTo>
                          <a:lnTo>
                            <a:pt x="157" y="59"/>
                          </a:lnTo>
                          <a:lnTo>
                            <a:pt x="127" y="27"/>
                          </a:lnTo>
                          <a:lnTo>
                            <a:pt x="106" y="16"/>
                          </a:lnTo>
                          <a:lnTo>
                            <a:pt x="81" y="5"/>
                          </a:lnTo>
                          <a:lnTo>
                            <a:pt x="50" y="0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30" y="0"/>
                          </a:lnTo>
                          <a:lnTo>
                            <a:pt x="56" y="5"/>
                          </a:lnTo>
                          <a:lnTo>
                            <a:pt x="81" y="16"/>
                          </a:lnTo>
                          <a:lnTo>
                            <a:pt x="106" y="27"/>
                          </a:lnTo>
                          <a:lnTo>
                            <a:pt x="122" y="43"/>
                          </a:lnTo>
                          <a:lnTo>
                            <a:pt x="137" y="59"/>
                          </a:lnTo>
                          <a:lnTo>
                            <a:pt x="142" y="75"/>
                          </a:lnTo>
                          <a:lnTo>
                            <a:pt x="147" y="97"/>
                          </a:lnTo>
                          <a:lnTo>
                            <a:pt x="137" y="129"/>
                          </a:lnTo>
                          <a:lnTo>
                            <a:pt x="106" y="156"/>
                          </a:lnTo>
                          <a:lnTo>
                            <a:pt x="66" y="178"/>
                          </a:lnTo>
                          <a:lnTo>
                            <a:pt x="15" y="184"/>
                          </a:lnTo>
                          <a:lnTo>
                            <a:pt x="35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0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3149" y="2083"/>
                      <a:ext cx="1058" cy="1288"/>
                    </a:xfrm>
                    <a:custGeom>
                      <a:avLst/>
                      <a:gdLst>
                        <a:gd name="T0" fmla="*/ 445 w 569"/>
                        <a:gd name="T1" fmla="*/ 0 h 197"/>
                        <a:gd name="T2" fmla="*/ 471 w 569"/>
                        <a:gd name="T3" fmla="*/ 0 h 197"/>
                        <a:gd name="T4" fmla="*/ 495 w 569"/>
                        <a:gd name="T5" fmla="*/ 3 h 197"/>
                        <a:gd name="T6" fmla="*/ 512 w 569"/>
                        <a:gd name="T7" fmla="*/ 14 h 197"/>
                        <a:gd name="T8" fmla="*/ 530 w 569"/>
                        <a:gd name="T9" fmla="*/ 25 h 197"/>
                        <a:gd name="T10" fmla="*/ 547 w 569"/>
                        <a:gd name="T11" fmla="*/ 40 h 197"/>
                        <a:gd name="T12" fmla="*/ 556 w 569"/>
                        <a:gd name="T13" fmla="*/ 55 h 197"/>
                        <a:gd name="T14" fmla="*/ 565 w 569"/>
                        <a:gd name="T15" fmla="*/ 73 h 197"/>
                        <a:gd name="T16" fmla="*/ 568 w 569"/>
                        <a:gd name="T17" fmla="*/ 92 h 197"/>
                        <a:gd name="T18" fmla="*/ 565 w 569"/>
                        <a:gd name="T19" fmla="*/ 114 h 197"/>
                        <a:gd name="T20" fmla="*/ 556 w 569"/>
                        <a:gd name="T21" fmla="*/ 133 h 197"/>
                        <a:gd name="T22" fmla="*/ 544 w 569"/>
                        <a:gd name="T23" fmla="*/ 151 h 197"/>
                        <a:gd name="T24" fmla="*/ 530 w 569"/>
                        <a:gd name="T25" fmla="*/ 166 h 197"/>
                        <a:gd name="T26" fmla="*/ 489 w 569"/>
                        <a:gd name="T27" fmla="*/ 188 h 197"/>
                        <a:gd name="T28" fmla="*/ 463 w 569"/>
                        <a:gd name="T29" fmla="*/ 192 h 197"/>
                        <a:gd name="T30" fmla="*/ 439 w 569"/>
                        <a:gd name="T31" fmla="*/ 196 h 197"/>
                        <a:gd name="T32" fmla="*/ 425 w 569"/>
                        <a:gd name="T33" fmla="*/ 196 h 197"/>
                        <a:gd name="T34" fmla="*/ 451 w 569"/>
                        <a:gd name="T35" fmla="*/ 192 h 197"/>
                        <a:gd name="T36" fmla="*/ 474 w 569"/>
                        <a:gd name="T37" fmla="*/ 188 h 197"/>
                        <a:gd name="T38" fmla="*/ 515 w 569"/>
                        <a:gd name="T39" fmla="*/ 166 h 197"/>
                        <a:gd name="T40" fmla="*/ 533 w 569"/>
                        <a:gd name="T41" fmla="*/ 151 h 197"/>
                        <a:gd name="T42" fmla="*/ 544 w 569"/>
                        <a:gd name="T43" fmla="*/ 133 h 197"/>
                        <a:gd name="T44" fmla="*/ 550 w 569"/>
                        <a:gd name="T45" fmla="*/ 114 h 197"/>
                        <a:gd name="T46" fmla="*/ 553 w 569"/>
                        <a:gd name="T47" fmla="*/ 92 h 197"/>
                        <a:gd name="T48" fmla="*/ 553 w 569"/>
                        <a:gd name="T49" fmla="*/ 77 h 197"/>
                        <a:gd name="T50" fmla="*/ 547 w 569"/>
                        <a:gd name="T51" fmla="*/ 59 h 197"/>
                        <a:gd name="T52" fmla="*/ 535 w 569"/>
                        <a:gd name="T53" fmla="*/ 44 h 197"/>
                        <a:gd name="T54" fmla="*/ 521 w 569"/>
                        <a:gd name="T55" fmla="*/ 33 h 197"/>
                        <a:gd name="T56" fmla="*/ 506 w 569"/>
                        <a:gd name="T57" fmla="*/ 22 h 197"/>
                        <a:gd name="T58" fmla="*/ 489 w 569"/>
                        <a:gd name="T59" fmla="*/ 14 h 197"/>
                        <a:gd name="T60" fmla="*/ 468 w 569"/>
                        <a:gd name="T61" fmla="*/ 11 h 197"/>
                        <a:gd name="T62" fmla="*/ 445 w 569"/>
                        <a:gd name="T63" fmla="*/ 7 h 197"/>
                        <a:gd name="T64" fmla="*/ 454 w 569"/>
                        <a:gd name="T65" fmla="*/ 3 h 197"/>
                        <a:gd name="T66" fmla="*/ 0 w 569"/>
                        <a:gd name="T67" fmla="*/ 3 h 197"/>
                        <a:gd name="T68" fmla="*/ 8 w 569"/>
                        <a:gd name="T69" fmla="*/ 0 h 197"/>
                        <a:gd name="T70" fmla="*/ 445 w 569"/>
                        <a:gd name="T71" fmla="*/ 0 h 19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69"/>
                        <a:gd name="T109" fmla="*/ 0 h 197"/>
                        <a:gd name="T110" fmla="*/ 569 w 569"/>
                        <a:gd name="T111" fmla="*/ 197 h 197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69" h="197">
                          <a:moveTo>
                            <a:pt x="445" y="0"/>
                          </a:moveTo>
                          <a:lnTo>
                            <a:pt x="471" y="0"/>
                          </a:lnTo>
                          <a:lnTo>
                            <a:pt x="495" y="3"/>
                          </a:lnTo>
                          <a:lnTo>
                            <a:pt x="512" y="14"/>
                          </a:lnTo>
                          <a:lnTo>
                            <a:pt x="530" y="25"/>
                          </a:lnTo>
                          <a:lnTo>
                            <a:pt x="547" y="40"/>
                          </a:lnTo>
                          <a:lnTo>
                            <a:pt x="556" y="55"/>
                          </a:lnTo>
                          <a:lnTo>
                            <a:pt x="565" y="73"/>
                          </a:lnTo>
                          <a:lnTo>
                            <a:pt x="568" y="92"/>
                          </a:lnTo>
                          <a:lnTo>
                            <a:pt x="565" y="114"/>
                          </a:lnTo>
                          <a:lnTo>
                            <a:pt x="556" y="133"/>
                          </a:lnTo>
                          <a:lnTo>
                            <a:pt x="544" y="151"/>
                          </a:lnTo>
                          <a:lnTo>
                            <a:pt x="530" y="166"/>
                          </a:lnTo>
                          <a:lnTo>
                            <a:pt x="489" y="188"/>
                          </a:lnTo>
                          <a:lnTo>
                            <a:pt x="463" y="192"/>
                          </a:lnTo>
                          <a:lnTo>
                            <a:pt x="439" y="196"/>
                          </a:lnTo>
                          <a:lnTo>
                            <a:pt x="425" y="196"/>
                          </a:lnTo>
                          <a:lnTo>
                            <a:pt x="451" y="192"/>
                          </a:lnTo>
                          <a:lnTo>
                            <a:pt x="474" y="188"/>
                          </a:lnTo>
                          <a:lnTo>
                            <a:pt x="515" y="166"/>
                          </a:lnTo>
                          <a:lnTo>
                            <a:pt x="533" y="151"/>
                          </a:lnTo>
                          <a:lnTo>
                            <a:pt x="544" y="133"/>
                          </a:lnTo>
                          <a:lnTo>
                            <a:pt x="550" y="114"/>
                          </a:lnTo>
                          <a:lnTo>
                            <a:pt x="553" y="92"/>
                          </a:lnTo>
                          <a:lnTo>
                            <a:pt x="553" y="77"/>
                          </a:lnTo>
                          <a:lnTo>
                            <a:pt x="547" y="59"/>
                          </a:lnTo>
                          <a:lnTo>
                            <a:pt x="535" y="44"/>
                          </a:lnTo>
                          <a:lnTo>
                            <a:pt x="521" y="33"/>
                          </a:lnTo>
                          <a:lnTo>
                            <a:pt x="506" y="22"/>
                          </a:lnTo>
                          <a:lnTo>
                            <a:pt x="489" y="14"/>
                          </a:lnTo>
                          <a:lnTo>
                            <a:pt x="468" y="11"/>
                          </a:lnTo>
                          <a:lnTo>
                            <a:pt x="445" y="7"/>
                          </a:lnTo>
                          <a:lnTo>
                            <a:pt x="454" y="3"/>
                          </a:lnTo>
                          <a:lnTo>
                            <a:pt x="0" y="3"/>
                          </a:lnTo>
                          <a:lnTo>
                            <a:pt x="8" y="0"/>
                          </a:lnTo>
                          <a:lnTo>
                            <a:pt x="445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1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3117" y="2290"/>
                      <a:ext cx="1058" cy="1288"/>
                    </a:xfrm>
                    <a:custGeom>
                      <a:avLst/>
                      <a:gdLst>
                        <a:gd name="T0" fmla="*/ 0 w 507"/>
                        <a:gd name="T1" fmla="*/ 0 h 185"/>
                        <a:gd name="T2" fmla="*/ 506 w 507"/>
                        <a:gd name="T3" fmla="*/ 0 h 185"/>
                        <a:gd name="T4" fmla="*/ 506 w 507"/>
                        <a:gd name="T5" fmla="*/ 184 h 185"/>
                        <a:gd name="T6" fmla="*/ 494 w 507"/>
                        <a:gd name="T7" fmla="*/ 110 h 185"/>
                        <a:gd name="T8" fmla="*/ 0 w 507"/>
                        <a:gd name="T9" fmla="*/ 110 h 185"/>
                        <a:gd name="T10" fmla="*/ 0 w 507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7"/>
                        <a:gd name="T19" fmla="*/ 0 h 185"/>
                        <a:gd name="T20" fmla="*/ 507 w 507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7" h="185">
                          <a:moveTo>
                            <a:pt x="0" y="0"/>
                          </a:moveTo>
                          <a:lnTo>
                            <a:pt x="506" y="0"/>
                          </a:lnTo>
                          <a:lnTo>
                            <a:pt x="506" y="184"/>
                          </a:lnTo>
                          <a:lnTo>
                            <a:pt x="494" y="110"/>
                          </a:lnTo>
                          <a:lnTo>
                            <a:pt x="0" y="1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D966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2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3254" y="2198"/>
                      <a:ext cx="1058" cy="1288"/>
                    </a:xfrm>
                    <a:custGeom>
                      <a:avLst/>
                      <a:gdLst>
                        <a:gd name="T0" fmla="*/ 0 w 222"/>
                        <a:gd name="T1" fmla="*/ 184 h 185"/>
                        <a:gd name="T2" fmla="*/ 21 w 222"/>
                        <a:gd name="T3" fmla="*/ 145 h 185"/>
                        <a:gd name="T4" fmla="*/ 36 w 222"/>
                        <a:gd name="T5" fmla="*/ 106 h 185"/>
                        <a:gd name="T6" fmla="*/ 49 w 222"/>
                        <a:gd name="T7" fmla="*/ 58 h 185"/>
                        <a:gd name="T8" fmla="*/ 58 w 222"/>
                        <a:gd name="T9" fmla="*/ 0 h 185"/>
                        <a:gd name="T10" fmla="*/ 162 w 222"/>
                        <a:gd name="T11" fmla="*/ 0 h 185"/>
                        <a:gd name="T12" fmla="*/ 168 w 222"/>
                        <a:gd name="T13" fmla="*/ 58 h 185"/>
                        <a:gd name="T14" fmla="*/ 181 w 222"/>
                        <a:gd name="T15" fmla="*/ 106 h 185"/>
                        <a:gd name="T16" fmla="*/ 221 w 222"/>
                        <a:gd name="T17" fmla="*/ 184 h 185"/>
                        <a:gd name="T18" fmla="*/ 0 w 222"/>
                        <a:gd name="T19" fmla="*/ 184 h 18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22"/>
                        <a:gd name="T31" fmla="*/ 0 h 185"/>
                        <a:gd name="T32" fmla="*/ 222 w 222"/>
                        <a:gd name="T33" fmla="*/ 185 h 18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22" h="185">
                          <a:moveTo>
                            <a:pt x="0" y="184"/>
                          </a:moveTo>
                          <a:lnTo>
                            <a:pt x="21" y="145"/>
                          </a:lnTo>
                          <a:lnTo>
                            <a:pt x="36" y="106"/>
                          </a:lnTo>
                          <a:lnTo>
                            <a:pt x="49" y="58"/>
                          </a:lnTo>
                          <a:lnTo>
                            <a:pt x="58" y="0"/>
                          </a:lnTo>
                          <a:lnTo>
                            <a:pt x="162" y="0"/>
                          </a:lnTo>
                          <a:lnTo>
                            <a:pt x="168" y="58"/>
                          </a:lnTo>
                          <a:lnTo>
                            <a:pt x="181" y="106"/>
                          </a:lnTo>
                          <a:lnTo>
                            <a:pt x="22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3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3296" y="212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85"/>
                        <a:gd name="T2" fmla="*/ 143 w 170"/>
                        <a:gd name="T3" fmla="*/ 184 h 185"/>
                        <a:gd name="T4" fmla="*/ 17 w 170"/>
                        <a:gd name="T5" fmla="*/ 184 h 185"/>
                        <a:gd name="T6" fmla="*/ 0 w 170"/>
                        <a:gd name="T7" fmla="*/ 69 h 185"/>
                        <a:gd name="T8" fmla="*/ 169 w 170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169" y="0"/>
                          </a:moveTo>
                          <a:lnTo>
                            <a:pt x="143" y="184"/>
                          </a:lnTo>
                          <a:lnTo>
                            <a:pt x="17" y="184"/>
                          </a:lnTo>
                          <a:lnTo>
                            <a:pt x="0" y="6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4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3307" y="2164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85"/>
                        <a:gd name="T2" fmla="*/ 148 w 169"/>
                        <a:gd name="T3" fmla="*/ 92 h 185"/>
                        <a:gd name="T4" fmla="*/ 144 w 169"/>
                        <a:gd name="T5" fmla="*/ 184 h 185"/>
                        <a:gd name="T6" fmla="*/ 4 w 169"/>
                        <a:gd name="T7" fmla="*/ 184 h 185"/>
                        <a:gd name="T8" fmla="*/ 4 w 169"/>
                        <a:gd name="T9" fmla="*/ 92 h 185"/>
                        <a:gd name="T10" fmla="*/ 0 w 169"/>
                        <a:gd name="T11" fmla="*/ 0 h 185"/>
                        <a:gd name="T12" fmla="*/ 168 w 169"/>
                        <a:gd name="T13" fmla="*/ 0 h 18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9"/>
                        <a:gd name="T22" fmla="*/ 0 h 185"/>
                        <a:gd name="T23" fmla="*/ 169 w 169"/>
                        <a:gd name="T24" fmla="*/ 185 h 18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9" h="185">
                          <a:moveTo>
                            <a:pt x="168" y="0"/>
                          </a:moveTo>
                          <a:lnTo>
                            <a:pt x="148" y="92"/>
                          </a:lnTo>
                          <a:lnTo>
                            <a:pt x="144" y="184"/>
                          </a:lnTo>
                          <a:lnTo>
                            <a:pt x="4" y="184"/>
                          </a:lnTo>
                          <a:lnTo>
                            <a:pt x="4" y="92"/>
                          </a:lnTo>
                          <a:lnTo>
                            <a:pt x="0" y="0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5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1093" y="235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188"/>
                        <a:gd name="T2" fmla="*/ 168 w 169"/>
                        <a:gd name="T3" fmla="*/ 1187 h 1188"/>
                        <a:gd name="T4" fmla="*/ 0 w 169"/>
                        <a:gd name="T5" fmla="*/ 1187 h 1188"/>
                        <a:gd name="T6" fmla="*/ 0 w 169"/>
                        <a:gd name="T7" fmla="*/ 9 h 1188"/>
                        <a:gd name="T8" fmla="*/ 168 w 169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188"/>
                        <a:gd name="T17" fmla="*/ 169 w 169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188">
                          <a:moveTo>
                            <a:pt x="168" y="0"/>
                          </a:moveTo>
                          <a:lnTo>
                            <a:pt x="168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6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1177" y="235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7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1009" y="235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188"/>
                        <a:gd name="T2" fmla="*/ 168 w 169"/>
                        <a:gd name="T3" fmla="*/ 1187 h 1188"/>
                        <a:gd name="T4" fmla="*/ 0 w 169"/>
                        <a:gd name="T5" fmla="*/ 1187 h 1188"/>
                        <a:gd name="T6" fmla="*/ 0 w 169"/>
                        <a:gd name="T7" fmla="*/ 9 h 1188"/>
                        <a:gd name="T8" fmla="*/ 168 w 169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188"/>
                        <a:gd name="T17" fmla="*/ 169 w 169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188">
                          <a:moveTo>
                            <a:pt x="168" y="0"/>
                          </a:moveTo>
                          <a:lnTo>
                            <a:pt x="168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8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924" y="1910"/>
                      <a:ext cx="1058" cy="1288"/>
                    </a:xfrm>
                    <a:custGeom>
                      <a:avLst/>
                      <a:gdLst>
                        <a:gd name="T0" fmla="*/ 3770 w 3771"/>
                        <a:gd name="T1" fmla="*/ 0 h 185"/>
                        <a:gd name="T2" fmla="*/ 0 w 3771"/>
                        <a:gd name="T3" fmla="*/ 0 h 185"/>
                        <a:gd name="T4" fmla="*/ 0 w 3771"/>
                        <a:gd name="T5" fmla="*/ 184 h 185"/>
                        <a:gd name="T6" fmla="*/ 3770 w 3771"/>
                        <a:gd name="T7" fmla="*/ 153 h 185"/>
                        <a:gd name="T8" fmla="*/ 3770 w 3771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71"/>
                        <a:gd name="T16" fmla="*/ 0 h 185"/>
                        <a:gd name="T17" fmla="*/ 3771 w 3771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71" h="185">
                          <a:moveTo>
                            <a:pt x="3770" y="0"/>
                          </a:move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3770" y="153"/>
                          </a:lnTo>
                          <a:lnTo>
                            <a:pt x="3770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39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924" y="1910"/>
                      <a:ext cx="1058" cy="1288"/>
                    </a:xfrm>
                    <a:custGeom>
                      <a:avLst/>
                      <a:gdLst>
                        <a:gd name="T0" fmla="*/ 3770 w 3771"/>
                        <a:gd name="T1" fmla="*/ 0 h 185"/>
                        <a:gd name="T2" fmla="*/ 0 w 3771"/>
                        <a:gd name="T3" fmla="*/ 0 h 185"/>
                        <a:gd name="T4" fmla="*/ 0 w 3771"/>
                        <a:gd name="T5" fmla="*/ 184 h 185"/>
                        <a:gd name="T6" fmla="*/ 3770 w 3771"/>
                        <a:gd name="T7" fmla="*/ 117 h 185"/>
                        <a:gd name="T8" fmla="*/ 3770 w 3771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71"/>
                        <a:gd name="T16" fmla="*/ 0 h 185"/>
                        <a:gd name="T17" fmla="*/ 3771 w 3771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71" h="185">
                          <a:moveTo>
                            <a:pt x="3770" y="0"/>
                          </a:move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3770" y="117"/>
                          </a:lnTo>
                          <a:lnTo>
                            <a:pt x="377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0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850" y="1783"/>
                      <a:ext cx="1058" cy="1288"/>
                    </a:xfrm>
                    <a:custGeom>
                      <a:avLst/>
                      <a:gdLst>
                        <a:gd name="T0" fmla="*/ 0 w 3938"/>
                        <a:gd name="T1" fmla="*/ 0 h 186"/>
                        <a:gd name="T2" fmla="*/ 47 w 3938"/>
                        <a:gd name="T3" fmla="*/ 185 h 186"/>
                        <a:gd name="T4" fmla="*/ 3892 w 3938"/>
                        <a:gd name="T5" fmla="*/ 185 h 186"/>
                        <a:gd name="T6" fmla="*/ 3937 w 3938"/>
                        <a:gd name="T7" fmla="*/ 0 h 186"/>
                        <a:gd name="T8" fmla="*/ 0 w 3938"/>
                        <a:gd name="T9" fmla="*/ 0 h 1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38"/>
                        <a:gd name="T16" fmla="*/ 0 h 186"/>
                        <a:gd name="T17" fmla="*/ 3938 w 3938"/>
                        <a:gd name="T18" fmla="*/ 186 h 1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38" h="186">
                          <a:moveTo>
                            <a:pt x="0" y="0"/>
                          </a:moveTo>
                          <a:lnTo>
                            <a:pt x="47" y="185"/>
                          </a:lnTo>
                          <a:lnTo>
                            <a:pt x="3892" y="185"/>
                          </a:lnTo>
                          <a:lnTo>
                            <a:pt x="393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1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945" y="1807"/>
                      <a:ext cx="1058" cy="1288"/>
                    </a:xfrm>
                    <a:custGeom>
                      <a:avLst/>
                      <a:gdLst>
                        <a:gd name="T0" fmla="*/ 3749 w 3750"/>
                        <a:gd name="T1" fmla="*/ 184 h 185"/>
                        <a:gd name="T2" fmla="*/ 3749 w 3750"/>
                        <a:gd name="T3" fmla="*/ 0 h 185"/>
                        <a:gd name="T4" fmla="*/ 0 w 3750"/>
                        <a:gd name="T5" fmla="*/ 0 h 185"/>
                        <a:gd name="T6" fmla="*/ 0 w 3750"/>
                        <a:gd name="T7" fmla="*/ 184 h 185"/>
                        <a:gd name="T8" fmla="*/ 3749 w 375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50"/>
                        <a:gd name="T16" fmla="*/ 0 h 185"/>
                        <a:gd name="T17" fmla="*/ 3750 w 375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50" h="185">
                          <a:moveTo>
                            <a:pt x="3749" y="184"/>
                          </a:moveTo>
                          <a:lnTo>
                            <a:pt x="3749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3749" y="184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1388" y="2071"/>
                      <a:ext cx="1058" cy="1288"/>
                    </a:xfrm>
                    <a:custGeom>
                      <a:avLst/>
                      <a:gdLst>
                        <a:gd name="T0" fmla="*/ 408 w 674"/>
                        <a:gd name="T1" fmla="*/ 100 h 1476"/>
                        <a:gd name="T2" fmla="*/ 411 w 674"/>
                        <a:gd name="T3" fmla="*/ 117 h 1476"/>
                        <a:gd name="T4" fmla="*/ 417 w 674"/>
                        <a:gd name="T5" fmla="*/ 136 h 1476"/>
                        <a:gd name="T6" fmla="*/ 429 w 674"/>
                        <a:gd name="T7" fmla="*/ 153 h 1476"/>
                        <a:gd name="T8" fmla="*/ 444 w 674"/>
                        <a:gd name="T9" fmla="*/ 166 h 1476"/>
                        <a:gd name="T10" fmla="*/ 480 w 674"/>
                        <a:gd name="T11" fmla="*/ 188 h 1476"/>
                        <a:gd name="T12" fmla="*/ 528 w 674"/>
                        <a:gd name="T13" fmla="*/ 201 h 1476"/>
                        <a:gd name="T14" fmla="*/ 528 w 674"/>
                        <a:gd name="T15" fmla="*/ 201 h 1476"/>
                        <a:gd name="T16" fmla="*/ 522 w 674"/>
                        <a:gd name="T17" fmla="*/ 211 h 1476"/>
                        <a:gd name="T18" fmla="*/ 507 w 674"/>
                        <a:gd name="T19" fmla="*/ 211 h 1476"/>
                        <a:gd name="T20" fmla="*/ 507 w 674"/>
                        <a:gd name="T21" fmla="*/ 240 h 1476"/>
                        <a:gd name="T22" fmla="*/ 537 w 674"/>
                        <a:gd name="T23" fmla="*/ 244 h 1476"/>
                        <a:gd name="T24" fmla="*/ 537 w 674"/>
                        <a:gd name="T25" fmla="*/ 1475 h 1476"/>
                        <a:gd name="T26" fmla="*/ 651 w 674"/>
                        <a:gd name="T27" fmla="*/ 1475 h 1476"/>
                        <a:gd name="T28" fmla="*/ 651 w 674"/>
                        <a:gd name="T29" fmla="*/ 244 h 1476"/>
                        <a:gd name="T30" fmla="*/ 618 w 674"/>
                        <a:gd name="T31" fmla="*/ 240 h 1476"/>
                        <a:gd name="T32" fmla="*/ 618 w 674"/>
                        <a:gd name="T33" fmla="*/ 211 h 1476"/>
                        <a:gd name="T34" fmla="*/ 636 w 674"/>
                        <a:gd name="T35" fmla="*/ 211 h 1476"/>
                        <a:gd name="T36" fmla="*/ 642 w 674"/>
                        <a:gd name="T37" fmla="*/ 201 h 1476"/>
                        <a:gd name="T38" fmla="*/ 642 w 674"/>
                        <a:gd name="T39" fmla="*/ 201 h 1476"/>
                        <a:gd name="T40" fmla="*/ 594 w 674"/>
                        <a:gd name="T41" fmla="*/ 188 h 1476"/>
                        <a:gd name="T42" fmla="*/ 555 w 674"/>
                        <a:gd name="T43" fmla="*/ 166 h 1476"/>
                        <a:gd name="T44" fmla="*/ 543 w 674"/>
                        <a:gd name="T45" fmla="*/ 153 h 1476"/>
                        <a:gd name="T46" fmla="*/ 531 w 674"/>
                        <a:gd name="T47" fmla="*/ 136 h 1476"/>
                        <a:gd name="T48" fmla="*/ 525 w 674"/>
                        <a:gd name="T49" fmla="*/ 117 h 1476"/>
                        <a:gd name="T50" fmla="*/ 522 w 674"/>
                        <a:gd name="T51" fmla="*/ 100 h 1476"/>
                        <a:gd name="T52" fmla="*/ 525 w 674"/>
                        <a:gd name="T53" fmla="*/ 78 h 1476"/>
                        <a:gd name="T54" fmla="*/ 534 w 674"/>
                        <a:gd name="T55" fmla="*/ 61 h 1476"/>
                        <a:gd name="T56" fmla="*/ 546 w 674"/>
                        <a:gd name="T57" fmla="*/ 42 h 1476"/>
                        <a:gd name="T58" fmla="*/ 564 w 674"/>
                        <a:gd name="T59" fmla="*/ 29 h 1476"/>
                        <a:gd name="T60" fmla="*/ 588 w 674"/>
                        <a:gd name="T61" fmla="*/ 16 h 1476"/>
                        <a:gd name="T62" fmla="*/ 612 w 674"/>
                        <a:gd name="T63" fmla="*/ 6 h 1476"/>
                        <a:gd name="T64" fmla="*/ 642 w 674"/>
                        <a:gd name="T65" fmla="*/ 3 h 1476"/>
                        <a:gd name="T66" fmla="*/ 673 w 674"/>
                        <a:gd name="T67" fmla="*/ 0 h 1476"/>
                        <a:gd name="T68" fmla="*/ 0 w 674"/>
                        <a:gd name="T69" fmla="*/ 0 h 1476"/>
                        <a:gd name="T70" fmla="*/ 30 w 674"/>
                        <a:gd name="T71" fmla="*/ 3 h 1476"/>
                        <a:gd name="T72" fmla="*/ 57 w 674"/>
                        <a:gd name="T73" fmla="*/ 6 h 1476"/>
                        <a:gd name="T74" fmla="*/ 84 w 674"/>
                        <a:gd name="T75" fmla="*/ 16 h 1476"/>
                        <a:gd name="T76" fmla="*/ 105 w 674"/>
                        <a:gd name="T77" fmla="*/ 29 h 1476"/>
                        <a:gd name="T78" fmla="*/ 123 w 674"/>
                        <a:gd name="T79" fmla="*/ 42 h 1476"/>
                        <a:gd name="T80" fmla="*/ 138 w 674"/>
                        <a:gd name="T81" fmla="*/ 61 h 1476"/>
                        <a:gd name="T82" fmla="*/ 144 w 674"/>
                        <a:gd name="T83" fmla="*/ 78 h 1476"/>
                        <a:gd name="T84" fmla="*/ 147 w 674"/>
                        <a:gd name="T85" fmla="*/ 100 h 1476"/>
                        <a:gd name="T86" fmla="*/ 408 w 674"/>
                        <a:gd name="T87" fmla="*/ 100 h 147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674"/>
                        <a:gd name="T133" fmla="*/ 0 h 1476"/>
                        <a:gd name="T134" fmla="*/ 674 w 674"/>
                        <a:gd name="T135" fmla="*/ 1476 h 1476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674" h="1476">
                          <a:moveTo>
                            <a:pt x="408" y="100"/>
                          </a:moveTo>
                          <a:lnTo>
                            <a:pt x="411" y="117"/>
                          </a:lnTo>
                          <a:lnTo>
                            <a:pt x="417" y="136"/>
                          </a:lnTo>
                          <a:lnTo>
                            <a:pt x="429" y="153"/>
                          </a:lnTo>
                          <a:lnTo>
                            <a:pt x="444" y="166"/>
                          </a:lnTo>
                          <a:lnTo>
                            <a:pt x="480" y="188"/>
                          </a:lnTo>
                          <a:lnTo>
                            <a:pt x="528" y="201"/>
                          </a:lnTo>
                          <a:lnTo>
                            <a:pt x="522" y="211"/>
                          </a:lnTo>
                          <a:lnTo>
                            <a:pt x="507" y="211"/>
                          </a:lnTo>
                          <a:lnTo>
                            <a:pt x="507" y="240"/>
                          </a:lnTo>
                          <a:lnTo>
                            <a:pt x="537" y="244"/>
                          </a:lnTo>
                          <a:lnTo>
                            <a:pt x="537" y="1475"/>
                          </a:lnTo>
                          <a:lnTo>
                            <a:pt x="651" y="1475"/>
                          </a:lnTo>
                          <a:lnTo>
                            <a:pt x="651" y="244"/>
                          </a:lnTo>
                          <a:lnTo>
                            <a:pt x="618" y="240"/>
                          </a:lnTo>
                          <a:lnTo>
                            <a:pt x="618" y="211"/>
                          </a:lnTo>
                          <a:lnTo>
                            <a:pt x="636" y="211"/>
                          </a:lnTo>
                          <a:lnTo>
                            <a:pt x="642" y="201"/>
                          </a:lnTo>
                          <a:lnTo>
                            <a:pt x="594" y="188"/>
                          </a:lnTo>
                          <a:lnTo>
                            <a:pt x="555" y="166"/>
                          </a:lnTo>
                          <a:lnTo>
                            <a:pt x="543" y="153"/>
                          </a:lnTo>
                          <a:lnTo>
                            <a:pt x="531" y="136"/>
                          </a:lnTo>
                          <a:lnTo>
                            <a:pt x="525" y="117"/>
                          </a:lnTo>
                          <a:lnTo>
                            <a:pt x="522" y="100"/>
                          </a:lnTo>
                          <a:lnTo>
                            <a:pt x="525" y="78"/>
                          </a:lnTo>
                          <a:lnTo>
                            <a:pt x="534" y="61"/>
                          </a:lnTo>
                          <a:lnTo>
                            <a:pt x="546" y="42"/>
                          </a:lnTo>
                          <a:lnTo>
                            <a:pt x="564" y="29"/>
                          </a:lnTo>
                          <a:lnTo>
                            <a:pt x="588" y="16"/>
                          </a:lnTo>
                          <a:lnTo>
                            <a:pt x="612" y="6"/>
                          </a:lnTo>
                          <a:lnTo>
                            <a:pt x="642" y="3"/>
                          </a:lnTo>
                          <a:lnTo>
                            <a:pt x="673" y="0"/>
                          </a:lnTo>
                          <a:lnTo>
                            <a:pt x="0" y="0"/>
                          </a:lnTo>
                          <a:lnTo>
                            <a:pt x="30" y="3"/>
                          </a:lnTo>
                          <a:lnTo>
                            <a:pt x="57" y="6"/>
                          </a:lnTo>
                          <a:lnTo>
                            <a:pt x="84" y="16"/>
                          </a:lnTo>
                          <a:lnTo>
                            <a:pt x="105" y="29"/>
                          </a:lnTo>
                          <a:lnTo>
                            <a:pt x="123" y="42"/>
                          </a:lnTo>
                          <a:lnTo>
                            <a:pt x="138" y="61"/>
                          </a:lnTo>
                          <a:lnTo>
                            <a:pt x="144" y="78"/>
                          </a:lnTo>
                          <a:lnTo>
                            <a:pt x="147" y="100"/>
                          </a:lnTo>
                          <a:lnTo>
                            <a:pt x="408" y="10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2506" y="2071"/>
                      <a:ext cx="1058" cy="1288"/>
                    </a:xfrm>
                    <a:custGeom>
                      <a:avLst/>
                      <a:gdLst>
                        <a:gd name="T0" fmla="*/ 398 w 653"/>
                        <a:gd name="T1" fmla="*/ 100 h 1476"/>
                        <a:gd name="T2" fmla="*/ 401 w 653"/>
                        <a:gd name="T3" fmla="*/ 117 h 1476"/>
                        <a:gd name="T4" fmla="*/ 407 w 653"/>
                        <a:gd name="T5" fmla="*/ 136 h 1476"/>
                        <a:gd name="T6" fmla="*/ 419 w 653"/>
                        <a:gd name="T7" fmla="*/ 153 h 1476"/>
                        <a:gd name="T8" fmla="*/ 430 w 653"/>
                        <a:gd name="T9" fmla="*/ 166 h 1476"/>
                        <a:gd name="T10" fmla="*/ 468 w 653"/>
                        <a:gd name="T11" fmla="*/ 188 h 1476"/>
                        <a:gd name="T12" fmla="*/ 515 w 653"/>
                        <a:gd name="T13" fmla="*/ 201 h 1476"/>
                        <a:gd name="T14" fmla="*/ 509 w 653"/>
                        <a:gd name="T15" fmla="*/ 211 h 1476"/>
                        <a:gd name="T16" fmla="*/ 491 w 653"/>
                        <a:gd name="T17" fmla="*/ 211 h 1476"/>
                        <a:gd name="T18" fmla="*/ 491 w 653"/>
                        <a:gd name="T19" fmla="*/ 240 h 1476"/>
                        <a:gd name="T20" fmla="*/ 523 w 653"/>
                        <a:gd name="T21" fmla="*/ 244 h 1476"/>
                        <a:gd name="T22" fmla="*/ 523 w 653"/>
                        <a:gd name="T23" fmla="*/ 1475 h 1476"/>
                        <a:gd name="T24" fmla="*/ 634 w 653"/>
                        <a:gd name="T25" fmla="*/ 1475 h 1476"/>
                        <a:gd name="T26" fmla="*/ 634 w 653"/>
                        <a:gd name="T27" fmla="*/ 244 h 1476"/>
                        <a:gd name="T28" fmla="*/ 602 w 653"/>
                        <a:gd name="T29" fmla="*/ 240 h 1476"/>
                        <a:gd name="T30" fmla="*/ 602 w 653"/>
                        <a:gd name="T31" fmla="*/ 211 h 1476"/>
                        <a:gd name="T32" fmla="*/ 619 w 653"/>
                        <a:gd name="T33" fmla="*/ 211 h 1476"/>
                        <a:gd name="T34" fmla="*/ 622 w 653"/>
                        <a:gd name="T35" fmla="*/ 201 h 1476"/>
                        <a:gd name="T36" fmla="*/ 579 w 653"/>
                        <a:gd name="T37" fmla="*/ 188 h 1476"/>
                        <a:gd name="T38" fmla="*/ 541 w 653"/>
                        <a:gd name="T39" fmla="*/ 166 h 1476"/>
                        <a:gd name="T40" fmla="*/ 529 w 653"/>
                        <a:gd name="T41" fmla="*/ 153 h 1476"/>
                        <a:gd name="T42" fmla="*/ 518 w 653"/>
                        <a:gd name="T43" fmla="*/ 136 h 1476"/>
                        <a:gd name="T44" fmla="*/ 512 w 653"/>
                        <a:gd name="T45" fmla="*/ 117 h 1476"/>
                        <a:gd name="T46" fmla="*/ 509 w 653"/>
                        <a:gd name="T47" fmla="*/ 100 h 1476"/>
                        <a:gd name="T48" fmla="*/ 512 w 653"/>
                        <a:gd name="T49" fmla="*/ 78 h 1476"/>
                        <a:gd name="T50" fmla="*/ 521 w 653"/>
                        <a:gd name="T51" fmla="*/ 61 h 1476"/>
                        <a:gd name="T52" fmla="*/ 532 w 653"/>
                        <a:gd name="T53" fmla="*/ 42 h 1476"/>
                        <a:gd name="T54" fmla="*/ 550 w 653"/>
                        <a:gd name="T55" fmla="*/ 29 h 1476"/>
                        <a:gd name="T56" fmla="*/ 573 w 653"/>
                        <a:gd name="T57" fmla="*/ 16 h 1476"/>
                        <a:gd name="T58" fmla="*/ 596 w 653"/>
                        <a:gd name="T59" fmla="*/ 6 h 1476"/>
                        <a:gd name="T60" fmla="*/ 622 w 653"/>
                        <a:gd name="T61" fmla="*/ 3 h 1476"/>
                        <a:gd name="T62" fmla="*/ 652 w 653"/>
                        <a:gd name="T63" fmla="*/ 0 h 1476"/>
                        <a:gd name="T64" fmla="*/ 0 w 653"/>
                        <a:gd name="T65" fmla="*/ 0 h 1476"/>
                        <a:gd name="T66" fmla="*/ 32 w 653"/>
                        <a:gd name="T67" fmla="*/ 3 h 1476"/>
                        <a:gd name="T68" fmla="*/ 58 w 653"/>
                        <a:gd name="T69" fmla="*/ 6 h 1476"/>
                        <a:gd name="T70" fmla="*/ 81 w 653"/>
                        <a:gd name="T71" fmla="*/ 16 h 1476"/>
                        <a:gd name="T72" fmla="*/ 104 w 653"/>
                        <a:gd name="T73" fmla="*/ 29 h 1476"/>
                        <a:gd name="T74" fmla="*/ 122 w 653"/>
                        <a:gd name="T75" fmla="*/ 42 h 1476"/>
                        <a:gd name="T76" fmla="*/ 133 w 653"/>
                        <a:gd name="T77" fmla="*/ 61 h 1476"/>
                        <a:gd name="T78" fmla="*/ 142 w 653"/>
                        <a:gd name="T79" fmla="*/ 78 h 1476"/>
                        <a:gd name="T80" fmla="*/ 145 w 653"/>
                        <a:gd name="T81" fmla="*/ 100 h 1476"/>
                        <a:gd name="T82" fmla="*/ 398 w 653"/>
                        <a:gd name="T83" fmla="*/ 100 h 147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653"/>
                        <a:gd name="T127" fmla="*/ 0 h 1476"/>
                        <a:gd name="T128" fmla="*/ 653 w 653"/>
                        <a:gd name="T129" fmla="*/ 1476 h 147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653" h="1476">
                          <a:moveTo>
                            <a:pt x="398" y="100"/>
                          </a:moveTo>
                          <a:lnTo>
                            <a:pt x="401" y="117"/>
                          </a:lnTo>
                          <a:lnTo>
                            <a:pt x="407" y="136"/>
                          </a:lnTo>
                          <a:lnTo>
                            <a:pt x="419" y="153"/>
                          </a:lnTo>
                          <a:lnTo>
                            <a:pt x="430" y="166"/>
                          </a:lnTo>
                          <a:lnTo>
                            <a:pt x="468" y="188"/>
                          </a:lnTo>
                          <a:lnTo>
                            <a:pt x="515" y="201"/>
                          </a:lnTo>
                          <a:lnTo>
                            <a:pt x="509" y="211"/>
                          </a:lnTo>
                          <a:lnTo>
                            <a:pt x="491" y="211"/>
                          </a:lnTo>
                          <a:lnTo>
                            <a:pt x="491" y="240"/>
                          </a:lnTo>
                          <a:lnTo>
                            <a:pt x="523" y="244"/>
                          </a:lnTo>
                          <a:lnTo>
                            <a:pt x="523" y="1475"/>
                          </a:lnTo>
                          <a:lnTo>
                            <a:pt x="634" y="1475"/>
                          </a:lnTo>
                          <a:lnTo>
                            <a:pt x="634" y="244"/>
                          </a:lnTo>
                          <a:lnTo>
                            <a:pt x="602" y="240"/>
                          </a:lnTo>
                          <a:lnTo>
                            <a:pt x="602" y="211"/>
                          </a:lnTo>
                          <a:lnTo>
                            <a:pt x="619" y="211"/>
                          </a:lnTo>
                          <a:lnTo>
                            <a:pt x="622" y="201"/>
                          </a:lnTo>
                          <a:lnTo>
                            <a:pt x="579" y="188"/>
                          </a:lnTo>
                          <a:lnTo>
                            <a:pt x="541" y="166"/>
                          </a:lnTo>
                          <a:lnTo>
                            <a:pt x="529" y="153"/>
                          </a:lnTo>
                          <a:lnTo>
                            <a:pt x="518" y="136"/>
                          </a:lnTo>
                          <a:lnTo>
                            <a:pt x="512" y="117"/>
                          </a:lnTo>
                          <a:lnTo>
                            <a:pt x="509" y="100"/>
                          </a:lnTo>
                          <a:lnTo>
                            <a:pt x="512" y="78"/>
                          </a:lnTo>
                          <a:lnTo>
                            <a:pt x="521" y="61"/>
                          </a:lnTo>
                          <a:lnTo>
                            <a:pt x="532" y="42"/>
                          </a:lnTo>
                          <a:lnTo>
                            <a:pt x="550" y="29"/>
                          </a:lnTo>
                          <a:lnTo>
                            <a:pt x="573" y="16"/>
                          </a:lnTo>
                          <a:lnTo>
                            <a:pt x="596" y="6"/>
                          </a:lnTo>
                          <a:lnTo>
                            <a:pt x="622" y="3"/>
                          </a:lnTo>
                          <a:lnTo>
                            <a:pt x="652" y="0"/>
                          </a:lnTo>
                          <a:lnTo>
                            <a:pt x="0" y="0"/>
                          </a:lnTo>
                          <a:lnTo>
                            <a:pt x="32" y="3"/>
                          </a:lnTo>
                          <a:lnTo>
                            <a:pt x="58" y="6"/>
                          </a:lnTo>
                          <a:lnTo>
                            <a:pt x="81" y="16"/>
                          </a:lnTo>
                          <a:lnTo>
                            <a:pt x="104" y="29"/>
                          </a:lnTo>
                          <a:lnTo>
                            <a:pt x="122" y="42"/>
                          </a:lnTo>
                          <a:lnTo>
                            <a:pt x="133" y="61"/>
                          </a:lnTo>
                          <a:lnTo>
                            <a:pt x="142" y="78"/>
                          </a:lnTo>
                          <a:lnTo>
                            <a:pt x="145" y="100"/>
                          </a:lnTo>
                          <a:lnTo>
                            <a:pt x="398" y="10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3591" y="2071"/>
                      <a:ext cx="1058" cy="1288"/>
                    </a:xfrm>
                    <a:custGeom>
                      <a:avLst/>
                      <a:gdLst>
                        <a:gd name="T0" fmla="*/ 386 w 643"/>
                        <a:gd name="T1" fmla="*/ 100 h 1476"/>
                        <a:gd name="T2" fmla="*/ 395 w 643"/>
                        <a:gd name="T3" fmla="*/ 136 h 1476"/>
                        <a:gd name="T4" fmla="*/ 421 w 643"/>
                        <a:gd name="T5" fmla="*/ 166 h 1476"/>
                        <a:gd name="T6" fmla="*/ 456 w 643"/>
                        <a:gd name="T7" fmla="*/ 188 h 1476"/>
                        <a:gd name="T8" fmla="*/ 502 w 643"/>
                        <a:gd name="T9" fmla="*/ 201 h 1476"/>
                        <a:gd name="T10" fmla="*/ 496 w 643"/>
                        <a:gd name="T11" fmla="*/ 211 h 1476"/>
                        <a:gd name="T12" fmla="*/ 482 w 643"/>
                        <a:gd name="T13" fmla="*/ 211 h 1476"/>
                        <a:gd name="T14" fmla="*/ 482 w 643"/>
                        <a:gd name="T15" fmla="*/ 240 h 1476"/>
                        <a:gd name="T16" fmla="*/ 511 w 643"/>
                        <a:gd name="T17" fmla="*/ 244 h 1476"/>
                        <a:gd name="T18" fmla="*/ 511 w 643"/>
                        <a:gd name="T19" fmla="*/ 1475 h 1476"/>
                        <a:gd name="T20" fmla="*/ 621 w 643"/>
                        <a:gd name="T21" fmla="*/ 1475 h 1476"/>
                        <a:gd name="T22" fmla="*/ 621 w 643"/>
                        <a:gd name="T23" fmla="*/ 244 h 1476"/>
                        <a:gd name="T24" fmla="*/ 592 w 643"/>
                        <a:gd name="T25" fmla="*/ 240 h 1476"/>
                        <a:gd name="T26" fmla="*/ 592 w 643"/>
                        <a:gd name="T27" fmla="*/ 211 h 1476"/>
                        <a:gd name="T28" fmla="*/ 607 w 643"/>
                        <a:gd name="T29" fmla="*/ 211 h 1476"/>
                        <a:gd name="T30" fmla="*/ 612 w 643"/>
                        <a:gd name="T31" fmla="*/ 201 h 1476"/>
                        <a:gd name="T32" fmla="*/ 566 w 643"/>
                        <a:gd name="T33" fmla="*/ 188 h 1476"/>
                        <a:gd name="T34" fmla="*/ 531 w 643"/>
                        <a:gd name="T35" fmla="*/ 166 h 1476"/>
                        <a:gd name="T36" fmla="*/ 505 w 643"/>
                        <a:gd name="T37" fmla="*/ 136 h 1476"/>
                        <a:gd name="T38" fmla="*/ 496 w 643"/>
                        <a:gd name="T39" fmla="*/ 100 h 1476"/>
                        <a:gd name="T40" fmla="*/ 499 w 643"/>
                        <a:gd name="T41" fmla="*/ 78 h 1476"/>
                        <a:gd name="T42" fmla="*/ 508 w 643"/>
                        <a:gd name="T43" fmla="*/ 61 h 1476"/>
                        <a:gd name="T44" fmla="*/ 522 w 643"/>
                        <a:gd name="T45" fmla="*/ 42 h 1476"/>
                        <a:gd name="T46" fmla="*/ 540 w 643"/>
                        <a:gd name="T47" fmla="*/ 29 h 1476"/>
                        <a:gd name="T48" fmla="*/ 560 w 643"/>
                        <a:gd name="T49" fmla="*/ 16 h 1476"/>
                        <a:gd name="T50" fmla="*/ 586 w 643"/>
                        <a:gd name="T51" fmla="*/ 6 h 1476"/>
                        <a:gd name="T52" fmla="*/ 612 w 643"/>
                        <a:gd name="T53" fmla="*/ 3 h 1476"/>
                        <a:gd name="T54" fmla="*/ 642 w 643"/>
                        <a:gd name="T55" fmla="*/ 0 h 1476"/>
                        <a:gd name="T56" fmla="*/ 0 w 643"/>
                        <a:gd name="T57" fmla="*/ 0 h 1476"/>
                        <a:gd name="T58" fmla="*/ 29 w 643"/>
                        <a:gd name="T59" fmla="*/ 3 h 1476"/>
                        <a:gd name="T60" fmla="*/ 55 w 643"/>
                        <a:gd name="T61" fmla="*/ 6 h 1476"/>
                        <a:gd name="T62" fmla="*/ 81 w 643"/>
                        <a:gd name="T63" fmla="*/ 16 h 1476"/>
                        <a:gd name="T64" fmla="*/ 101 w 643"/>
                        <a:gd name="T65" fmla="*/ 29 h 1476"/>
                        <a:gd name="T66" fmla="*/ 119 w 643"/>
                        <a:gd name="T67" fmla="*/ 42 h 1476"/>
                        <a:gd name="T68" fmla="*/ 133 w 643"/>
                        <a:gd name="T69" fmla="*/ 61 h 1476"/>
                        <a:gd name="T70" fmla="*/ 139 w 643"/>
                        <a:gd name="T71" fmla="*/ 78 h 1476"/>
                        <a:gd name="T72" fmla="*/ 142 w 643"/>
                        <a:gd name="T73" fmla="*/ 100 h 1476"/>
                        <a:gd name="T74" fmla="*/ 386 w 643"/>
                        <a:gd name="T75" fmla="*/ 100 h 147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643"/>
                        <a:gd name="T115" fmla="*/ 0 h 1476"/>
                        <a:gd name="T116" fmla="*/ 643 w 643"/>
                        <a:gd name="T117" fmla="*/ 1476 h 147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643" h="1476">
                          <a:moveTo>
                            <a:pt x="386" y="100"/>
                          </a:moveTo>
                          <a:lnTo>
                            <a:pt x="395" y="136"/>
                          </a:lnTo>
                          <a:lnTo>
                            <a:pt x="421" y="166"/>
                          </a:lnTo>
                          <a:lnTo>
                            <a:pt x="456" y="188"/>
                          </a:lnTo>
                          <a:lnTo>
                            <a:pt x="502" y="201"/>
                          </a:lnTo>
                          <a:lnTo>
                            <a:pt x="496" y="211"/>
                          </a:lnTo>
                          <a:lnTo>
                            <a:pt x="482" y="211"/>
                          </a:lnTo>
                          <a:lnTo>
                            <a:pt x="482" y="240"/>
                          </a:lnTo>
                          <a:lnTo>
                            <a:pt x="511" y="244"/>
                          </a:lnTo>
                          <a:lnTo>
                            <a:pt x="511" y="1475"/>
                          </a:lnTo>
                          <a:lnTo>
                            <a:pt x="621" y="1475"/>
                          </a:lnTo>
                          <a:lnTo>
                            <a:pt x="621" y="244"/>
                          </a:lnTo>
                          <a:lnTo>
                            <a:pt x="592" y="240"/>
                          </a:lnTo>
                          <a:lnTo>
                            <a:pt x="592" y="211"/>
                          </a:lnTo>
                          <a:lnTo>
                            <a:pt x="607" y="211"/>
                          </a:lnTo>
                          <a:lnTo>
                            <a:pt x="612" y="201"/>
                          </a:lnTo>
                          <a:lnTo>
                            <a:pt x="566" y="188"/>
                          </a:lnTo>
                          <a:lnTo>
                            <a:pt x="531" y="166"/>
                          </a:lnTo>
                          <a:lnTo>
                            <a:pt x="505" y="136"/>
                          </a:lnTo>
                          <a:lnTo>
                            <a:pt x="496" y="100"/>
                          </a:lnTo>
                          <a:lnTo>
                            <a:pt x="499" y="78"/>
                          </a:lnTo>
                          <a:lnTo>
                            <a:pt x="508" y="61"/>
                          </a:lnTo>
                          <a:lnTo>
                            <a:pt x="522" y="42"/>
                          </a:lnTo>
                          <a:lnTo>
                            <a:pt x="540" y="29"/>
                          </a:lnTo>
                          <a:lnTo>
                            <a:pt x="560" y="16"/>
                          </a:lnTo>
                          <a:lnTo>
                            <a:pt x="586" y="6"/>
                          </a:lnTo>
                          <a:lnTo>
                            <a:pt x="612" y="3"/>
                          </a:lnTo>
                          <a:lnTo>
                            <a:pt x="642" y="0"/>
                          </a:lnTo>
                          <a:lnTo>
                            <a:pt x="0" y="0"/>
                          </a:lnTo>
                          <a:lnTo>
                            <a:pt x="29" y="3"/>
                          </a:lnTo>
                          <a:lnTo>
                            <a:pt x="55" y="6"/>
                          </a:lnTo>
                          <a:lnTo>
                            <a:pt x="81" y="16"/>
                          </a:lnTo>
                          <a:lnTo>
                            <a:pt x="101" y="29"/>
                          </a:lnTo>
                          <a:lnTo>
                            <a:pt x="119" y="42"/>
                          </a:lnTo>
                          <a:lnTo>
                            <a:pt x="133" y="61"/>
                          </a:lnTo>
                          <a:lnTo>
                            <a:pt x="139" y="78"/>
                          </a:lnTo>
                          <a:lnTo>
                            <a:pt x="142" y="100"/>
                          </a:lnTo>
                          <a:lnTo>
                            <a:pt x="386" y="10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5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1757" y="2417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6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1567" y="2417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7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1757" y="2613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1567" y="2613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2832" y="2417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0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2653" y="2417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184 h 185"/>
                        <a:gd name="T2" fmla="*/ 169 w 170"/>
                        <a:gd name="T3" fmla="*/ 0 h 185"/>
                        <a:gd name="T4" fmla="*/ 0 w 170"/>
                        <a:gd name="T5" fmla="*/ 0 h 185"/>
                        <a:gd name="T6" fmla="*/ 0 w 170"/>
                        <a:gd name="T7" fmla="*/ 184 h 185"/>
                        <a:gd name="T8" fmla="*/ 169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169" y="184"/>
                          </a:moveTo>
                          <a:lnTo>
                            <a:pt x="169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1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2832" y="2613"/>
                      <a:ext cx="170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2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2653" y="2613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184 h 185"/>
                        <a:gd name="T2" fmla="*/ 169 w 170"/>
                        <a:gd name="T3" fmla="*/ 0 h 185"/>
                        <a:gd name="T4" fmla="*/ 0 w 170"/>
                        <a:gd name="T5" fmla="*/ 0 h 185"/>
                        <a:gd name="T6" fmla="*/ 0 w 170"/>
                        <a:gd name="T7" fmla="*/ 184 h 185"/>
                        <a:gd name="T8" fmla="*/ 169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169" y="184"/>
                          </a:moveTo>
                          <a:lnTo>
                            <a:pt x="169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3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940" y="2417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0 w 169"/>
                        <a:gd name="T3" fmla="*/ 0 h 185"/>
                        <a:gd name="T4" fmla="*/ 168 w 169"/>
                        <a:gd name="T5" fmla="*/ 0 h 185"/>
                        <a:gd name="T6" fmla="*/ 168 w 169"/>
                        <a:gd name="T7" fmla="*/ 184 h 185"/>
                        <a:gd name="T8" fmla="*/ 0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8" y="0"/>
                          </a:lnTo>
                          <a:lnTo>
                            <a:pt x="168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4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750" y="2417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3940" y="2613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0 w 169"/>
                        <a:gd name="T3" fmla="*/ 0 h 185"/>
                        <a:gd name="T4" fmla="*/ 168 w 169"/>
                        <a:gd name="T5" fmla="*/ 0 h 185"/>
                        <a:gd name="T6" fmla="*/ 168 w 169"/>
                        <a:gd name="T7" fmla="*/ 184 h 185"/>
                        <a:gd name="T8" fmla="*/ 0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8" y="0"/>
                          </a:lnTo>
                          <a:lnTo>
                            <a:pt x="168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6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3750" y="2613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7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1757" y="288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8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1567" y="288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59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1757" y="310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0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1567" y="310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1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2653" y="3109"/>
                      <a:ext cx="1058" cy="1288"/>
                    </a:xfrm>
                    <a:custGeom>
                      <a:avLst/>
                      <a:gdLst>
                        <a:gd name="T0" fmla="*/ 0 w 317"/>
                        <a:gd name="T1" fmla="*/ 438 h 439"/>
                        <a:gd name="T2" fmla="*/ 0 w 317"/>
                        <a:gd name="T3" fmla="*/ 0 h 439"/>
                        <a:gd name="T4" fmla="*/ 316 w 317"/>
                        <a:gd name="T5" fmla="*/ 0 h 439"/>
                        <a:gd name="T6" fmla="*/ 316 w 317"/>
                        <a:gd name="T7" fmla="*/ 438 h 439"/>
                        <a:gd name="T8" fmla="*/ 0 w 317"/>
                        <a:gd name="T9" fmla="*/ 438 h 4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7"/>
                        <a:gd name="T16" fmla="*/ 0 h 439"/>
                        <a:gd name="T17" fmla="*/ 317 w 317"/>
                        <a:gd name="T18" fmla="*/ 439 h 4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7" h="439">
                          <a:moveTo>
                            <a:pt x="0" y="438"/>
                          </a:moveTo>
                          <a:lnTo>
                            <a:pt x="0" y="0"/>
                          </a:lnTo>
                          <a:lnTo>
                            <a:pt x="316" y="0"/>
                          </a:lnTo>
                          <a:lnTo>
                            <a:pt x="316" y="438"/>
                          </a:lnTo>
                          <a:lnTo>
                            <a:pt x="0" y="438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2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3940" y="2890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0 w 169"/>
                        <a:gd name="T3" fmla="*/ 0 h 185"/>
                        <a:gd name="T4" fmla="*/ 168 w 169"/>
                        <a:gd name="T5" fmla="*/ 0 h 185"/>
                        <a:gd name="T6" fmla="*/ 168 w 169"/>
                        <a:gd name="T7" fmla="*/ 184 h 185"/>
                        <a:gd name="T8" fmla="*/ 0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8" y="0"/>
                          </a:lnTo>
                          <a:lnTo>
                            <a:pt x="168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3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3750" y="2890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4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940" y="3109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0 w 169"/>
                        <a:gd name="T3" fmla="*/ 0 h 185"/>
                        <a:gd name="T4" fmla="*/ 168 w 169"/>
                        <a:gd name="T5" fmla="*/ 0 h 185"/>
                        <a:gd name="T6" fmla="*/ 168 w 169"/>
                        <a:gd name="T7" fmla="*/ 184 h 185"/>
                        <a:gd name="T8" fmla="*/ 0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8" y="0"/>
                          </a:lnTo>
                          <a:lnTo>
                            <a:pt x="168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5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750" y="310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945" y="2326"/>
                      <a:ext cx="1058" cy="1288"/>
                    </a:xfrm>
                    <a:custGeom>
                      <a:avLst/>
                      <a:gdLst>
                        <a:gd name="T0" fmla="*/ 0 w 475"/>
                        <a:gd name="T1" fmla="*/ 0 h 185"/>
                        <a:gd name="T2" fmla="*/ 474 w 475"/>
                        <a:gd name="T3" fmla="*/ 0 h 185"/>
                        <a:gd name="T4" fmla="*/ 474 w 475"/>
                        <a:gd name="T5" fmla="*/ 61 h 185"/>
                        <a:gd name="T6" fmla="*/ 0 w 475"/>
                        <a:gd name="T7" fmla="*/ 184 h 185"/>
                        <a:gd name="T8" fmla="*/ 0 w 475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75"/>
                        <a:gd name="T16" fmla="*/ 0 h 185"/>
                        <a:gd name="T17" fmla="*/ 475 w 475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75" h="185">
                          <a:moveTo>
                            <a:pt x="0" y="0"/>
                          </a:moveTo>
                          <a:lnTo>
                            <a:pt x="474" y="0"/>
                          </a:lnTo>
                          <a:lnTo>
                            <a:pt x="474" y="61"/>
                          </a:lnTo>
                          <a:lnTo>
                            <a:pt x="0" y="18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7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2178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8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2274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69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2358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70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094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71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3286" y="2360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188"/>
                        <a:gd name="T2" fmla="*/ 168 w 169"/>
                        <a:gd name="T3" fmla="*/ 1187 h 1188"/>
                        <a:gd name="T4" fmla="*/ 0 w 169"/>
                        <a:gd name="T5" fmla="*/ 1187 h 1188"/>
                        <a:gd name="T6" fmla="*/ 0 w 169"/>
                        <a:gd name="T7" fmla="*/ 9 h 1188"/>
                        <a:gd name="T8" fmla="*/ 168 w 169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188"/>
                        <a:gd name="T17" fmla="*/ 169 w 169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188">
                          <a:moveTo>
                            <a:pt x="168" y="0"/>
                          </a:moveTo>
                          <a:lnTo>
                            <a:pt x="168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72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3359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73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444" y="2360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188"/>
                        <a:gd name="T2" fmla="*/ 168 w 169"/>
                        <a:gd name="T3" fmla="*/ 1187 h 1188"/>
                        <a:gd name="T4" fmla="*/ 0 w 169"/>
                        <a:gd name="T5" fmla="*/ 1187 h 1188"/>
                        <a:gd name="T6" fmla="*/ 0 w 169"/>
                        <a:gd name="T7" fmla="*/ 9 h 1188"/>
                        <a:gd name="T8" fmla="*/ 168 w 169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188"/>
                        <a:gd name="T17" fmla="*/ 169 w 169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188">
                          <a:moveTo>
                            <a:pt x="168" y="0"/>
                          </a:moveTo>
                          <a:lnTo>
                            <a:pt x="168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74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202" y="2360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188"/>
                        <a:gd name="T2" fmla="*/ 168 w 169"/>
                        <a:gd name="T3" fmla="*/ 1187 h 1188"/>
                        <a:gd name="T4" fmla="*/ 0 w 169"/>
                        <a:gd name="T5" fmla="*/ 1187 h 1188"/>
                        <a:gd name="T6" fmla="*/ 0 w 169"/>
                        <a:gd name="T7" fmla="*/ 9 h 1188"/>
                        <a:gd name="T8" fmla="*/ 168 w 169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188"/>
                        <a:gd name="T17" fmla="*/ 169 w 169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188">
                          <a:moveTo>
                            <a:pt x="168" y="0"/>
                          </a:moveTo>
                          <a:lnTo>
                            <a:pt x="168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75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372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76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456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77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276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78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2041" y="2326"/>
                      <a:ext cx="1058" cy="1288"/>
                    </a:xfrm>
                    <a:custGeom>
                      <a:avLst/>
                      <a:gdLst>
                        <a:gd name="T0" fmla="*/ 0 w 465"/>
                        <a:gd name="T1" fmla="*/ 0 h 185"/>
                        <a:gd name="T2" fmla="*/ 464 w 465"/>
                        <a:gd name="T3" fmla="*/ 0 h 185"/>
                        <a:gd name="T4" fmla="*/ 464 w 465"/>
                        <a:gd name="T5" fmla="*/ 61 h 185"/>
                        <a:gd name="T6" fmla="*/ 0 w 465"/>
                        <a:gd name="T7" fmla="*/ 184 h 185"/>
                        <a:gd name="T8" fmla="*/ 0 w 465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5"/>
                        <a:gd name="T16" fmla="*/ 0 h 185"/>
                        <a:gd name="T17" fmla="*/ 465 w 465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5" h="185">
                          <a:moveTo>
                            <a:pt x="0" y="0"/>
                          </a:moveTo>
                          <a:lnTo>
                            <a:pt x="464" y="0"/>
                          </a:lnTo>
                          <a:lnTo>
                            <a:pt x="464" y="61"/>
                          </a:lnTo>
                          <a:lnTo>
                            <a:pt x="0" y="18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7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3138" y="2326"/>
                      <a:ext cx="1058" cy="1288"/>
                    </a:xfrm>
                    <a:custGeom>
                      <a:avLst/>
                      <a:gdLst>
                        <a:gd name="T0" fmla="*/ 0 w 486"/>
                        <a:gd name="T1" fmla="*/ 0 h 185"/>
                        <a:gd name="T2" fmla="*/ 485 w 486"/>
                        <a:gd name="T3" fmla="*/ 0 h 185"/>
                        <a:gd name="T4" fmla="*/ 485 w 486"/>
                        <a:gd name="T5" fmla="*/ 61 h 185"/>
                        <a:gd name="T6" fmla="*/ 0 w 486"/>
                        <a:gd name="T7" fmla="*/ 184 h 185"/>
                        <a:gd name="T8" fmla="*/ 0 w 486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6"/>
                        <a:gd name="T16" fmla="*/ 0 h 185"/>
                        <a:gd name="T17" fmla="*/ 486 w 486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6" h="185">
                          <a:moveTo>
                            <a:pt x="0" y="0"/>
                          </a:moveTo>
                          <a:lnTo>
                            <a:pt x="485" y="0"/>
                          </a:lnTo>
                          <a:lnTo>
                            <a:pt x="485" y="61"/>
                          </a:lnTo>
                          <a:lnTo>
                            <a:pt x="0" y="18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8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234" y="2326"/>
                      <a:ext cx="1058" cy="1288"/>
                    </a:xfrm>
                    <a:custGeom>
                      <a:avLst/>
                      <a:gdLst>
                        <a:gd name="T0" fmla="*/ 0 w 465"/>
                        <a:gd name="T1" fmla="*/ 0 h 185"/>
                        <a:gd name="T2" fmla="*/ 464 w 465"/>
                        <a:gd name="T3" fmla="*/ 0 h 185"/>
                        <a:gd name="T4" fmla="*/ 464 w 465"/>
                        <a:gd name="T5" fmla="*/ 61 h 185"/>
                        <a:gd name="T6" fmla="*/ 0 w 465"/>
                        <a:gd name="T7" fmla="*/ 184 h 185"/>
                        <a:gd name="T8" fmla="*/ 0 w 465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5"/>
                        <a:gd name="T16" fmla="*/ 0 h 185"/>
                        <a:gd name="T17" fmla="*/ 465 w 465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5" h="185">
                          <a:moveTo>
                            <a:pt x="0" y="0"/>
                          </a:moveTo>
                          <a:lnTo>
                            <a:pt x="464" y="0"/>
                          </a:lnTo>
                          <a:lnTo>
                            <a:pt x="464" y="61"/>
                          </a:lnTo>
                          <a:lnTo>
                            <a:pt x="0" y="18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81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850" y="3581"/>
                      <a:ext cx="1058" cy="1288"/>
                    </a:xfrm>
                    <a:custGeom>
                      <a:avLst/>
                      <a:gdLst>
                        <a:gd name="T0" fmla="*/ 0 w 3917"/>
                        <a:gd name="T1" fmla="*/ 0 h 185"/>
                        <a:gd name="T2" fmla="*/ 2 w 3917"/>
                        <a:gd name="T3" fmla="*/ 184 h 185"/>
                        <a:gd name="T4" fmla="*/ 3916 w 3917"/>
                        <a:gd name="T5" fmla="*/ 184 h 185"/>
                        <a:gd name="T6" fmla="*/ 3916 w 3917"/>
                        <a:gd name="T7" fmla="*/ 0 h 185"/>
                        <a:gd name="T8" fmla="*/ 0 w 3917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17"/>
                        <a:gd name="T16" fmla="*/ 0 h 185"/>
                        <a:gd name="T17" fmla="*/ 3917 w 3917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17" h="185">
                          <a:moveTo>
                            <a:pt x="0" y="0"/>
                          </a:moveTo>
                          <a:lnTo>
                            <a:pt x="2" y="184"/>
                          </a:lnTo>
                          <a:lnTo>
                            <a:pt x="3916" y="184"/>
                          </a:lnTo>
                          <a:lnTo>
                            <a:pt x="39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82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659" y="3718"/>
                      <a:ext cx="1058" cy="1288"/>
                    </a:xfrm>
                    <a:custGeom>
                      <a:avLst/>
                      <a:gdLst>
                        <a:gd name="T0" fmla="*/ 167 w 4075"/>
                        <a:gd name="T1" fmla="*/ 55 h 186"/>
                        <a:gd name="T2" fmla="*/ 141 w 4075"/>
                        <a:gd name="T3" fmla="*/ 64 h 186"/>
                        <a:gd name="T4" fmla="*/ 120 w 4075"/>
                        <a:gd name="T5" fmla="*/ 92 h 186"/>
                        <a:gd name="T6" fmla="*/ 105 w 4075"/>
                        <a:gd name="T7" fmla="*/ 129 h 186"/>
                        <a:gd name="T8" fmla="*/ 99 w 4075"/>
                        <a:gd name="T9" fmla="*/ 185 h 186"/>
                        <a:gd name="T10" fmla="*/ 0 w 4075"/>
                        <a:gd name="T11" fmla="*/ 175 h 186"/>
                        <a:gd name="T12" fmla="*/ 8 w 4075"/>
                        <a:gd name="T13" fmla="*/ 111 h 186"/>
                        <a:gd name="T14" fmla="*/ 26 w 4075"/>
                        <a:gd name="T15" fmla="*/ 55 h 186"/>
                        <a:gd name="T16" fmla="*/ 55 w 4075"/>
                        <a:gd name="T17" fmla="*/ 9 h 186"/>
                        <a:gd name="T18" fmla="*/ 91 w 4075"/>
                        <a:gd name="T19" fmla="*/ 0 h 186"/>
                        <a:gd name="T20" fmla="*/ 4009 w 4075"/>
                        <a:gd name="T21" fmla="*/ 0 h 186"/>
                        <a:gd name="T22" fmla="*/ 4047 w 4075"/>
                        <a:gd name="T23" fmla="*/ 9 h 186"/>
                        <a:gd name="T24" fmla="*/ 4074 w 4075"/>
                        <a:gd name="T25" fmla="*/ 55 h 186"/>
                        <a:gd name="T26" fmla="*/ 167 w 4075"/>
                        <a:gd name="T27" fmla="*/ 55 h 18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075"/>
                        <a:gd name="T43" fmla="*/ 0 h 186"/>
                        <a:gd name="T44" fmla="*/ 4075 w 4075"/>
                        <a:gd name="T45" fmla="*/ 186 h 18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075" h="186">
                          <a:moveTo>
                            <a:pt x="167" y="55"/>
                          </a:moveTo>
                          <a:lnTo>
                            <a:pt x="141" y="64"/>
                          </a:lnTo>
                          <a:lnTo>
                            <a:pt x="120" y="92"/>
                          </a:lnTo>
                          <a:lnTo>
                            <a:pt x="105" y="129"/>
                          </a:lnTo>
                          <a:lnTo>
                            <a:pt x="99" y="185"/>
                          </a:lnTo>
                          <a:lnTo>
                            <a:pt x="0" y="175"/>
                          </a:lnTo>
                          <a:lnTo>
                            <a:pt x="8" y="111"/>
                          </a:lnTo>
                          <a:lnTo>
                            <a:pt x="26" y="55"/>
                          </a:lnTo>
                          <a:lnTo>
                            <a:pt x="55" y="9"/>
                          </a:lnTo>
                          <a:lnTo>
                            <a:pt x="91" y="0"/>
                          </a:lnTo>
                          <a:lnTo>
                            <a:pt x="4009" y="0"/>
                          </a:lnTo>
                          <a:lnTo>
                            <a:pt x="4047" y="9"/>
                          </a:lnTo>
                          <a:lnTo>
                            <a:pt x="4074" y="55"/>
                          </a:lnTo>
                          <a:lnTo>
                            <a:pt x="167" y="55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83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768" y="3696"/>
                      <a:ext cx="1058" cy="1287"/>
                    </a:xfrm>
                    <a:custGeom>
                      <a:avLst/>
                      <a:gdLst>
                        <a:gd name="T0" fmla="*/ 159 w 4129"/>
                        <a:gd name="T1" fmla="*/ 50 h 193"/>
                        <a:gd name="T2" fmla="*/ 133 w 4129"/>
                        <a:gd name="T3" fmla="*/ 60 h 193"/>
                        <a:gd name="T4" fmla="*/ 113 w 4129"/>
                        <a:gd name="T5" fmla="*/ 101 h 193"/>
                        <a:gd name="T6" fmla="*/ 99 w 4129"/>
                        <a:gd name="T7" fmla="*/ 141 h 193"/>
                        <a:gd name="T8" fmla="*/ 94 w 4129"/>
                        <a:gd name="T9" fmla="*/ 192 h 193"/>
                        <a:gd name="T10" fmla="*/ 0 w 4129"/>
                        <a:gd name="T11" fmla="*/ 192 h 193"/>
                        <a:gd name="T12" fmla="*/ 8 w 4129"/>
                        <a:gd name="T13" fmla="*/ 121 h 193"/>
                        <a:gd name="T14" fmla="*/ 25 w 4129"/>
                        <a:gd name="T15" fmla="*/ 50 h 193"/>
                        <a:gd name="T16" fmla="*/ 54 w 4129"/>
                        <a:gd name="T17" fmla="*/ 10 h 193"/>
                        <a:gd name="T18" fmla="*/ 88 w 4129"/>
                        <a:gd name="T19" fmla="*/ 0 h 193"/>
                        <a:gd name="T20" fmla="*/ 4068 w 4129"/>
                        <a:gd name="T21" fmla="*/ 0 h 193"/>
                        <a:gd name="T22" fmla="*/ 4102 w 4129"/>
                        <a:gd name="T23" fmla="*/ 10 h 193"/>
                        <a:gd name="T24" fmla="*/ 4128 w 4129"/>
                        <a:gd name="T25" fmla="*/ 50 h 193"/>
                        <a:gd name="T26" fmla="*/ 159 w 4129"/>
                        <a:gd name="T27" fmla="*/ 50 h 193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129"/>
                        <a:gd name="T43" fmla="*/ 0 h 193"/>
                        <a:gd name="T44" fmla="*/ 4129 w 4129"/>
                        <a:gd name="T45" fmla="*/ 193 h 193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129" h="193">
                          <a:moveTo>
                            <a:pt x="159" y="50"/>
                          </a:moveTo>
                          <a:lnTo>
                            <a:pt x="133" y="60"/>
                          </a:lnTo>
                          <a:lnTo>
                            <a:pt x="113" y="101"/>
                          </a:lnTo>
                          <a:lnTo>
                            <a:pt x="99" y="141"/>
                          </a:lnTo>
                          <a:lnTo>
                            <a:pt x="94" y="192"/>
                          </a:lnTo>
                          <a:lnTo>
                            <a:pt x="0" y="192"/>
                          </a:lnTo>
                          <a:lnTo>
                            <a:pt x="8" y="121"/>
                          </a:lnTo>
                          <a:lnTo>
                            <a:pt x="25" y="50"/>
                          </a:lnTo>
                          <a:lnTo>
                            <a:pt x="54" y="10"/>
                          </a:lnTo>
                          <a:lnTo>
                            <a:pt x="88" y="0"/>
                          </a:lnTo>
                          <a:lnTo>
                            <a:pt x="4068" y="0"/>
                          </a:lnTo>
                          <a:lnTo>
                            <a:pt x="4102" y="10"/>
                          </a:lnTo>
                          <a:lnTo>
                            <a:pt x="4128" y="50"/>
                          </a:lnTo>
                          <a:lnTo>
                            <a:pt x="159" y="5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84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977" y="1242"/>
                      <a:ext cx="1058" cy="1287"/>
                    </a:xfrm>
                    <a:custGeom>
                      <a:avLst/>
                      <a:gdLst>
                        <a:gd name="T0" fmla="*/ 1832 w 1833"/>
                        <a:gd name="T1" fmla="*/ 0 h 462"/>
                        <a:gd name="T2" fmla="*/ 0 w 1833"/>
                        <a:gd name="T3" fmla="*/ 461 h 462"/>
                        <a:gd name="T4" fmla="*/ 483 w 1833"/>
                        <a:gd name="T5" fmla="*/ 426 h 462"/>
                        <a:gd name="T6" fmla="*/ 1832 w 1833"/>
                        <a:gd name="T7" fmla="*/ 85 h 462"/>
                        <a:gd name="T8" fmla="*/ 1832 w 1833"/>
                        <a:gd name="T9" fmla="*/ 0 h 4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33"/>
                        <a:gd name="T16" fmla="*/ 0 h 462"/>
                        <a:gd name="T17" fmla="*/ 1833 w 1833"/>
                        <a:gd name="T18" fmla="*/ 462 h 4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33" h="462">
                          <a:moveTo>
                            <a:pt x="1832" y="0"/>
                          </a:moveTo>
                          <a:lnTo>
                            <a:pt x="0" y="461"/>
                          </a:lnTo>
                          <a:lnTo>
                            <a:pt x="483" y="426"/>
                          </a:lnTo>
                          <a:lnTo>
                            <a:pt x="1832" y="85"/>
                          </a:lnTo>
                          <a:lnTo>
                            <a:pt x="1832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85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1461" y="1334"/>
                      <a:ext cx="1058" cy="1287"/>
                    </a:xfrm>
                    <a:custGeom>
                      <a:avLst/>
                      <a:gdLst>
                        <a:gd name="T0" fmla="*/ 0 w 2697"/>
                        <a:gd name="T1" fmla="*/ 334 h 335"/>
                        <a:gd name="T2" fmla="*/ 1348 w 2697"/>
                        <a:gd name="T3" fmla="*/ 0 h 335"/>
                        <a:gd name="T4" fmla="*/ 1348 w 2697"/>
                        <a:gd name="T5" fmla="*/ 0 h 335"/>
                        <a:gd name="T6" fmla="*/ 2696 w 2697"/>
                        <a:gd name="T7" fmla="*/ 334 h 335"/>
                        <a:gd name="T8" fmla="*/ 0 w 2697"/>
                        <a:gd name="T9" fmla="*/ 334 h 3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7"/>
                        <a:gd name="T16" fmla="*/ 0 h 335"/>
                        <a:gd name="T17" fmla="*/ 2697 w 2697"/>
                        <a:gd name="T18" fmla="*/ 335 h 3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7" h="335">
                          <a:moveTo>
                            <a:pt x="0" y="334"/>
                          </a:moveTo>
                          <a:lnTo>
                            <a:pt x="1348" y="0"/>
                          </a:lnTo>
                          <a:lnTo>
                            <a:pt x="2696" y="334"/>
                          </a:lnTo>
                          <a:lnTo>
                            <a:pt x="0" y="334"/>
                          </a:lnTo>
                        </a:path>
                      </a:pathLst>
                    </a:custGeom>
                    <a:solidFill>
                      <a:srgbClr val="E69A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86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977" y="1242"/>
                      <a:ext cx="1058" cy="1287"/>
                    </a:xfrm>
                    <a:custGeom>
                      <a:avLst/>
                      <a:gdLst>
                        <a:gd name="T0" fmla="*/ 0 w 3665"/>
                        <a:gd name="T1" fmla="*/ 461 h 462"/>
                        <a:gd name="T2" fmla="*/ 485 w 3665"/>
                        <a:gd name="T3" fmla="*/ 426 h 462"/>
                        <a:gd name="T4" fmla="*/ 3180 w 3665"/>
                        <a:gd name="T5" fmla="*/ 426 h 462"/>
                        <a:gd name="T6" fmla="*/ 1832 w 3665"/>
                        <a:gd name="T7" fmla="*/ 85 h 462"/>
                        <a:gd name="T8" fmla="*/ 1832 w 3665"/>
                        <a:gd name="T9" fmla="*/ 85 h 462"/>
                        <a:gd name="T10" fmla="*/ 1832 w 3665"/>
                        <a:gd name="T11" fmla="*/ 0 h 462"/>
                        <a:gd name="T12" fmla="*/ 1832 w 3665"/>
                        <a:gd name="T13" fmla="*/ 0 h 462"/>
                        <a:gd name="T14" fmla="*/ 3664 w 3665"/>
                        <a:gd name="T15" fmla="*/ 461 h 462"/>
                        <a:gd name="T16" fmla="*/ 3319 w 3665"/>
                        <a:gd name="T17" fmla="*/ 461 h 462"/>
                        <a:gd name="T18" fmla="*/ 0 w 3665"/>
                        <a:gd name="T19" fmla="*/ 461 h 46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665"/>
                        <a:gd name="T31" fmla="*/ 0 h 462"/>
                        <a:gd name="T32" fmla="*/ 3665 w 3665"/>
                        <a:gd name="T33" fmla="*/ 462 h 46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665" h="462">
                          <a:moveTo>
                            <a:pt x="0" y="461"/>
                          </a:moveTo>
                          <a:lnTo>
                            <a:pt x="485" y="426"/>
                          </a:lnTo>
                          <a:lnTo>
                            <a:pt x="3180" y="426"/>
                          </a:lnTo>
                          <a:lnTo>
                            <a:pt x="1832" y="85"/>
                          </a:lnTo>
                          <a:lnTo>
                            <a:pt x="1832" y="0"/>
                          </a:lnTo>
                          <a:lnTo>
                            <a:pt x="3664" y="461"/>
                          </a:lnTo>
                          <a:lnTo>
                            <a:pt x="3319" y="461"/>
                          </a:lnTo>
                          <a:lnTo>
                            <a:pt x="0" y="461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87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850" y="1737"/>
                      <a:ext cx="1058" cy="1287"/>
                    </a:xfrm>
                    <a:custGeom>
                      <a:avLst/>
                      <a:gdLst>
                        <a:gd name="T0" fmla="*/ 0 w 3938"/>
                        <a:gd name="T1" fmla="*/ 0 h 186"/>
                        <a:gd name="T2" fmla="*/ 3937 w 3938"/>
                        <a:gd name="T3" fmla="*/ 0 h 186"/>
                        <a:gd name="T4" fmla="*/ 3937 w 3938"/>
                        <a:gd name="T5" fmla="*/ 185 h 186"/>
                        <a:gd name="T6" fmla="*/ 0 w 3938"/>
                        <a:gd name="T7" fmla="*/ 185 h 186"/>
                        <a:gd name="T8" fmla="*/ 0 w 3938"/>
                        <a:gd name="T9" fmla="*/ 0 h 1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38"/>
                        <a:gd name="T16" fmla="*/ 0 h 186"/>
                        <a:gd name="T17" fmla="*/ 3938 w 3938"/>
                        <a:gd name="T18" fmla="*/ 186 h 1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38" h="186">
                          <a:moveTo>
                            <a:pt x="0" y="0"/>
                          </a:moveTo>
                          <a:lnTo>
                            <a:pt x="3937" y="0"/>
                          </a:lnTo>
                          <a:lnTo>
                            <a:pt x="3937" y="185"/>
                          </a:lnTo>
                          <a:lnTo>
                            <a:pt x="0" y="18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88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08" y="3108"/>
                      <a:ext cx="1495" cy="207"/>
                    </a:xfrm>
                    <a:prstGeom prst="line">
                      <a:avLst/>
                    </a:prstGeom>
                    <a:noFill/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62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2476" y="1448"/>
                    <a:ext cx="1694" cy="1287"/>
                    <a:chOff x="2476" y="1448"/>
                    <a:chExt cx="1694" cy="1287"/>
                  </a:xfrm>
                </p:grpSpPr>
                <p:sp>
                  <p:nvSpPr>
                    <p:cNvPr id="1663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3112" y="1448"/>
                      <a:ext cx="1058" cy="1287"/>
                    </a:xfrm>
                    <a:custGeom>
                      <a:avLst/>
                      <a:gdLst>
                        <a:gd name="T0" fmla="*/ 4 w 84"/>
                        <a:gd name="T1" fmla="*/ 145 h 152"/>
                        <a:gd name="T2" fmla="*/ 18 w 84"/>
                        <a:gd name="T3" fmla="*/ 148 h 152"/>
                        <a:gd name="T4" fmla="*/ 54 w 84"/>
                        <a:gd name="T5" fmla="*/ 151 h 152"/>
                        <a:gd name="T6" fmla="*/ 60 w 84"/>
                        <a:gd name="T7" fmla="*/ 148 h 152"/>
                        <a:gd name="T8" fmla="*/ 67 w 84"/>
                        <a:gd name="T9" fmla="*/ 145 h 152"/>
                        <a:gd name="T10" fmla="*/ 80 w 84"/>
                        <a:gd name="T11" fmla="*/ 118 h 152"/>
                        <a:gd name="T12" fmla="*/ 83 w 84"/>
                        <a:gd name="T13" fmla="*/ 94 h 152"/>
                        <a:gd name="T14" fmla="*/ 80 w 84"/>
                        <a:gd name="T15" fmla="*/ 88 h 152"/>
                        <a:gd name="T16" fmla="*/ 78 w 84"/>
                        <a:gd name="T17" fmla="*/ 81 h 152"/>
                        <a:gd name="T18" fmla="*/ 69 w 84"/>
                        <a:gd name="T19" fmla="*/ 71 h 152"/>
                        <a:gd name="T20" fmla="*/ 62 w 84"/>
                        <a:gd name="T21" fmla="*/ 64 h 152"/>
                        <a:gd name="T22" fmla="*/ 54 w 84"/>
                        <a:gd name="T23" fmla="*/ 62 h 152"/>
                        <a:gd name="T24" fmla="*/ 47 w 84"/>
                        <a:gd name="T25" fmla="*/ 59 h 152"/>
                        <a:gd name="T26" fmla="*/ 40 w 84"/>
                        <a:gd name="T27" fmla="*/ 56 h 152"/>
                        <a:gd name="T28" fmla="*/ 36 w 84"/>
                        <a:gd name="T29" fmla="*/ 53 h 152"/>
                        <a:gd name="T30" fmla="*/ 34 w 84"/>
                        <a:gd name="T31" fmla="*/ 50 h 152"/>
                        <a:gd name="T32" fmla="*/ 31 w 84"/>
                        <a:gd name="T33" fmla="*/ 43 h 152"/>
                        <a:gd name="T34" fmla="*/ 29 w 84"/>
                        <a:gd name="T35" fmla="*/ 38 h 152"/>
                        <a:gd name="T36" fmla="*/ 31 w 84"/>
                        <a:gd name="T37" fmla="*/ 35 h 152"/>
                        <a:gd name="T38" fmla="*/ 36 w 84"/>
                        <a:gd name="T39" fmla="*/ 32 h 152"/>
                        <a:gd name="T40" fmla="*/ 40 w 84"/>
                        <a:gd name="T41" fmla="*/ 29 h 152"/>
                        <a:gd name="T42" fmla="*/ 50 w 84"/>
                        <a:gd name="T43" fmla="*/ 25 h 152"/>
                        <a:gd name="T44" fmla="*/ 56 w 84"/>
                        <a:gd name="T45" fmla="*/ 29 h 152"/>
                        <a:gd name="T46" fmla="*/ 64 w 84"/>
                        <a:gd name="T47" fmla="*/ 32 h 152"/>
                        <a:gd name="T48" fmla="*/ 73 w 84"/>
                        <a:gd name="T49" fmla="*/ 35 h 152"/>
                        <a:gd name="T50" fmla="*/ 76 w 84"/>
                        <a:gd name="T51" fmla="*/ 8 h 152"/>
                        <a:gd name="T52" fmla="*/ 73 w 84"/>
                        <a:gd name="T53" fmla="*/ 5 h 152"/>
                        <a:gd name="T54" fmla="*/ 64 w 84"/>
                        <a:gd name="T55" fmla="*/ 2 h 152"/>
                        <a:gd name="T56" fmla="*/ 54 w 84"/>
                        <a:gd name="T57" fmla="*/ 0 h 152"/>
                        <a:gd name="T58" fmla="*/ 29 w 84"/>
                        <a:gd name="T59" fmla="*/ 2 h 152"/>
                        <a:gd name="T60" fmla="*/ 18 w 84"/>
                        <a:gd name="T61" fmla="*/ 5 h 152"/>
                        <a:gd name="T62" fmla="*/ 13 w 84"/>
                        <a:gd name="T63" fmla="*/ 8 h 152"/>
                        <a:gd name="T64" fmla="*/ 2 w 84"/>
                        <a:gd name="T65" fmla="*/ 29 h 152"/>
                        <a:gd name="T66" fmla="*/ 0 w 84"/>
                        <a:gd name="T67" fmla="*/ 38 h 152"/>
                        <a:gd name="T68" fmla="*/ 2 w 84"/>
                        <a:gd name="T69" fmla="*/ 56 h 152"/>
                        <a:gd name="T70" fmla="*/ 15 w 84"/>
                        <a:gd name="T71" fmla="*/ 81 h 152"/>
                        <a:gd name="T72" fmla="*/ 20 w 84"/>
                        <a:gd name="T73" fmla="*/ 86 h 152"/>
                        <a:gd name="T74" fmla="*/ 27 w 84"/>
                        <a:gd name="T75" fmla="*/ 88 h 152"/>
                        <a:gd name="T76" fmla="*/ 34 w 84"/>
                        <a:gd name="T77" fmla="*/ 91 h 152"/>
                        <a:gd name="T78" fmla="*/ 38 w 84"/>
                        <a:gd name="T79" fmla="*/ 94 h 152"/>
                        <a:gd name="T80" fmla="*/ 45 w 84"/>
                        <a:gd name="T81" fmla="*/ 97 h 152"/>
                        <a:gd name="T82" fmla="*/ 50 w 84"/>
                        <a:gd name="T83" fmla="*/ 100 h 152"/>
                        <a:gd name="T84" fmla="*/ 52 w 84"/>
                        <a:gd name="T85" fmla="*/ 107 h 152"/>
                        <a:gd name="T86" fmla="*/ 50 w 84"/>
                        <a:gd name="T87" fmla="*/ 112 h 152"/>
                        <a:gd name="T88" fmla="*/ 47 w 84"/>
                        <a:gd name="T89" fmla="*/ 115 h 152"/>
                        <a:gd name="T90" fmla="*/ 45 w 84"/>
                        <a:gd name="T91" fmla="*/ 121 h 152"/>
                        <a:gd name="T92" fmla="*/ 13 w 84"/>
                        <a:gd name="T93" fmla="*/ 118 h 152"/>
                        <a:gd name="T94" fmla="*/ 4 w 84"/>
                        <a:gd name="T95" fmla="*/ 115 h 152"/>
                        <a:gd name="T96" fmla="*/ 2 w 84"/>
                        <a:gd name="T97" fmla="*/ 145 h 152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84"/>
                        <a:gd name="T148" fmla="*/ 0 h 152"/>
                        <a:gd name="T149" fmla="*/ 84 w 84"/>
                        <a:gd name="T150" fmla="*/ 152 h 152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84" h="152">
                          <a:moveTo>
                            <a:pt x="2" y="145"/>
                          </a:moveTo>
                          <a:lnTo>
                            <a:pt x="4" y="145"/>
                          </a:lnTo>
                          <a:lnTo>
                            <a:pt x="6" y="148"/>
                          </a:lnTo>
                          <a:lnTo>
                            <a:pt x="18" y="148"/>
                          </a:lnTo>
                          <a:lnTo>
                            <a:pt x="18" y="151"/>
                          </a:lnTo>
                          <a:lnTo>
                            <a:pt x="54" y="151"/>
                          </a:lnTo>
                          <a:lnTo>
                            <a:pt x="56" y="148"/>
                          </a:lnTo>
                          <a:lnTo>
                            <a:pt x="60" y="148"/>
                          </a:lnTo>
                          <a:lnTo>
                            <a:pt x="62" y="145"/>
                          </a:lnTo>
                          <a:lnTo>
                            <a:pt x="67" y="145"/>
                          </a:lnTo>
                          <a:lnTo>
                            <a:pt x="80" y="125"/>
                          </a:lnTo>
                          <a:lnTo>
                            <a:pt x="80" y="118"/>
                          </a:lnTo>
                          <a:lnTo>
                            <a:pt x="83" y="115"/>
                          </a:lnTo>
                          <a:lnTo>
                            <a:pt x="83" y="94"/>
                          </a:lnTo>
                          <a:lnTo>
                            <a:pt x="80" y="94"/>
                          </a:lnTo>
                          <a:lnTo>
                            <a:pt x="80" y="88"/>
                          </a:lnTo>
                          <a:lnTo>
                            <a:pt x="78" y="86"/>
                          </a:lnTo>
                          <a:lnTo>
                            <a:pt x="78" y="81"/>
                          </a:lnTo>
                          <a:lnTo>
                            <a:pt x="71" y="71"/>
                          </a:lnTo>
                          <a:lnTo>
                            <a:pt x="69" y="71"/>
                          </a:lnTo>
                          <a:lnTo>
                            <a:pt x="64" y="64"/>
                          </a:lnTo>
                          <a:lnTo>
                            <a:pt x="62" y="64"/>
                          </a:lnTo>
                          <a:lnTo>
                            <a:pt x="56" y="62"/>
                          </a:lnTo>
                          <a:lnTo>
                            <a:pt x="54" y="62"/>
                          </a:lnTo>
                          <a:lnTo>
                            <a:pt x="52" y="59"/>
                          </a:lnTo>
                          <a:lnTo>
                            <a:pt x="47" y="59"/>
                          </a:lnTo>
                          <a:lnTo>
                            <a:pt x="45" y="56"/>
                          </a:lnTo>
                          <a:lnTo>
                            <a:pt x="40" y="56"/>
                          </a:lnTo>
                          <a:lnTo>
                            <a:pt x="40" y="53"/>
                          </a:lnTo>
                          <a:lnTo>
                            <a:pt x="36" y="53"/>
                          </a:lnTo>
                          <a:lnTo>
                            <a:pt x="36" y="50"/>
                          </a:lnTo>
                          <a:lnTo>
                            <a:pt x="34" y="50"/>
                          </a:lnTo>
                          <a:lnTo>
                            <a:pt x="31" y="47"/>
                          </a:lnTo>
                          <a:lnTo>
                            <a:pt x="31" y="43"/>
                          </a:lnTo>
                          <a:lnTo>
                            <a:pt x="29" y="40"/>
                          </a:lnTo>
                          <a:lnTo>
                            <a:pt x="29" y="38"/>
                          </a:lnTo>
                          <a:lnTo>
                            <a:pt x="31" y="38"/>
                          </a:lnTo>
                          <a:lnTo>
                            <a:pt x="31" y="35"/>
                          </a:lnTo>
                          <a:lnTo>
                            <a:pt x="34" y="32"/>
                          </a:lnTo>
                          <a:lnTo>
                            <a:pt x="36" y="32"/>
                          </a:lnTo>
                          <a:lnTo>
                            <a:pt x="36" y="29"/>
                          </a:lnTo>
                          <a:lnTo>
                            <a:pt x="40" y="29"/>
                          </a:lnTo>
                          <a:lnTo>
                            <a:pt x="40" y="25"/>
                          </a:lnTo>
                          <a:lnTo>
                            <a:pt x="50" y="25"/>
                          </a:lnTo>
                          <a:lnTo>
                            <a:pt x="50" y="29"/>
                          </a:lnTo>
                          <a:lnTo>
                            <a:pt x="56" y="29"/>
                          </a:lnTo>
                          <a:lnTo>
                            <a:pt x="60" y="32"/>
                          </a:lnTo>
                          <a:lnTo>
                            <a:pt x="64" y="32"/>
                          </a:lnTo>
                          <a:lnTo>
                            <a:pt x="67" y="35"/>
                          </a:lnTo>
                          <a:lnTo>
                            <a:pt x="73" y="35"/>
                          </a:lnTo>
                          <a:lnTo>
                            <a:pt x="76" y="38"/>
                          </a:lnTo>
                          <a:lnTo>
                            <a:pt x="76" y="8"/>
                          </a:lnTo>
                          <a:lnTo>
                            <a:pt x="73" y="8"/>
                          </a:lnTo>
                          <a:lnTo>
                            <a:pt x="73" y="5"/>
                          </a:lnTo>
                          <a:lnTo>
                            <a:pt x="67" y="5"/>
                          </a:lnTo>
                          <a:lnTo>
                            <a:pt x="64" y="2"/>
                          </a:lnTo>
                          <a:lnTo>
                            <a:pt x="56" y="2"/>
                          </a:lnTo>
                          <a:lnTo>
                            <a:pt x="54" y="0"/>
                          </a:lnTo>
                          <a:lnTo>
                            <a:pt x="31" y="0"/>
                          </a:lnTo>
                          <a:lnTo>
                            <a:pt x="29" y="2"/>
                          </a:lnTo>
                          <a:lnTo>
                            <a:pt x="22" y="2"/>
                          </a:lnTo>
                          <a:lnTo>
                            <a:pt x="18" y="5"/>
                          </a:lnTo>
                          <a:lnTo>
                            <a:pt x="15" y="8"/>
                          </a:lnTo>
                          <a:lnTo>
                            <a:pt x="13" y="8"/>
                          </a:lnTo>
                          <a:lnTo>
                            <a:pt x="4" y="21"/>
                          </a:lnTo>
                          <a:lnTo>
                            <a:pt x="2" y="29"/>
                          </a:lnTo>
                          <a:lnTo>
                            <a:pt x="2" y="32"/>
                          </a:lnTo>
                          <a:lnTo>
                            <a:pt x="0" y="38"/>
                          </a:lnTo>
                          <a:lnTo>
                            <a:pt x="0" y="53"/>
                          </a:lnTo>
                          <a:lnTo>
                            <a:pt x="2" y="56"/>
                          </a:lnTo>
                          <a:lnTo>
                            <a:pt x="2" y="62"/>
                          </a:lnTo>
                          <a:lnTo>
                            <a:pt x="15" y="81"/>
                          </a:lnTo>
                          <a:lnTo>
                            <a:pt x="18" y="81"/>
                          </a:lnTo>
                          <a:lnTo>
                            <a:pt x="20" y="86"/>
                          </a:lnTo>
                          <a:lnTo>
                            <a:pt x="25" y="88"/>
                          </a:lnTo>
                          <a:lnTo>
                            <a:pt x="27" y="88"/>
                          </a:lnTo>
                          <a:lnTo>
                            <a:pt x="31" y="91"/>
                          </a:lnTo>
                          <a:lnTo>
                            <a:pt x="34" y="91"/>
                          </a:lnTo>
                          <a:lnTo>
                            <a:pt x="34" y="94"/>
                          </a:lnTo>
                          <a:lnTo>
                            <a:pt x="38" y="94"/>
                          </a:lnTo>
                          <a:lnTo>
                            <a:pt x="40" y="97"/>
                          </a:lnTo>
                          <a:lnTo>
                            <a:pt x="45" y="97"/>
                          </a:lnTo>
                          <a:lnTo>
                            <a:pt x="45" y="100"/>
                          </a:lnTo>
                          <a:lnTo>
                            <a:pt x="50" y="100"/>
                          </a:lnTo>
                          <a:lnTo>
                            <a:pt x="50" y="107"/>
                          </a:lnTo>
                          <a:lnTo>
                            <a:pt x="52" y="107"/>
                          </a:lnTo>
                          <a:lnTo>
                            <a:pt x="52" y="110"/>
                          </a:lnTo>
                          <a:lnTo>
                            <a:pt x="50" y="112"/>
                          </a:lnTo>
                          <a:lnTo>
                            <a:pt x="50" y="115"/>
                          </a:lnTo>
                          <a:lnTo>
                            <a:pt x="47" y="115"/>
                          </a:lnTo>
                          <a:lnTo>
                            <a:pt x="47" y="118"/>
                          </a:lnTo>
                          <a:lnTo>
                            <a:pt x="45" y="121"/>
                          </a:lnTo>
                          <a:lnTo>
                            <a:pt x="15" y="121"/>
                          </a:lnTo>
                          <a:lnTo>
                            <a:pt x="13" y="118"/>
                          </a:lnTo>
                          <a:lnTo>
                            <a:pt x="6" y="118"/>
                          </a:lnTo>
                          <a:lnTo>
                            <a:pt x="4" y="115"/>
                          </a:lnTo>
                          <a:lnTo>
                            <a:pt x="2" y="115"/>
                          </a:lnTo>
                          <a:lnTo>
                            <a:pt x="2" y="145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64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2575" y="1448"/>
                      <a:ext cx="1058" cy="1287"/>
                    </a:xfrm>
                    <a:custGeom>
                      <a:avLst/>
                      <a:gdLst>
                        <a:gd name="T0" fmla="*/ 0 w 30"/>
                        <a:gd name="T1" fmla="*/ 0 h 152"/>
                        <a:gd name="T2" fmla="*/ 0 w 30"/>
                        <a:gd name="T3" fmla="*/ 151 h 152"/>
                        <a:gd name="T4" fmla="*/ 29 w 30"/>
                        <a:gd name="T5" fmla="*/ 151 h 152"/>
                        <a:gd name="T6" fmla="*/ 29 w 30"/>
                        <a:gd name="T7" fmla="*/ 0 h 152"/>
                        <a:gd name="T8" fmla="*/ 0 w 30"/>
                        <a:gd name="T9" fmla="*/ 0 h 1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152"/>
                        <a:gd name="T17" fmla="*/ 30 w 30"/>
                        <a:gd name="T18" fmla="*/ 152 h 1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152">
                          <a:moveTo>
                            <a:pt x="0" y="0"/>
                          </a:moveTo>
                          <a:lnTo>
                            <a:pt x="0" y="151"/>
                          </a:lnTo>
                          <a:lnTo>
                            <a:pt x="29" y="151"/>
                          </a:lnTo>
                          <a:lnTo>
                            <a:pt x="29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65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2632" y="1448"/>
                      <a:ext cx="1058" cy="1287"/>
                    </a:xfrm>
                    <a:custGeom>
                      <a:avLst/>
                      <a:gdLst>
                        <a:gd name="T0" fmla="*/ 77 w 78"/>
                        <a:gd name="T1" fmla="*/ 0 h 152"/>
                        <a:gd name="T2" fmla="*/ 0 w 78"/>
                        <a:gd name="T3" fmla="*/ 0 h 152"/>
                        <a:gd name="T4" fmla="*/ 0 w 78"/>
                        <a:gd name="T5" fmla="*/ 151 h 152"/>
                        <a:gd name="T6" fmla="*/ 77 w 78"/>
                        <a:gd name="T7" fmla="*/ 151 h 152"/>
                        <a:gd name="T8" fmla="*/ 77 w 78"/>
                        <a:gd name="T9" fmla="*/ 121 h 152"/>
                        <a:gd name="T10" fmla="*/ 32 w 78"/>
                        <a:gd name="T11" fmla="*/ 121 h 152"/>
                        <a:gd name="T12" fmla="*/ 32 w 78"/>
                        <a:gd name="T13" fmla="*/ 91 h 152"/>
                        <a:gd name="T14" fmla="*/ 70 w 78"/>
                        <a:gd name="T15" fmla="*/ 91 h 152"/>
                        <a:gd name="T16" fmla="*/ 70 w 78"/>
                        <a:gd name="T17" fmla="*/ 62 h 152"/>
                        <a:gd name="T18" fmla="*/ 29 w 78"/>
                        <a:gd name="T19" fmla="*/ 62 h 152"/>
                        <a:gd name="T20" fmla="*/ 29 w 78"/>
                        <a:gd name="T21" fmla="*/ 32 h 152"/>
                        <a:gd name="T22" fmla="*/ 77 w 78"/>
                        <a:gd name="T23" fmla="*/ 32 h 152"/>
                        <a:gd name="T24" fmla="*/ 77 w 78"/>
                        <a:gd name="T25" fmla="*/ 0 h 15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8"/>
                        <a:gd name="T40" fmla="*/ 0 h 152"/>
                        <a:gd name="T41" fmla="*/ 78 w 78"/>
                        <a:gd name="T42" fmla="*/ 152 h 15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8" h="152">
                          <a:moveTo>
                            <a:pt x="77" y="0"/>
                          </a:moveTo>
                          <a:lnTo>
                            <a:pt x="0" y="0"/>
                          </a:lnTo>
                          <a:lnTo>
                            <a:pt x="0" y="151"/>
                          </a:lnTo>
                          <a:lnTo>
                            <a:pt x="77" y="151"/>
                          </a:lnTo>
                          <a:lnTo>
                            <a:pt x="77" y="121"/>
                          </a:lnTo>
                          <a:lnTo>
                            <a:pt x="32" y="121"/>
                          </a:lnTo>
                          <a:lnTo>
                            <a:pt x="32" y="91"/>
                          </a:lnTo>
                          <a:lnTo>
                            <a:pt x="70" y="91"/>
                          </a:lnTo>
                          <a:lnTo>
                            <a:pt x="70" y="62"/>
                          </a:lnTo>
                          <a:lnTo>
                            <a:pt x="29" y="62"/>
                          </a:lnTo>
                          <a:lnTo>
                            <a:pt x="29" y="32"/>
                          </a:lnTo>
                          <a:lnTo>
                            <a:pt x="77" y="32"/>
                          </a:lnTo>
                          <a:lnTo>
                            <a:pt x="77" y="0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66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2735" y="1448"/>
                      <a:ext cx="1058" cy="1287"/>
                    </a:xfrm>
                    <a:custGeom>
                      <a:avLst/>
                      <a:gdLst>
                        <a:gd name="T0" fmla="*/ 71 w 133"/>
                        <a:gd name="T1" fmla="*/ 151 h 152"/>
                        <a:gd name="T2" fmla="*/ 52 w 133"/>
                        <a:gd name="T3" fmla="*/ 151 h 152"/>
                        <a:gd name="T4" fmla="*/ 23 w 133"/>
                        <a:gd name="T5" fmla="*/ 69 h 152"/>
                        <a:gd name="T6" fmla="*/ 23 w 133"/>
                        <a:gd name="T7" fmla="*/ 151 h 152"/>
                        <a:gd name="T8" fmla="*/ 0 w 133"/>
                        <a:gd name="T9" fmla="*/ 151 h 152"/>
                        <a:gd name="T10" fmla="*/ 0 w 133"/>
                        <a:gd name="T11" fmla="*/ 0 h 152"/>
                        <a:gd name="T12" fmla="*/ 37 w 133"/>
                        <a:gd name="T13" fmla="*/ 0 h 152"/>
                        <a:gd name="T14" fmla="*/ 67 w 133"/>
                        <a:gd name="T15" fmla="*/ 88 h 152"/>
                        <a:gd name="T16" fmla="*/ 92 w 133"/>
                        <a:gd name="T17" fmla="*/ 0 h 152"/>
                        <a:gd name="T18" fmla="*/ 132 w 133"/>
                        <a:gd name="T19" fmla="*/ 0 h 152"/>
                        <a:gd name="T20" fmla="*/ 132 w 133"/>
                        <a:gd name="T21" fmla="*/ 151 h 152"/>
                        <a:gd name="T22" fmla="*/ 99 w 133"/>
                        <a:gd name="T23" fmla="*/ 151 h 152"/>
                        <a:gd name="T24" fmla="*/ 99 w 133"/>
                        <a:gd name="T25" fmla="*/ 69 h 152"/>
                        <a:gd name="T26" fmla="*/ 71 w 133"/>
                        <a:gd name="T27" fmla="*/ 151 h 15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33"/>
                        <a:gd name="T43" fmla="*/ 0 h 152"/>
                        <a:gd name="T44" fmla="*/ 133 w 133"/>
                        <a:gd name="T45" fmla="*/ 152 h 15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33" h="152">
                          <a:moveTo>
                            <a:pt x="71" y="151"/>
                          </a:moveTo>
                          <a:lnTo>
                            <a:pt x="52" y="151"/>
                          </a:lnTo>
                          <a:lnTo>
                            <a:pt x="23" y="69"/>
                          </a:lnTo>
                          <a:lnTo>
                            <a:pt x="23" y="151"/>
                          </a:lnTo>
                          <a:lnTo>
                            <a:pt x="0" y="151"/>
                          </a:lnTo>
                          <a:lnTo>
                            <a:pt x="0" y="0"/>
                          </a:lnTo>
                          <a:lnTo>
                            <a:pt x="37" y="0"/>
                          </a:lnTo>
                          <a:lnTo>
                            <a:pt x="67" y="88"/>
                          </a:lnTo>
                          <a:lnTo>
                            <a:pt x="92" y="0"/>
                          </a:lnTo>
                          <a:lnTo>
                            <a:pt x="132" y="0"/>
                          </a:lnTo>
                          <a:lnTo>
                            <a:pt x="132" y="151"/>
                          </a:lnTo>
                          <a:lnTo>
                            <a:pt x="99" y="151"/>
                          </a:lnTo>
                          <a:lnTo>
                            <a:pt x="99" y="69"/>
                          </a:lnTo>
                          <a:lnTo>
                            <a:pt x="71" y="151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67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3001" y="1448"/>
                      <a:ext cx="1058" cy="1287"/>
                    </a:xfrm>
                    <a:custGeom>
                      <a:avLst/>
                      <a:gdLst>
                        <a:gd name="T0" fmla="*/ 69 w 92"/>
                        <a:gd name="T1" fmla="*/ 88 h 152"/>
                        <a:gd name="T2" fmla="*/ 69 w 92"/>
                        <a:gd name="T3" fmla="*/ 0 h 152"/>
                        <a:gd name="T4" fmla="*/ 91 w 92"/>
                        <a:gd name="T5" fmla="*/ 0 h 152"/>
                        <a:gd name="T6" fmla="*/ 91 w 92"/>
                        <a:gd name="T7" fmla="*/ 151 h 152"/>
                        <a:gd name="T8" fmla="*/ 59 w 92"/>
                        <a:gd name="T9" fmla="*/ 151 h 152"/>
                        <a:gd name="T10" fmla="*/ 19 w 92"/>
                        <a:gd name="T11" fmla="*/ 62 h 152"/>
                        <a:gd name="T12" fmla="*/ 19 w 92"/>
                        <a:gd name="T13" fmla="*/ 151 h 152"/>
                        <a:gd name="T14" fmla="*/ 0 w 92"/>
                        <a:gd name="T15" fmla="*/ 151 h 152"/>
                        <a:gd name="T16" fmla="*/ 0 w 92"/>
                        <a:gd name="T17" fmla="*/ 0 h 152"/>
                        <a:gd name="T18" fmla="*/ 31 w 92"/>
                        <a:gd name="T19" fmla="*/ 0 h 152"/>
                        <a:gd name="T20" fmla="*/ 69 w 92"/>
                        <a:gd name="T21" fmla="*/ 88 h 15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2"/>
                        <a:gd name="T34" fmla="*/ 0 h 152"/>
                        <a:gd name="T35" fmla="*/ 92 w 92"/>
                        <a:gd name="T36" fmla="*/ 152 h 15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2" h="152">
                          <a:moveTo>
                            <a:pt x="69" y="88"/>
                          </a:moveTo>
                          <a:lnTo>
                            <a:pt x="69" y="0"/>
                          </a:lnTo>
                          <a:lnTo>
                            <a:pt x="91" y="0"/>
                          </a:lnTo>
                          <a:lnTo>
                            <a:pt x="91" y="151"/>
                          </a:lnTo>
                          <a:lnTo>
                            <a:pt x="59" y="151"/>
                          </a:lnTo>
                          <a:lnTo>
                            <a:pt x="19" y="62"/>
                          </a:lnTo>
                          <a:lnTo>
                            <a:pt x="19" y="151"/>
                          </a:lnTo>
                          <a:lnTo>
                            <a:pt x="0" y="151"/>
                          </a:lnTo>
                          <a:lnTo>
                            <a:pt x="0" y="0"/>
                          </a:lnTo>
                          <a:lnTo>
                            <a:pt x="31" y="0"/>
                          </a:lnTo>
                          <a:lnTo>
                            <a:pt x="69" y="88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68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2896" y="1448"/>
                      <a:ext cx="1058" cy="1287"/>
                    </a:xfrm>
                    <a:custGeom>
                      <a:avLst/>
                      <a:gdLst>
                        <a:gd name="T0" fmla="*/ 79 w 80"/>
                        <a:gd name="T1" fmla="*/ 0 h 152"/>
                        <a:gd name="T2" fmla="*/ 0 w 80"/>
                        <a:gd name="T3" fmla="*/ 0 h 152"/>
                        <a:gd name="T4" fmla="*/ 0 w 80"/>
                        <a:gd name="T5" fmla="*/ 151 h 152"/>
                        <a:gd name="T6" fmla="*/ 79 w 80"/>
                        <a:gd name="T7" fmla="*/ 151 h 152"/>
                        <a:gd name="T8" fmla="*/ 79 w 80"/>
                        <a:gd name="T9" fmla="*/ 121 h 152"/>
                        <a:gd name="T10" fmla="*/ 32 w 80"/>
                        <a:gd name="T11" fmla="*/ 121 h 152"/>
                        <a:gd name="T12" fmla="*/ 32 w 80"/>
                        <a:gd name="T13" fmla="*/ 91 h 152"/>
                        <a:gd name="T14" fmla="*/ 72 w 80"/>
                        <a:gd name="T15" fmla="*/ 91 h 152"/>
                        <a:gd name="T16" fmla="*/ 72 w 80"/>
                        <a:gd name="T17" fmla="*/ 62 h 152"/>
                        <a:gd name="T18" fmla="*/ 32 w 80"/>
                        <a:gd name="T19" fmla="*/ 62 h 152"/>
                        <a:gd name="T20" fmla="*/ 32 w 80"/>
                        <a:gd name="T21" fmla="*/ 32 h 152"/>
                        <a:gd name="T22" fmla="*/ 79 w 80"/>
                        <a:gd name="T23" fmla="*/ 32 h 152"/>
                        <a:gd name="T24" fmla="*/ 79 w 80"/>
                        <a:gd name="T25" fmla="*/ 0 h 15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80"/>
                        <a:gd name="T40" fmla="*/ 0 h 152"/>
                        <a:gd name="T41" fmla="*/ 80 w 80"/>
                        <a:gd name="T42" fmla="*/ 152 h 15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80" h="152">
                          <a:moveTo>
                            <a:pt x="79" y="0"/>
                          </a:moveTo>
                          <a:lnTo>
                            <a:pt x="0" y="0"/>
                          </a:lnTo>
                          <a:lnTo>
                            <a:pt x="0" y="151"/>
                          </a:lnTo>
                          <a:lnTo>
                            <a:pt x="79" y="151"/>
                          </a:lnTo>
                          <a:lnTo>
                            <a:pt x="79" y="121"/>
                          </a:lnTo>
                          <a:lnTo>
                            <a:pt x="32" y="121"/>
                          </a:lnTo>
                          <a:lnTo>
                            <a:pt x="32" y="91"/>
                          </a:lnTo>
                          <a:lnTo>
                            <a:pt x="72" y="91"/>
                          </a:lnTo>
                          <a:lnTo>
                            <a:pt x="72" y="62"/>
                          </a:lnTo>
                          <a:lnTo>
                            <a:pt x="32" y="62"/>
                          </a:lnTo>
                          <a:lnTo>
                            <a:pt x="32" y="32"/>
                          </a:lnTo>
                          <a:lnTo>
                            <a:pt x="79" y="32"/>
                          </a:lnTo>
                          <a:lnTo>
                            <a:pt x="79" y="0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69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476" y="1448"/>
                      <a:ext cx="1058" cy="1287"/>
                    </a:xfrm>
                    <a:custGeom>
                      <a:avLst/>
                      <a:gdLst>
                        <a:gd name="T0" fmla="*/ 4 w 84"/>
                        <a:gd name="T1" fmla="*/ 145 h 152"/>
                        <a:gd name="T2" fmla="*/ 18 w 84"/>
                        <a:gd name="T3" fmla="*/ 148 h 152"/>
                        <a:gd name="T4" fmla="*/ 55 w 84"/>
                        <a:gd name="T5" fmla="*/ 151 h 152"/>
                        <a:gd name="T6" fmla="*/ 60 w 84"/>
                        <a:gd name="T7" fmla="*/ 148 h 152"/>
                        <a:gd name="T8" fmla="*/ 67 w 84"/>
                        <a:gd name="T9" fmla="*/ 145 h 152"/>
                        <a:gd name="T10" fmla="*/ 80 w 84"/>
                        <a:gd name="T11" fmla="*/ 118 h 152"/>
                        <a:gd name="T12" fmla="*/ 83 w 84"/>
                        <a:gd name="T13" fmla="*/ 94 h 152"/>
                        <a:gd name="T14" fmla="*/ 80 w 84"/>
                        <a:gd name="T15" fmla="*/ 88 h 152"/>
                        <a:gd name="T16" fmla="*/ 78 w 84"/>
                        <a:gd name="T17" fmla="*/ 81 h 152"/>
                        <a:gd name="T18" fmla="*/ 69 w 84"/>
                        <a:gd name="T19" fmla="*/ 71 h 152"/>
                        <a:gd name="T20" fmla="*/ 62 w 84"/>
                        <a:gd name="T21" fmla="*/ 64 h 152"/>
                        <a:gd name="T22" fmla="*/ 55 w 84"/>
                        <a:gd name="T23" fmla="*/ 62 h 152"/>
                        <a:gd name="T24" fmla="*/ 48 w 84"/>
                        <a:gd name="T25" fmla="*/ 59 h 152"/>
                        <a:gd name="T26" fmla="*/ 40 w 84"/>
                        <a:gd name="T27" fmla="*/ 56 h 152"/>
                        <a:gd name="T28" fmla="*/ 36 w 84"/>
                        <a:gd name="T29" fmla="*/ 53 h 152"/>
                        <a:gd name="T30" fmla="*/ 34 w 84"/>
                        <a:gd name="T31" fmla="*/ 50 h 152"/>
                        <a:gd name="T32" fmla="*/ 31 w 84"/>
                        <a:gd name="T33" fmla="*/ 43 h 152"/>
                        <a:gd name="T34" fmla="*/ 29 w 84"/>
                        <a:gd name="T35" fmla="*/ 38 h 152"/>
                        <a:gd name="T36" fmla="*/ 31 w 84"/>
                        <a:gd name="T37" fmla="*/ 35 h 152"/>
                        <a:gd name="T38" fmla="*/ 36 w 84"/>
                        <a:gd name="T39" fmla="*/ 32 h 152"/>
                        <a:gd name="T40" fmla="*/ 40 w 84"/>
                        <a:gd name="T41" fmla="*/ 29 h 152"/>
                        <a:gd name="T42" fmla="*/ 51 w 84"/>
                        <a:gd name="T43" fmla="*/ 25 h 152"/>
                        <a:gd name="T44" fmla="*/ 57 w 84"/>
                        <a:gd name="T45" fmla="*/ 29 h 152"/>
                        <a:gd name="T46" fmla="*/ 64 w 84"/>
                        <a:gd name="T47" fmla="*/ 32 h 152"/>
                        <a:gd name="T48" fmla="*/ 73 w 84"/>
                        <a:gd name="T49" fmla="*/ 35 h 152"/>
                        <a:gd name="T50" fmla="*/ 76 w 84"/>
                        <a:gd name="T51" fmla="*/ 8 h 152"/>
                        <a:gd name="T52" fmla="*/ 73 w 84"/>
                        <a:gd name="T53" fmla="*/ 5 h 152"/>
                        <a:gd name="T54" fmla="*/ 64 w 84"/>
                        <a:gd name="T55" fmla="*/ 2 h 152"/>
                        <a:gd name="T56" fmla="*/ 55 w 84"/>
                        <a:gd name="T57" fmla="*/ 0 h 152"/>
                        <a:gd name="T58" fmla="*/ 29 w 84"/>
                        <a:gd name="T59" fmla="*/ 2 h 152"/>
                        <a:gd name="T60" fmla="*/ 18 w 84"/>
                        <a:gd name="T61" fmla="*/ 5 h 152"/>
                        <a:gd name="T62" fmla="*/ 13 w 84"/>
                        <a:gd name="T63" fmla="*/ 8 h 152"/>
                        <a:gd name="T64" fmla="*/ 2 w 84"/>
                        <a:gd name="T65" fmla="*/ 29 h 152"/>
                        <a:gd name="T66" fmla="*/ 0 w 84"/>
                        <a:gd name="T67" fmla="*/ 38 h 152"/>
                        <a:gd name="T68" fmla="*/ 2 w 84"/>
                        <a:gd name="T69" fmla="*/ 56 h 152"/>
                        <a:gd name="T70" fmla="*/ 15 w 84"/>
                        <a:gd name="T71" fmla="*/ 81 h 152"/>
                        <a:gd name="T72" fmla="*/ 20 w 84"/>
                        <a:gd name="T73" fmla="*/ 86 h 152"/>
                        <a:gd name="T74" fmla="*/ 27 w 84"/>
                        <a:gd name="T75" fmla="*/ 88 h 152"/>
                        <a:gd name="T76" fmla="*/ 34 w 84"/>
                        <a:gd name="T77" fmla="*/ 91 h 152"/>
                        <a:gd name="T78" fmla="*/ 38 w 84"/>
                        <a:gd name="T79" fmla="*/ 94 h 152"/>
                        <a:gd name="T80" fmla="*/ 45 w 84"/>
                        <a:gd name="T81" fmla="*/ 97 h 152"/>
                        <a:gd name="T82" fmla="*/ 51 w 84"/>
                        <a:gd name="T83" fmla="*/ 100 h 152"/>
                        <a:gd name="T84" fmla="*/ 53 w 84"/>
                        <a:gd name="T85" fmla="*/ 107 h 152"/>
                        <a:gd name="T86" fmla="*/ 51 w 84"/>
                        <a:gd name="T87" fmla="*/ 112 h 152"/>
                        <a:gd name="T88" fmla="*/ 48 w 84"/>
                        <a:gd name="T89" fmla="*/ 115 h 152"/>
                        <a:gd name="T90" fmla="*/ 45 w 84"/>
                        <a:gd name="T91" fmla="*/ 121 h 152"/>
                        <a:gd name="T92" fmla="*/ 13 w 84"/>
                        <a:gd name="T93" fmla="*/ 118 h 152"/>
                        <a:gd name="T94" fmla="*/ 4 w 84"/>
                        <a:gd name="T95" fmla="*/ 115 h 152"/>
                        <a:gd name="T96" fmla="*/ 2 w 84"/>
                        <a:gd name="T97" fmla="*/ 145 h 152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84"/>
                        <a:gd name="T148" fmla="*/ 0 h 152"/>
                        <a:gd name="T149" fmla="*/ 84 w 84"/>
                        <a:gd name="T150" fmla="*/ 152 h 152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84" h="152">
                          <a:moveTo>
                            <a:pt x="2" y="145"/>
                          </a:moveTo>
                          <a:lnTo>
                            <a:pt x="4" y="145"/>
                          </a:lnTo>
                          <a:lnTo>
                            <a:pt x="6" y="148"/>
                          </a:lnTo>
                          <a:lnTo>
                            <a:pt x="18" y="148"/>
                          </a:lnTo>
                          <a:lnTo>
                            <a:pt x="18" y="151"/>
                          </a:lnTo>
                          <a:lnTo>
                            <a:pt x="55" y="151"/>
                          </a:lnTo>
                          <a:lnTo>
                            <a:pt x="57" y="148"/>
                          </a:lnTo>
                          <a:lnTo>
                            <a:pt x="60" y="148"/>
                          </a:lnTo>
                          <a:lnTo>
                            <a:pt x="62" y="145"/>
                          </a:lnTo>
                          <a:lnTo>
                            <a:pt x="67" y="145"/>
                          </a:lnTo>
                          <a:lnTo>
                            <a:pt x="80" y="125"/>
                          </a:lnTo>
                          <a:lnTo>
                            <a:pt x="80" y="118"/>
                          </a:lnTo>
                          <a:lnTo>
                            <a:pt x="83" y="115"/>
                          </a:lnTo>
                          <a:lnTo>
                            <a:pt x="83" y="94"/>
                          </a:lnTo>
                          <a:lnTo>
                            <a:pt x="80" y="94"/>
                          </a:lnTo>
                          <a:lnTo>
                            <a:pt x="80" y="88"/>
                          </a:lnTo>
                          <a:lnTo>
                            <a:pt x="78" y="86"/>
                          </a:lnTo>
                          <a:lnTo>
                            <a:pt x="78" y="81"/>
                          </a:lnTo>
                          <a:lnTo>
                            <a:pt x="71" y="71"/>
                          </a:lnTo>
                          <a:lnTo>
                            <a:pt x="69" y="71"/>
                          </a:lnTo>
                          <a:lnTo>
                            <a:pt x="64" y="64"/>
                          </a:lnTo>
                          <a:lnTo>
                            <a:pt x="62" y="64"/>
                          </a:lnTo>
                          <a:lnTo>
                            <a:pt x="57" y="62"/>
                          </a:lnTo>
                          <a:lnTo>
                            <a:pt x="55" y="62"/>
                          </a:lnTo>
                          <a:lnTo>
                            <a:pt x="53" y="59"/>
                          </a:lnTo>
                          <a:lnTo>
                            <a:pt x="48" y="59"/>
                          </a:lnTo>
                          <a:lnTo>
                            <a:pt x="45" y="56"/>
                          </a:lnTo>
                          <a:lnTo>
                            <a:pt x="40" y="56"/>
                          </a:lnTo>
                          <a:lnTo>
                            <a:pt x="40" y="53"/>
                          </a:lnTo>
                          <a:lnTo>
                            <a:pt x="36" y="53"/>
                          </a:lnTo>
                          <a:lnTo>
                            <a:pt x="36" y="50"/>
                          </a:lnTo>
                          <a:lnTo>
                            <a:pt x="34" y="50"/>
                          </a:lnTo>
                          <a:lnTo>
                            <a:pt x="31" y="47"/>
                          </a:lnTo>
                          <a:lnTo>
                            <a:pt x="31" y="43"/>
                          </a:lnTo>
                          <a:lnTo>
                            <a:pt x="29" y="40"/>
                          </a:lnTo>
                          <a:lnTo>
                            <a:pt x="29" y="38"/>
                          </a:lnTo>
                          <a:lnTo>
                            <a:pt x="31" y="38"/>
                          </a:lnTo>
                          <a:lnTo>
                            <a:pt x="31" y="35"/>
                          </a:lnTo>
                          <a:lnTo>
                            <a:pt x="34" y="32"/>
                          </a:lnTo>
                          <a:lnTo>
                            <a:pt x="36" y="32"/>
                          </a:lnTo>
                          <a:lnTo>
                            <a:pt x="36" y="29"/>
                          </a:lnTo>
                          <a:lnTo>
                            <a:pt x="40" y="29"/>
                          </a:lnTo>
                          <a:lnTo>
                            <a:pt x="40" y="25"/>
                          </a:lnTo>
                          <a:lnTo>
                            <a:pt x="51" y="25"/>
                          </a:lnTo>
                          <a:lnTo>
                            <a:pt x="51" y="29"/>
                          </a:lnTo>
                          <a:lnTo>
                            <a:pt x="57" y="29"/>
                          </a:lnTo>
                          <a:lnTo>
                            <a:pt x="60" y="32"/>
                          </a:lnTo>
                          <a:lnTo>
                            <a:pt x="64" y="32"/>
                          </a:lnTo>
                          <a:lnTo>
                            <a:pt x="67" y="35"/>
                          </a:lnTo>
                          <a:lnTo>
                            <a:pt x="73" y="35"/>
                          </a:lnTo>
                          <a:lnTo>
                            <a:pt x="76" y="38"/>
                          </a:lnTo>
                          <a:lnTo>
                            <a:pt x="76" y="8"/>
                          </a:lnTo>
                          <a:lnTo>
                            <a:pt x="73" y="8"/>
                          </a:lnTo>
                          <a:lnTo>
                            <a:pt x="73" y="5"/>
                          </a:lnTo>
                          <a:lnTo>
                            <a:pt x="67" y="5"/>
                          </a:lnTo>
                          <a:lnTo>
                            <a:pt x="64" y="2"/>
                          </a:lnTo>
                          <a:lnTo>
                            <a:pt x="57" y="2"/>
                          </a:lnTo>
                          <a:lnTo>
                            <a:pt x="55" y="0"/>
                          </a:lnTo>
                          <a:lnTo>
                            <a:pt x="31" y="0"/>
                          </a:lnTo>
                          <a:lnTo>
                            <a:pt x="29" y="2"/>
                          </a:lnTo>
                          <a:lnTo>
                            <a:pt x="22" y="2"/>
                          </a:lnTo>
                          <a:lnTo>
                            <a:pt x="18" y="5"/>
                          </a:lnTo>
                          <a:lnTo>
                            <a:pt x="15" y="8"/>
                          </a:lnTo>
                          <a:lnTo>
                            <a:pt x="13" y="8"/>
                          </a:lnTo>
                          <a:lnTo>
                            <a:pt x="4" y="21"/>
                          </a:lnTo>
                          <a:lnTo>
                            <a:pt x="2" y="29"/>
                          </a:lnTo>
                          <a:lnTo>
                            <a:pt x="2" y="32"/>
                          </a:lnTo>
                          <a:lnTo>
                            <a:pt x="0" y="38"/>
                          </a:lnTo>
                          <a:lnTo>
                            <a:pt x="0" y="53"/>
                          </a:lnTo>
                          <a:lnTo>
                            <a:pt x="2" y="56"/>
                          </a:lnTo>
                          <a:lnTo>
                            <a:pt x="2" y="62"/>
                          </a:lnTo>
                          <a:lnTo>
                            <a:pt x="15" y="81"/>
                          </a:lnTo>
                          <a:lnTo>
                            <a:pt x="18" y="81"/>
                          </a:lnTo>
                          <a:lnTo>
                            <a:pt x="20" y="86"/>
                          </a:lnTo>
                          <a:lnTo>
                            <a:pt x="25" y="88"/>
                          </a:lnTo>
                          <a:lnTo>
                            <a:pt x="27" y="88"/>
                          </a:lnTo>
                          <a:lnTo>
                            <a:pt x="31" y="91"/>
                          </a:lnTo>
                          <a:lnTo>
                            <a:pt x="34" y="91"/>
                          </a:lnTo>
                          <a:lnTo>
                            <a:pt x="34" y="94"/>
                          </a:lnTo>
                          <a:lnTo>
                            <a:pt x="38" y="94"/>
                          </a:lnTo>
                          <a:lnTo>
                            <a:pt x="40" y="97"/>
                          </a:lnTo>
                          <a:lnTo>
                            <a:pt x="45" y="97"/>
                          </a:lnTo>
                          <a:lnTo>
                            <a:pt x="45" y="100"/>
                          </a:lnTo>
                          <a:lnTo>
                            <a:pt x="51" y="100"/>
                          </a:lnTo>
                          <a:lnTo>
                            <a:pt x="51" y="107"/>
                          </a:lnTo>
                          <a:lnTo>
                            <a:pt x="53" y="107"/>
                          </a:lnTo>
                          <a:lnTo>
                            <a:pt x="53" y="110"/>
                          </a:lnTo>
                          <a:lnTo>
                            <a:pt x="51" y="112"/>
                          </a:lnTo>
                          <a:lnTo>
                            <a:pt x="51" y="115"/>
                          </a:lnTo>
                          <a:lnTo>
                            <a:pt x="48" y="115"/>
                          </a:lnTo>
                          <a:lnTo>
                            <a:pt x="48" y="118"/>
                          </a:lnTo>
                          <a:lnTo>
                            <a:pt x="45" y="121"/>
                          </a:lnTo>
                          <a:lnTo>
                            <a:pt x="15" y="121"/>
                          </a:lnTo>
                          <a:lnTo>
                            <a:pt x="13" y="118"/>
                          </a:lnTo>
                          <a:lnTo>
                            <a:pt x="6" y="118"/>
                          </a:lnTo>
                          <a:lnTo>
                            <a:pt x="4" y="115"/>
                          </a:lnTo>
                          <a:lnTo>
                            <a:pt x="2" y="115"/>
                          </a:lnTo>
                          <a:lnTo>
                            <a:pt x="2" y="145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660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2295" y="3531"/>
                  <a:ext cx="188" cy="33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lIns="99188" tIns="49595" rIns="99188" bIns="49595">
                  <a:spAutoFit/>
                </a:bodyPr>
                <a:lstStyle/>
                <a:p>
                  <a:pPr defTabSz="763588" eaLnBrk="0" hangingPunct="0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57" name="Text Box 138"/>
              <p:cNvSpPr txBox="1">
                <a:spLocks noChangeArrowheads="1"/>
              </p:cNvSpPr>
              <p:nvPr/>
            </p:nvSpPr>
            <p:spPr bwMode="auto">
              <a:xfrm>
                <a:off x="1009043" y="3307681"/>
                <a:ext cx="2819400" cy="3895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ru-RU" sz="12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Центр сертификации</a:t>
                </a:r>
                <a:endParaRPr lang="en-US" sz="1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r>
                  <a:rPr lang="ru-RU" sz="12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«Электронное правительство»</a:t>
                </a:r>
                <a:endParaRPr lang="en-US" sz="1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58" name="Group 141"/>
              <p:cNvGrpSpPr>
                <a:grpSpLocks/>
              </p:cNvGrpSpPr>
              <p:nvPr/>
            </p:nvGrpSpPr>
            <p:grpSpPr bwMode="auto">
              <a:xfrm>
                <a:off x="4606007" y="2803337"/>
                <a:ext cx="388598" cy="239672"/>
                <a:chOff x="3155" y="2129"/>
                <a:chExt cx="2130" cy="1307"/>
              </a:xfrm>
            </p:grpSpPr>
            <p:sp>
              <p:nvSpPr>
                <p:cNvPr id="1657" name="Freeform 165"/>
                <p:cNvSpPr>
                  <a:spLocks/>
                </p:cNvSpPr>
                <p:nvPr/>
              </p:nvSpPr>
              <p:spPr bwMode="auto">
                <a:xfrm>
                  <a:off x="4229" y="2129"/>
                  <a:ext cx="1056" cy="1284"/>
                </a:xfrm>
                <a:custGeom>
                  <a:avLst/>
                  <a:gdLst>
                    <a:gd name="T0" fmla="*/ 0 w 170"/>
                    <a:gd name="T1" fmla="*/ 184 h 185"/>
                    <a:gd name="T2" fmla="*/ 60 w 170"/>
                    <a:gd name="T3" fmla="*/ 175 h 185"/>
                    <a:gd name="T4" fmla="*/ 108 w 170"/>
                    <a:gd name="T5" fmla="*/ 154 h 185"/>
                    <a:gd name="T6" fmla="*/ 125 w 170"/>
                    <a:gd name="T7" fmla="*/ 142 h 185"/>
                    <a:gd name="T8" fmla="*/ 138 w 170"/>
                    <a:gd name="T9" fmla="*/ 125 h 185"/>
                    <a:gd name="T10" fmla="*/ 151 w 170"/>
                    <a:gd name="T11" fmla="*/ 92 h 185"/>
                    <a:gd name="T12" fmla="*/ 147 w 170"/>
                    <a:gd name="T13" fmla="*/ 71 h 185"/>
                    <a:gd name="T14" fmla="*/ 138 w 170"/>
                    <a:gd name="T15" fmla="*/ 54 h 185"/>
                    <a:gd name="T16" fmla="*/ 125 w 170"/>
                    <a:gd name="T17" fmla="*/ 37 h 185"/>
                    <a:gd name="T18" fmla="*/ 108 w 170"/>
                    <a:gd name="T19" fmla="*/ 25 h 185"/>
                    <a:gd name="T20" fmla="*/ 86 w 170"/>
                    <a:gd name="T21" fmla="*/ 16 h 185"/>
                    <a:gd name="T22" fmla="*/ 60 w 170"/>
                    <a:gd name="T23" fmla="*/ 8 h 185"/>
                    <a:gd name="T24" fmla="*/ 30 w 170"/>
                    <a:gd name="T25" fmla="*/ 0 h 185"/>
                    <a:gd name="T26" fmla="*/ 0 w 170"/>
                    <a:gd name="T27" fmla="*/ 0 h 185"/>
                    <a:gd name="T28" fmla="*/ 21 w 170"/>
                    <a:gd name="T29" fmla="*/ 0 h 185"/>
                    <a:gd name="T30" fmla="*/ 52 w 170"/>
                    <a:gd name="T31" fmla="*/ 0 h 185"/>
                    <a:gd name="T32" fmla="*/ 78 w 170"/>
                    <a:gd name="T33" fmla="*/ 8 h 185"/>
                    <a:gd name="T34" fmla="*/ 104 w 170"/>
                    <a:gd name="T35" fmla="*/ 16 h 185"/>
                    <a:gd name="T36" fmla="*/ 125 w 170"/>
                    <a:gd name="T37" fmla="*/ 25 h 185"/>
                    <a:gd name="T38" fmla="*/ 147 w 170"/>
                    <a:gd name="T39" fmla="*/ 37 h 185"/>
                    <a:gd name="T40" fmla="*/ 160 w 170"/>
                    <a:gd name="T41" fmla="*/ 54 h 185"/>
                    <a:gd name="T42" fmla="*/ 169 w 170"/>
                    <a:gd name="T43" fmla="*/ 71 h 185"/>
                    <a:gd name="T44" fmla="*/ 169 w 170"/>
                    <a:gd name="T45" fmla="*/ 92 h 185"/>
                    <a:gd name="T46" fmla="*/ 160 w 170"/>
                    <a:gd name="T47" fmla="*/ 125 h 185"/>
                    <a:gd name="T48" fmla="*/ 147 w 170"/>
                    <a:gd name="T49" fmla="*/ 142 h 185"/>
                    <a:gd name="T50" fmla="*/ 125 w 170"/>
                    <a:gd name="T51" fmla="*/ 154 h 185"/>
                    <a:gd name="T52" fmla="*/ 78 w 170"/>
                    <a:gd name="T53" fmla="*/ 175 h 185"/>
                    <a:gd name="T54" fmla="*/ 21 w 170"/>
                    <a:gd name="T55" fmla="*/ 184 h 185"/>
                    <a:gd name="T56" fmla="*/ 0 w 170"/>
                    <a:gd name="T57" fmla="*/ 184 h 18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70"/>
                    <a:gd name="T88" fmla="*/ 0 h 185"/>
                    <a:gd name="T89" fmla="*/ 170 w 170"/>
                    <a:gd name="T90" fmla="*/ 185 h 18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70" h="185">
                      <a:moveTo>
                        <a:pt x="0" y="184"/>
                      </a:moveTo>
                      <a:lnTo>
                        <a:pt x="60" y="175"/>
                      </a:lnTo>
                      <a:lnTo>
                        <a:pt x="108" y="154"/>
                      </a:lnTo>
                      <a:lnTo>
                        <a:pt x="125" y="142"/>
                      </a:lnTo>
                      <a:lnTo>
                        <a:pt x="138" y="125"/>
                      </a:lnTo>
                      <a:lnTo>
                        <a:pt x="151" y="92"/>
                      </a:lnTo>
                      <a:lnTo>
                        <a:pt x="147" y="71"/>
                      </a:lnTo>
                      <a:lnTo>
                        <a:pt x="138" y="54"/>
                      </a:lnTo>
                      <a:lnTo>
                        <a:pt x="125" y="37"/>
                      </a:lnTo>
                      <a:lnTo>
                        <a:pt x="108" y="25"/>
                      </a:lnTo>
                      <a:lnTo>
                        <a:pt x="86" y="16"/>
                      </a:lnTo>
                      <a:lnTo>
                        <a:pt x="60" y="8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52" y="0"/>
                      </a:lnTo>
                      <a:lnTo>
                        <a:pt x="78" y="8"/>
                      </a:lnTo>
                      <a:lnTo>
                        <a:pt x="104" y="16"/>
                      </a:lnTo>
                      <a:lnTo>
                        <a:pt x="125" y="25"/>
                      </a:lnTo>
                      <a:lnTo>
                        <a:pt x="147" y="37"/>
                      </a:lnTo>
                      <a:lnTo>
                        <a:pt x="160" y="54"/>
                      </a:lnTo>
                      <a:lnTo>
                        <a:pt x="169" y="71"/>
                      </a:lnTo>
                      <a:lnTo>
                        <a:pt x="169" y="92"/>
                      </a:lnTo>
                      <a:lnTo>
                        <a:pt x="160" y="125"/>
                      </a:lnTo>
                      <a:lnTo>
                        <a:pt x="147" y="142"/>
                      </a:lnTo>
                      <a:lnTo>
                        <a:pt x="125" y="154"/>
                      </a:lnTo>
                      <a:lnTo>
                        <a:pt x="78" y="175"/>
                      </a:lnTo>
                      <a:lnTo>
                        <a:pt x="21" y="184"/>
                      </a:lnTo>
                      <a:lnTo>
                        <a:pt x="0" y="184"/>
                      </a:lnTo>
                    </a:path>
                  </a:pathLst>
                </a:custGeom>
                <a:solidFill>
                  <a:srgbClr val="FFFF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none" lIns="99188" tIns="49595" rIns="99188" bIns="49595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58" name="Freeform 193"/>
                <p:cNvSpPr>
                  <a:spLocks/>
                </p:cNvSpPr>
                <p:nvPr/>
              </p:nvSpPr>
              <p:spPr bwMode="auto">
                <a:xfrm>
                  <a:off x="3155" y="2152"/>
                  <a:ext cx="1056" cy="1284"/>
                </a:xfrm>
                <a:custGeom>
                  <a:avLst/>
                  <a:gdLst>
                    <a:gd name="T0" fmla="*/ 0 w 170"/>
                    <a:gd name="T1" fmla="*/ 184 h 185"/>
                    <a:gd name="T2" fmla="*/ 50 w 170"/>
                    <a:gd name="T3" fmla="*/ 176 h 185"/>
                    <a:gd name="T4" fmla="*/ 100 w 170"/>
                    <a:gd name="T5" fmla="*/ 154 h 185"/>
                    <a:gd name="T6" fmla="*/ 125 w 170"/>
                    <a:gd name="T7" fmla="*/ 125 h 185"/>
                    <a:gd name="T8" fmla="*/ 137 w 170"/>
                    <a:gd name="T9" fmla="*/ 80 h 185"/>
                    <a:gd name="T10" fmla="*/ 131 w 170"/>
                    <a:gd name="T11" fmla="*/ 51 h 185"/>
                    <a:gd name="T12" fmla="*/ 106 w 170"/>
                    <a:gd name="T13" fmla="*/ 22 h 185"/>
                    <a:gd name="T14" fmla="*/ 68 w 170"/>
                    <a:gd name="T15" fmla="*/ 7 h 185"/>
                    <a:gd name="T16" fmla="*/ 31 w 170"/>
                    <a:gd name="T17" fmla="*/ 0 h 185"/>
                    <a:gd name="T18" fmla="*/ 56 w 170"/>
                    <a:gd name="T19" fmla="*/ 0 h 185"/>
                    <a:gd name="T20" fmla="*/ 100 w 170"/>
                    <a:gd name="T21" fmla="*/ 7 h 185"/>
                    <a:gd name="T22" fmla="*/ 137 w 170"/>
                    <a:gd name="T23" fmla="*/ 22 h 185"/>
                    <a:gd name="T24" fmla="*/ 156 w 170"/>
                    <a:gd name="T25" fmla="*/ 51 h 185"/>
                    <a:gd name="T26" fmla="*/ 169 w 170"/>
                    <a:gd name="T27" fmla="*/ 80 h 185"/>
                    <a:gd name="T28" fmla="*/ 156 w 170"/>
                    <a:gd name="T29" fmla="*/ 125 h 185"/>
                    <a:gd name="T30" fmla="*/ 125 w 170"/>
                    <a:gd name="T31" fmla="*/ 154 h 185"/>
                    <a:gd name="T32" fmla="*/ 81 w 170"/>
                    <a:gd name="T33" fmla="*/ 176 h 185"/>
                    <a:gd name="T34" fmla="*/ 25 w 170"/>
                    <a:gd name="T35" fmla="*/ 184 h 185"/>
                    <a:gd name="T36" fmla="*/ 0 w 170"/>
                    <a:gd name="T37" fmla="*/ 184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85"/>
                    <a:gd name="T59" fmla="*/ 170 w 170"/>
                    <a:gd name="T60" fmla="*/ 185 h 18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85">
                      <a:moveTo>
                        <a:pt x="0" y="184"/>
                      </a:moveTo>
                      <a:lnTo>
                        <a:pt x="50" y="176"/>
                      </a:lnTo>
                      <a:lnTo>
                        <a:pt x="100" y="154"/>
                      </a:lnTo>
                      <a:lnTo>
                        <a:pt x="125" y="125"/>
                      </a:lnTo>
                      <a:lnTo>
                        <a:pt x="137" y="80"/>
                      </a:lnTo>
                      <a:lnTo>
                        <a:pt x="131" y="51"/>
                      </a:lnTo>
                      <a:lnTo>
                        <a:pt x="106" y="22"/>
                      </a:lnTo>
                      <a:lnTo>
                        <a:pt x="68" y="7"/>
                      </a:lnTo>
                      <a:lnTo>
                        <a:pt x="31" y="0"/>
                      </a:lnTo>
                      <a:lnTo>
                        <a:pt x="56" y="0"/>
                      </a:lnTo>
                      <a:lnTo>
                        <a:pt x="100" y="7"/>
                      </a:lnTo>
                      <a:lnTo>
                        <a:pt x="137" y="22"/>
                      </a:lnTo>
                      <a:lnTo>
                        <a:pt x="156" y="51"/>
                      </a:lnTo>
                      <a:lnTo>
                        <a:pt x="169" y="80"/>
                      </a:lnTo>
                      <a:lnTo>
                        <a:pt x="156" y="125"/>
                      </a:lnTo>
                      <a:lnTo>
                        <a:pt x="125" y="154"/>
                      </a:lnTo>
                      <a:lnTo>
                        <a:pt x="81" y="176"/>
                      </a:lnTo>
                      <a:lnTo>
                        <a:pt x="25" y="184"/>
                      </a:lnTo>
                      <a:lnTo>
                        <a:pt x="0" y="184"/>
                      </a:lnTo>
                    </a:path>
                  </a:pathLst>
                </a:custGeom>
                <a:solidFill>
                  <a:srgbClr val="FFFF8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 wrap="none" lIns="99188" tIns="49595" rIns="99188" bIns="49595">
                  <a:spAutoFit/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59" name="Group 270"/>
              <p:cNvGrpSpPr>
                <a:grpSpLocks/>
              </p:cNvGrpSpPr>
              <p:nvPr/>
            </p:nvGrpSpPr>
            <p:grpSpPr bwMode="auto">
              <a:xfrm>
                <a:off x="6900866" y="2625727"/>
                <a:ext cx="935570" cy="713878"/>
                <a:chOff x="2256" y="3312"/>
                <a:chExt cx="911" cy="726"/>
              </a:xfrm>
            </p:grpSpPr>
            <p:grpSp>
              <p:nvGrpSpPr>
                <p:cNvPr id="1527" name="Group 271"/>
                <p:cNvGrpSpPr>
                  <a:grpSpLocks/>
                </p:cNvGrpSpPr>
                <p:nvPr/>
              </p:nvGrpSpPr>
              <p:grpSpPr bwMode="auto">
                <a:xfrm>
                  <a:off x="2256" y="3312"/>
                  <a:ext cx="911" cy="726"/>
                  <a:chOff x="576" y="1104"/>
                  <a:chExt cx="5137" cy="3902"/>
                </a:xfrm>
              </p:grpSpPr>
              <p:grpSp>
                <p:nvGrpSpPr>
                  <p:cNvPr id="1529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576" y="1104"/>
                    <a:ext cx="5137" cy="3902"/>
                    <a:chOff x="576" y="1104"/>
                    <a:chExt cx="5137" cy="3902"/>
                  </a:xfrm>
                </p:grpSpPr>
                <p:sp>
                  <p:nvSpPr>
                    <p:cNvPr id="1538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576" y="1104"/>
                      <a:ext cx="1058" cy="1288"/>
                    </a:xfrm>
                    <a:custGeom>
                      <a:avLst/>
                      <a:gdLst>
                        <a:gd name="T0" fmla="*/ 4113 w 4465"/>
                        <a:gd name="T1" fmla="*/ 1215 h 2788"/>
                        <a:gd name="T2" fmla="*/ 4146 w 4465"/>
                        <a:gd name="T3" fmla="*/ 1211 h 2788"/>
                        <a:gd name="T4" fmla="*/ 4131 w 4465"/>
                        <a:gd name="T5" fmla="*/ 1182 h 2788"/>
                        <a:gd name="T6" fmla="*/ 4172 w 4465"/>
                        <a:gd name="T7" fmla="*/ 1159 h 2788"/>
                        <a:gd name="T8" fmla="*/ 4222 w 4465"/>
                        <a:gd name="T9" fmla="*/ 1120 h 2788"/>
                        <a:gd name="T10" fmla="*/ 4240 w 4465"/>
                        <a:gd name="T11" fmla="*/ 1087 h 2788"/>
                        <a:gd name="T12" fmla="*/ 4240 w 4465"/>
                        <a:gd name="T13" fmla="*/ 1051 h 2788"/>
                        <a:gd name="T14" fmla="*/ 4222 w 4465"/>
                        <a:gd name="T15" fmla="*/ 1018 h 2788"/>
                        <a:gd name="T16" fmla="*/ 4190 w 4465"/>
                        <a:gd name="T17" fmla="*/ 992 h 2788"/>
                        <a:gd name="T18" fmla="*/ 4149 w 4465"/>
                        <a:gd name="T19" fmla="*/ 975 h 2788"/>
                        <a:gd name="T20" fmla="*/ 4122 w 4465"/>
                        <a:gd name="T21" fmla="*/ 969 h 2788"/>
                        <a:gd name="T22" fmla="*/ 4196 w 4465"/>
                        <a:gd name="T23" fmla="*/ 812 h 2788"/>
                        <a:gd name="T24" fmla="*/ 4122 w 4465"/>
                        <a:gd name="T25" fmla="*/ 763 h 2788"/>
                        <a:gd name="T26" fmla="*/ 4163 w 4465"/>
                        <a:gd name="T27" fmla="*/ 700 h 2788"/>
                        <a:gd name="T28" fmla="*/ 4207 w 4465"/>
                        <a:gd name="T29" fmla="*/ 635 h 2788"/>
                        <a:gd name="T30" fmla="*/ 4464 w 4465"/>
                        <a:gd name="T31" fmla="*/ 540 h 2788"/>
                        <a:gd name="T32" fmla="*/ 0 w 4465"/>
                        <a:gd name="T33" fmla="*/ 540 h 2788"/>
                        <a:gd name="T34" fmla="*/ 276 w 4465"/>
                        <a:gd name="T35" fmla="*/ 635 h 2788"/>
                        <a:gd name="T36" fmla="*/ 323 w 4465"/>
                        <a:gd name="T37" fmla="*/ 700 h 2788"/>
                        <a:gd name="T38" fmla="*/ 364 w 4465"/>
                        <a:gd name="T39" fmla="*/ 763 h 2788"/>
                        <a:gd name="T40" fmla="*/ 288 w 4465"/>
                        <a:gd name="T41" fmla="*/ 812 h 2788"/>
                        <a:gd name="T42" fmla="*/ 356 w 4465"/>
                        <a:gd name="T43" fmla="*/ 972 h 2788"/>
                        <a:gd name="T44" fmla="*/ 311 w 4465"/>
                        <a:gd name="T45" fmla="*/ 985 h 2788"/>
                        <a:gd name="T46" fmla="*/ 276 w 4465"/>
                        <a:gd name="T47" fmla="*/ 1005 h 2788"/>
                        <a:gd name="T48" fmla="*/ 250 w 4465"/>
                        <a:gd name="T49" fmla="*/ 1034 h 2788"/>
                        <a:gd name="T50" fmla="*/ 241 w 4465"/>
                        <a:gd name="T51" fmla="*/ 1070 h 2788"/>
                        <a:gd name="T52" fmla="*/ 250 w 4465"/>
                        <a:gd name="T53" fmla="*/ 1106 h 2788"/>
                        <a:gd name="T54" fmla="*/ 276 w 4465"/>
                        <a:gd name="T55" fmla="*/ 1136 h 2788"/>
                        <a:gd name="T56" fmla="*/ 359 w 4465"/>
                        <a:gd name="T57" fmla="*/ 1172 h 2788"/>
                        <a:gd name="T58" fmla="*/ 353 w 4465"/>
                        <a:gd name="T59" fmla="*/ 1182 h 2788"/>
                        <a:gd name="T60" fmla="*/ 338 w 4465"/>
                        <a:gd name="T61" fmla="*/ 1211 h 2788"/>
                        <a:gd name="T62" fmla="*/ 367 w 4465"/>
                        <a:gd name="T63" fmla="*/ 2452 h 2788"/>
                        <a:gd name="T64" fmla="*/ 238 w 4465"/>
                        <a:gd name="T65" fmla="*/ 2590 h 2788"/>
                        <a:gd name="T66" fmla="*/ 194 w 4465"/>
                        <a:gd name="T67" fmla="*/ 2597 h 2788"/>
                        <a:gd name="T68" fmla="*/ 141 w 4465"/>
                        <a:gd name="T69" fmla="*/ 2626 h 2788"/>
                        <a:gd name="T70" fmla="*/ 123 w 4465"/>
                        <a:gd name="T71" fmla="*/ 2656 h 2788"/>
                        <a:gd name="T72" fmla="*/ 100 w 4465"/>
                        <a:gd name="T73" fmla="*/ 2675 h 2788"/>
                        <a:gd name="T74" fmla="*/ 38 w 4465"/>
                        <a:gd name="T75" fmla="*/ 2698 h 2788"/>
                        <a:gd name="T76" fmla="*/ 11 w 4465"/>
                        <a:gd name="T77" fmla="*/ 2724 h 2788"/>
                        <a:gd name="T78" fmla="*/ 2 w 4465"/>
                        <a:gd name="T79" fmla="*/ 2754 h 2788"/>
                        <a:gd name="T80" fmla="*/ 4464 w 4465"/>
                        <a:gd name="T81" fmla="*/ 2787 h 2788"/>
                        <a:gd name="T82" fmla="*/ 4461 w 4465"/>
                        <a:gd name="T83" fmla="*/ 2737 h 2788"/>
                        <a:gd name="T84" fmla="*/ 4443 w 4465"/>
                        <a:gd name="T85" fmla="*/ 2708 h 2788"/>
                        <a:gd name="T86" fmla="*/ 4390 w 4465"/>
                        <a:gd name="T87" fmla="*/ 2678 h 2788"/>
                        <a:gd name="T88" fmla="*/ 4346 w 4465"/>
                        <a:gd name="T89" fmla="*/ 2672 h 2788"/>
                        <a:gd name="T90" fmla="*/ 4334 w 4465"/>
                        <a:gd name="T91" fmla="*/ 2642 h 2788"/>
                        <a:gd name="T92" fmla="*/ 4310 w 4465"/>
                        <a:gd name="T93" fmla="*/ 2616 h 2788"/>
                        <a:gd name="T94" fmla="*/ 4252 w 4465"/>
                        <a:gd name="T95" fmla="*/ 2593 h 2788"/>
                        <a:gd name="T96" fmla="*/ 4228 w 4465"/>
                        <a:gd name="T97" fmla="*/ 2590 h 2788"/>
                        <a:gd name="T98" fmla="*/ 4113 w 4465"/>
                        <a:gd name="T99" fmla="*/ 2452 h 278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4465"/>
                        <a:gd name="T151" fmla="*/ 0 h 2788"/>
                        <a:gd name="T152" fmla="*/ 4465 w 4465"/>
                        <a:gd name="T153" fmla="*/ 2788 h 2788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4465" h="2788">
                          <a:moveTo>
                            <a:pt x="4113" y="2452"/>
                          </a:moveTo>
                          <a:lnTo>
                            <a:pt x="4113" y="1215"/>
                          </a:lnTo>
                          <a:lnTo>
                            <a:pt x="4143" y="1211"/>
                          </a:lnTo>
                          <a:lnTo>
                            <a:pt x="4146" y="1211"/>
                          </a:lnTo>
                          <a:lnTo>
                            <a:pt x="4146" y="1182"/>
                          </a:lnTo>
                          <a:lnTo>
                            <a:pt x="4131" y="1182"/>
                          </a:lnTo>
                          <a:lnTo>
                            <a:pt x="4125" y="1172"/>
                          </a:lnTo>
                          <a:lnTo>
                            <a:pt x="4172" y="1159"/>
                          </a:lnTo>
                          <a:lnTo>
                            <a:pt x="4207" y="1136"/>
                          </a:lnTo>
                          <a:lnTo>
                            <a:pt x="4222" y="1120"/>
                          </a:lnTo>
                          <a:lnTo>
                            <a:pt x="4231" y="1103"/>
                          </a:lnTo>
                          <a:lnTo>
                            <a:pt x="4240" y="1087"/>
                          </a:lnTo>
                          <a:lnTo>
                            <a:pt x="4240" y="1070"/>
                          </a:lnTo>
                          <a:lnTo>
                            <a:pt x="4240" y="1051"/>
                          </a:lnTo>
                          <a:lnTo>
                            <a:pt x="4231" y="1034"/>
                          </a:lnTo>
                          <a:lnTo>
                            <a:pt x="4222" y="1018"/>
                          </a:lnTo>
                          <a:lnTo>
                            <a:pt x="4207" y="1005"/>
                          </a:lnTo>
                          <a:lnTo>
                            <a:pt x="4190" y="992"/>
                          </a:lnTo>
                          <a:lnTo>
                            <a:pt x="4169" y="982"/>
                          </a:lnTo>
                          <a:lnTo>
                            <a:pt x="4149" y="975"/>
                          </a:lnTo>
                          <a:lnTo>
                            <a:pt x="4122" y="972"/>
                          </a:lnTo>
                          <a:lnTo>
                            <a:pt x="4122" y="969"/>
                          </a:lnTo>
                          <a:lnTo>
                            <a:pt x="4122" y="812"/>
                          </a:lnTo>
                          <a:lnTo>
                            <a:pt x="4196" y="812"/>
                          </a:lnTo>
                          <a:lnTo>
                            <a:pt x="4240" y="763"/>
                          </a:lnTo>
                          <a:lnTo>
                            <a:pt x="4122" y="763"/>
                          </a:lnTo>
                          <a:lnTo>
                            <a:pt x="4122" y="700"/>
                          </a:lnTo>
                          <a:lnTo>
                            <a:pt x="4163" y="700"/>
                          </a:lnTo>
                          <a:lnTo>
                            <a:pt x="4207" y="681"/>
                          </a:lnTo>
                          <a:lnTo>
                            <a:pt x="4207" y="635"/>
                          </a:lnTo>
                          <a:lnTo>
                            <a:pt x="4464" y="635"/>
                          </a:lnTo>
                          <a:lnTo>
                            <a:pt x="4464" y="540"/>
                          </a:lnTo>
                          <a:lnTo>
                            <a:pt x="2233" y="0"/>
                          </a:lnTo>
                          <a:lnTo>
                            <a:pt x="0" y="540"/>
                          </a:lnTo>
                          <a:lnTo>
                            <a:pt x="2" y="635"/>
                          </a:lnTo>
                          <a:lnTo>
                            <a:pt x="276" y="635"/>
                          </a:lnTo>
                          <a:lnTo>
                            <a:pt x="276" y="681"/>
                          </a:lnTo>
                          <a:lnTo>
                            <a:pt x="323" y="700"/>
                          </a:lnTo>
                          <a:lnTo>
                            <a:pt x="364" y="700"/>
                          </a:lnTo>
                          <a:lnTo>
                            <a:pt x="364" y="763"/>
                          </a:lnTo>
                          <a:lnTo>
                            <a:pt x="241" y="763"/>
                          </a:lnTo>
                          <a:lnTo>
                            <a:pt x="288" y="812"/>
                          </a:lnTo>
                          <a:lnTo>
                            <a:pt x="356" y="812"/>
                          </a:lnTo>
                          <a:lnTo>
                            <a:pt x="356" y="972"/>
                          </a:lnTo>
                          <a:lnTo>
                            <a:pt x="332" y="975"/>
                          </a:lnTo>
                          <a:lnTo>
                            <a:pt x="311" y="985"/>
                          </a:lnTo>
                          <a:lnTo>
                            <a:pt x="291" y="995"/>
                          </a:lnTo>
                          <a:lnTo>
                            <a:pt x="276" y="1005"/>
                          </a:lnTo>
                          <a:lnTo>
                            <a:pt x="261" y="1021"/>
                          </a:lnTo>
                          <a:lnTo>
                            <a:pt x="250" y="1034"/>
                          </a:lnTo>
                          <a:lnTo>
                            <a:pt x="244" y="1051"/>
                          </a:lnTo>
                          <a:lnTo>
                            <a:pt x="241" y="1070"/>
                          </a:lnTo>
                          <a:lnTo>
                            <a:pt x="244" y="1087"/>
                          </a:lnTo>
                          <a:lnTo>
                            <a:pt x="250" y="1106"/>
                          </a:lnTo>
                          <a:lnTo>
                            <a:pt x="261" y="1123"/>
                          </a:lnTo>
                          <a:lnTo>
                            <a:pt x="276" y="1136"/>
                          </a:lnTo>
                          <a:lnTo>
                            <a:pt x="311" y="1159"/>
                          </a:lnTo>
                          <a:lnTo>
                            <a:pt x="359" y="1172"/>
                          </a:lnTo>
                          <a:lnTo>
                            <a:pt x="353" y="1182"/>
                          </a:lnTo>
                          <a:lnTo>
                            <a:pt x="338" y="1182"/>
                          </a:lnTo>
                          <a:lnTo>
                            <a:pt x="338" y="1211"/>
                          </a:lnTo>
                          <a:lnTo>
                            <a:pt x="367" y="1215"/>
                          </a:lnTo>
                          <a:lnTo>
                            <a:pt x="367" y="2452"/>
                          </a:lnTo>
                          <a:lnTo>
                            <a:pt x="241" y="2452"/>
                          </a:lnTo>
                          <a:lnTo>
                            <a:pt x="238" y="2590"/>
                          </a:lnTo>
                          <a:lnTo>
                            <a:pt x="217" y="2593"/>
                          </a:lnTo>
                          <a:lnTo>
                            <a:pt x="194" y="2597"/>
                          </a:lnTo>
                          <a:lnTo>
                            <a:pt x="155" y="2616"/>
                          </a:lnTo>
                          <a:lnTo>
                            <a:pt x="141" y="2626"/>
                          </a:lnTo>
                          <a:lnTo>
                            <a:pt x="129" y="2642"/>
                          </a:lnTo>
                          <a:lnTo>
                            <a:pt x="123" y="2656"/>
                          </a:lnTo>
                          <a:lnTo>
                            <a:pt x="120" y="2672"/>
                          </a:lnTo>
                          <a:lnTo>
                            <a:pt x="100" y="2675"/>
                          </a:lnTo>
                          <a:lnTo>
                            <a:pt x="76" y="2678"/>
                          </a:lnTo>
                          <a:lnTo>
                            <a:pt x="38" y="2698"/>
                          </a:lnTo>
                          <a:lnTo>
                            <a:pt x="23" y="2708"/>
                          </a:lnTo>
                          <a:lnTo>
                            <a:pt x="11" y="2724"/>
                          </a:lnTo>
                          <a:lnTo>
                            <a:pt x="5" y="2737"/>
                          </a:lnTo>
                          <a:lnTo>
                            <a:pt x="2" y="2754"/>
                          </a:lnTo>
                          <a:lnTo>
                            <a:pt x="2" y="2787"/>
                          </a:lnTo>
                          <a:lnTo>
                            <a:pt x="4464" y="2787"/>
                          </a:lnTo>
                          <a:lnTo>
                            <a:pt x="4464" y="2754"/>
                          </a:lnTo>
                          <a:lnTo>
                            <a:pt x="4461" y="2737"/>
                          </a:lnTo>
                          <a:lnTo>
                            <a:pt x="4452" y="2724"/>
                          </a:lnTo>
                          <a:lnTo>
                            <a:pt x="4443" y="2708"/>
                          </a:lnTo>
                          <a:lnTo>
                            <a:pt x="4428" y="2698"/>
                          </a:lnTo>
                          <a:lnTo>
                            <a:pt x="4390" y="2678"/>
                          </a:lnTo>
                          <a:lnTo>
                            <a:pt x="4369" y="2675"/>
                          </a:lnTo>
                          <a:lnTo>
                            <a:pt x="4346" y="2672"/>
                          </a:lnTo>
                          <a:lnTo>
                            <a:pt x="4343" y="2656"/>
                          </a:lnTo>
                          <a:lnTo>
                            <a:pt x="4334" y="2642"/>
                          </a:lnTo>
                          <a:lnTo>
                            <a:pt x="4325" y="2626"/>
                          </a:lnTo>
                          <a:lnTo>
                            <a:pt x="4310" y="2616"/>
                          </a:lnTo>
                          <a:lnTo>
                            <a:pt x="4272" y="2597"/>
                          </a:lnTo>
                          <a:lnTo>
                            <a:pt x="4252" y="2593"/>
                          </a:lnTo>
                          <a:lnTo>
                            <a:pt x="4228" y="2590"/>
                          </a:lnTo>
                          <a:lnTo>
                            <a:pt x="4228" y="2452"/>
                          </a:lnTo>
                          <a:lnTo>
                            <a:pt x="4113" y="2452"/>
                          </a:lnTo>
                        </a:path>
                      </a:pathLst>
                    </a:custGeom>
                    <a:solidFill>
                      <a:srgbClr val="FFB3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39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576" y="1104"/>
                      <a:ext cx="1058" cy="1288"/>
                    </a:xfrm>
                    <a:custGeom>
                      <a:avLst/>
                      <a:gdLst>
                        <a:gd name="T0" fmla="*/ 4113 w 4465"/>
                        <a:gd name="T1" fmla="*/ 1215 h 2788"/>
                        <a:gd name="T2" fmla="*/ 4146 w 4465"/>
                        <a:gd name="T3" fmla="*/ 1211 h 2788"/>
                        <a:gd name="T4" fmla="*/ 4131 w 4465"/>
                        <a:gd name="T5" fmla="*/ 1182 h 2788"/>
                        <a:gd name="T6" fmla="*/ 4172 w 4465"/>
                        <a:gd name="T7" fmla="*/ 1159 h 2788"/>
                        <a:gd name="T8" fmla="*/ 4222 w 4465"/>
                        <a:gd name="T9" fmla="*/ 1120 h 2788"/>
                        <a:gd name="T10" fmla="*/ 4240 w 4465"/>
                        <a:gd name="T11" fmla="*/ 1087 h 2788"/>
                        <a:gd name="T12" fmla="*/ 4240 w 4465"/>
                        <a:gd name="T13" fmla="*/ 1051 h 2788"/>
                        <a:gd name="T14" fmla="*/ 4222 w 4465"/>
                        <a:gd name="T15" fmla="*/ 1018 h 2788"/>
                        <a:gd name="T16" fmla="*/ 4190 w 4465"/>
                        <a:gd name="T17" fmla="*/ 992 h 2788"/>
                        <a:gd name="T18" fmla="*/ 4149 w 4465"/>
                        <a:gd name="T19" fmla="*/ 975 h 2788"/>
                        <a:gd name="T20" fmla="*/ 4122 w 4465"/>
                        <a:gd name="T21" fmla="*/ 969 h 2788"/>
                        <a:gd name="T22" fmla="*/ 4196 w 4465"/>
                        <a:gd name="T23" fmla="*/ 812 h 2788"/>
                        <a:gd name="T24" fmla="*/ 4122 w 4465"/>
                        <a:gd name="T25" fmla="*/ 763 h 2788"/>
                        <a:gd name="T26" fmla="*/ 4163 w 4465"/>
                        <a:gd name="T27" fmla="*/ 700 h 2788"/>
                        <a:gd name="T28" fmla="*/ 4207 w 4465"/>
                        <a:gd name="T29" fmla="*/ 635 h 2788"/>
                        <a:gd name="T30" fmla="*/ 4464 w 4465"/>
                        <a:gd name="T31" fmla="*/ 540 h 2788"/>
                        <a:gd name="T32" fmla="*/ 0 w 4465"/>
                        <a:gd name="T33" fmla="*/ 540 h 2788"/>
                        <a:gd name="T34" fmla="*/ 276 w 4465"/>
                        <a:gd name="T35" fmla="*/ 635 h 2788"/>
                        <a:gd name="T36" fmla="*/ 323 w 4465"/>
                        <a:gd name="T37" fmla="*/ 700 h 2788"/>
                        <a:gd name="T38" fmla="*/ 364 w 4465"/>
                        <a:gd name="T39" fmla="*/ 763 h 2788"/>
                        <a:gd name="T40" fmla="*/ 288 w 4465"/>
                        <a:gd name="T41" fmla="*/ 812 h 2788"/>
                        <a:gd name="T42" fmla="*/ 356 w 4465"/>
                        <a:gd name="T43" fmla="*/ 972 h 2788"/>
                        <a:gd name="T44" fmla="*/ 311 w 4465"/>
                        <a:gd name="T45" fmla="*/ 985 h 2788"/>
                        <a:gd name="T46" fmla="*/ 276 w 4465"/>
                        <a:gd name="T47" fmla="*/ 1005 h 2788"/>
                        <a:gd name="T48" fmla="*/ 250 w 4465"/>
                        <a:gd name="T49" fmla="*/ 1034 h 2788"/>
                        <a:gd name="T50" fmla="*/ 241 w 4465"/>
                        <a:gd name="T51" fmla="*/ 1070 h 2788"/>
                        <a:gd name="T52" fmla="*/ 250 w 4465"/>
                        <a:gd name="T53" fmla="*/ 1106 h 2788"/>
                        <a:gd name="T54" fmla="*/ 276 w 4465"/>
                        <a:gd name="T55" fmla="*/ 1136 h 2788"/>
                        <a:gd name="T56" fmla="*/ 359 w 4465"/>
                        <a:gd name="T57" fmla="*/ 1172 h 2788"/>
                        <a:gd name="T58" fmla="*/ 353 w 4465"/>
                        <a:gd name="T59" fmla="*/ 1182 h 2788"/>
                        <a:gd name="T60" fmla="*/ 338 w 4465"/>
                        <a:gd name="T61" fmla="*/ 1211 h 2788"/>
                        <a:gd name="T62" fmla="*/ 367 w 4465"/>
                        <a:gd name="T63" fmla="*/ 2452 h 2788"/>
                        <a:gd name="T64" fmla="*/ 238 w 4465"/>
                        <a:gd name="T65" fmla="*/ 2590 h 2788"/>
                        <a:gd name="T66" fmla="*/ 194 w 4465"/>
                        <a:gd name="T67" fmla="*/ 2597 h 2788"/>
                        <a:gd name="T68" fmla="*/ 141 w 4465"/>
                        <a:gd name="T69" fmla="*/ 2626 h 2788"/>
                        <a:gd name="T70" fmla="*/ 123 w 4465"/>
                        <a:gd name="T71" fmla="*/ 2656 h 2788"/>
                        <a:gd name="T72" fmla="*/ 100 w 4465"/>
                        <a:gd name="T73" fmla="*/ 2675 h 2788"/>
                        <a:gd name="T74" fmla="*/ 38 w 4465"/>
                        <a:gd name="T75" fmla="*/ 2698 h 2788"/>
                        <a:gd name="T76" fmla="*/ 11 w 4465"/>
                        <a:gd name="T77" fmla="*/ 2724 h 2788"/>
                        <a:gd name="T78" fmla="*/ 2 w 4465"/>
                        <a:gd name="T79" fmla="*/ 2754 h 2788"/>
                        <a:gd name="T80" fmla="*/ 4464 w 4465"/>
                        <a:gd name="T81" fmla="*/ 2787 h 2788"/>
                        <a:gd name="T82" fmla="*/ 4461 w 4465"/>
                        <a:gd name="T83" fmla="*/ 2737 h 2788"/>
                        <a:gd name="T84" fmla="*/ 4443 w 4465"/>
                        <a:gd name="T85" fmla="*/ 2708 h 2788"/>
                        <a:gd name="T86" fmla="*/ 4390 w 4465"/>
                        <a:gd name="T87" fmla="*/ 2678 h 2788"/>
                        <a:gd name="T88" fmla="*/ 4346 w 4465"/>
                        <a:gd name="T89" fmla="*/ 2672 h 2788"/>
                        <a:gd name="T90" fmla="*/ 4334 w 4465"/>
                        <a:gd name="T91" fmla="*/ 2642 h 2788"/>
                        <a:gd name="T92" fmla="*/ 4310 w 4465"/>
                        <a:gd name="T93" fmla="*/ 2616 h 2788"/>
                        <a:gd name="T94" fmla="*/ 4252 w 4465"/>
                        <a:gd name="T95" fmla="*/ 2593 h 2788"/>
                        <a:gd name="T96" fmla="*/ 4228 w 4465"/>
                        <a:gd name="T97" fmla="*/ 2590 h 2788"/>
                        <a:gd name="T98" fmla="*/ 4113 w 4465"/>
                        <a:gd name="T99" fmla="*/ 2452 h 278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4465"/>
                        <a:gd name="T151" fmla="*/ 0 h 2788"/>
                        <a:gd name="T152" fmla="*/ 4465 w 4465"/>
                        <a:gd name="T153" fmla="*/ 2788 h 2788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4465" h="2788">
                          <a:moveTo>
                            <a:pt x="4113" y="2452"/>
                          </a:moveTo>
                          <a:lnTo>
                            <a:pt x="4113" y="1215"/>
                          </a:lnTo>
                          <a:lnTo>
                            <a:pt x="4143" y="1211"/>
                          </a:lnTo>
                          <a:lnTo>
                            <a:pt x="4146" y="1211"/>
                          </a:lnTo>
                          <a:lnTo>
                            <a:pt x="4146" y="1182"/>
                          </a:lnTo>
                          <a:lnTo>
                            <a:pt x="4131" y="1182"/>
                          </a:lnTo>
                          <a:lnTo>
                            <a:pt x="4125" y="1172"/>
                          </a:lnTo>
                          <a:lnTo>
                            <a:pt x="4172" y="1159"/>
                          </a:lnTo>
                          <a:lnTo>
                            <a:pt x="4207" y="1136"/>
                          </a:lnTo>
                          <a:lnTo>
                            <a:pt x="4222" y="1120"/>
                          </a:lnTo>
                          <a:lnTo>
                            <a:pt x="4231" y="1103"/>
                          </a:lnTo>
                          <a:lnTo>
                            <a:pt x="4240" y="1087"/>
                          </a:lnTo>
                          <a:lnTo>
                            <a:pt x="4240" y="1070"/>
                          </a:lnTo>
                          <a:lnTo>
                            <a:pt x="4240" y="1051"/>
                          </a:lnTo>
                          <a:lnTo>
                            <a:pt x="4231" y="1034"/>
                          </a:lnTo>
                          <a:lnTo>
                            <a:pt x="4222" y="1018"/>
                          </a:lnTo>
                          <a:lnTo>
                            <a:pt x="4207" y="1005"/>
                          </a:lnTo>
                          <a:lnTo>
                            <a:pt x="4190" y="992"/>
                          </a:lnTo>
                          <a:lnTo>
                            <a:pt x="4169" y="982"/>
                          </a:lnTo>
                          <a:lnTo>
                            <a:pt x="4149" y="975"/>
                          </a:lnTo>
                          <a:lnTo>
                            <a:pt x="4122" y="972"/>
                          </a:lnTo>
                          <a:lnTo>
                            <a:pt x="4122" y="969"/>
                          </a:lnTo>
                          <a:lnTo>
                            <a:pt x="4122" y="812"/>
                          </a:lnTo>
                          <a:lnTo>
                            <a:pt x="4196" y="812"/>
                          </a:lnTo>
                          <a:lnTo>
                            <a:pt x="4240" y="763"/>
                          </a:lnTo>
                          <a:lnTo>
                            <a:pt x="4122" y="763"/>
                          </a:lnTo>
                          <a:lnTo>
                            <a:pt x="4122" y="700"/>
                          </a:lnTo>
                          <a:lnTo>
                            <a:pt x="4163" y="700"/>
                          </a:lnTo>
                          <a:lnTo>
                            <a:pt x="4207" y="681"/>
                          </a:lnTo>
                          <a:lnTo>
                            <a:pt x="4207" y="635"/>
                          </a:lnTo>
                          <a:lnTo>
                            <a:pt x="4464" y="635"/>
                          </a:lnTo>
                          <a:lnTo>
                            <a:pt x="4464" y="540"/>
                          </a:lnTo>
                          <a:lnTo>
                            <a:pt x="2233" y="0"/>
                          </a:lnTo>
                          <a:lnTo>
                            <a:pt x="0" y="540"/>
                          </a:lnTo>
                          <a:lnTo>
                            <a:pt x="2" y="635"/>
                          </a:lnTo>
                          <a:lnTo>
                            <a:pt x="276" y="635"/>
                          </a:lnTo>
                          <a:lnTo>
                            <a:pt x="276" y="681"/>
                          </a:lnTo>
                          <a:lnTo>
                            <a:pt x="323" y="700"/>
                          </a:lnTo>
                          <a:lnTo>
                            <a:pt x="364" y="700"/>
                          </a:lnTo>
                          <a:lnTo>
                            <a:pt x="364" y="763"/>
                          </a:lnTo>
                          <a:lnTo>
                            <a:pt x="241" y="763"/>
                          </a:lnTo>
                          <a:lnTo>
                            <a:pt x="288" y="812"/>
                          </a:lnTo>
                          <a:lnTo>
                            <a:pt x="356" y="812"/>
                          </a:lnTo>
                          <a:lnTo>
                            <a:pt x="356" y="972"/>
                          </a:lnTo>
                          <a:lnTo>
                            <a:pt x="332" y="975"/>
                          </a:lnTo>
                          <a:lnTo>
                            <a:pt x="311" y="985"/>
                          </a:lnTo>
                          <a:lnTo>
                            <a:pt x="291" y="995"/>
                          </a:lnTo>
                          <a:lnTo>
                            <a:pt x="276" y="1005"/>
                          </a:lnTo>
                          <a:lnTo>
                            <a:pt x="261" y="1021"/>
                          </a:lnTo>
                          <a:lnTo>
                            <a:pt x="250" y="1034"/>
                          </a:lnTo>
                          <a:lnTo>
                            <a:pt x="244" y="1051"/>
                          </a:lnTo>
                          <a:lnTo>
                            <a:pt x="241" y="1070"/>
                          </a:lnTo>
                          <a:lnTo>
                            <a:pt x="244" y="1087"/>
                          </a:lnTo>
                          <a:lnTo>
                            <a:pt x="250" y="1106"/>
                          </a:lnTo>
                          <a:lnTo>
                            <a:pt x="261" y="1123"/>
                          </a:lnTo>
                          <a:lnTo>
                            <a:pt x="276" y="1136"/>
                          </a:lnTo>
                          <a:lnTo>
                            <a:pt x="311" y="1159"/>
                          </a:lnTo>
                          <a:lnTo>
                            <a:pt x="359" y="1172"/>
                          </a:lnTo>
                          <a:lnTo>
                            <a:pt x="353" y="1182"/>
                          </a:lnTo>
                          <a:lnTo>
                            <a:pt x="338" y="1182"/>
                          </a:lnTo>
                          <a:lnTo>
                            <a:pt x="338" y="1211"/>
                          </a:lnTo>
                          <a:lnTo>
                            <a:pt x="367" y="1215"/>
                          </a:lnTo>
                          <a:lnTo>
                            <a:pt x="367" y="2452"/>
                          </a:lnTo>
                          <a:lnTo>
                            <a:pt x="241" y="2452"/>
                          </a:lnTo>
                          <a:lnTo>
                            <a:pt x="238" y="2590"/>
                          </a:lnTo>
                          <a:lnTo>
                            <a:pt x="217" y="2593"/>
                          </a:lnTo>
                          <a:lnTo>
                            <a:pt x="194" y="2597"/>
                          </a:lnTo>
                          <a:lnTo>
                            <a:pt x="155" y="2616"/>
                          </a:lnTo>
                          <a:lnTo>
                            <a:pt x="141" y="2626"/>
                          </a:lnTo>
                          <a:lnTo>
                            <a:pt x="129" y="2642"/>
                          </a:lnTo>
                          <a:lnTo>
                            <a:pt x="123" y="2656"/>
                          </a:lnTo>
                          <a:lnTo>
                            <a:pt x="120" y="2672"/>
                          </a:lnTo>
                          <a:lnTo>
                            <a:pt x="100" y="2675"/>
                          </a:lnTo>
                          <a:lnTo>
                            <a:pt x="76" y="2678"/>
                          </a:lnTo>
                          <a:lnTo>
                            <a:pt x="38" y="2698"/>
                          </a:lnTo>
                          <a:lnTo>
                            <a:pt x="23" y="2708"/>
                          </a:lnTo>
                          <a:lnTo>
                            <a:pt x="11" y="2724"/>
                          </a:lnTo>
                          <a:lnTo>
                            <a:pt x="5" y="2737"/>
                          </a:lnTo>
                          <a:lnTo>
                            <a:pt x="2" y="2754"/>
                          </a:lnTo>
                          <a:lnTo>
                            <a:pt x="2" y="2787"/>
                          </a:lnTo>
                          <a:lnTo>
                            <a:pt x="4464" y="2787"/>
                          </a:lnTo>
                          <a:lnTo>
                            <a:pt x="4464" y="2754"/>
                          </a:lnTo>
                          <a:lnTo>
                            <a:pt x="4461" y="2737"/>
                          </a:lnTo>
                          <a:lnTo>
                            <a:pt x="4452" y="2724"/>
                          </a:lnTo>
                          <a:lnTo>
                            <a:pt x="4443" y="2708"/>
                          </a:lnTo>
                          <a:lnTo>
                            <a:pt x="4428" y="2698"/>
                          </a:lnTo>
                          <a:lnTo>
                            <a:pt x="4390" y="2678"/>
                          </a:lnTo>
                          <a:lnTo>
                            <a:pt x="4369" y="2675"/>
                          </a:lnTo>
                          <a:lnTo>
                            <a:pt x="4346" y="2672"/>
                          </a:lnTo>
                          <a:lnTo>
                            <a:pt x="4343" y="2656"/>
                          </a:lnTo>
                          <a:lnTo>
                            <a:pt x="4334" y="2642"/>
                          </a:lnTo>
                          <a:lnTo>
                            <a:pt x="4325" y="2626"/>
                          </a:lnTo>
                          <a:lnTo>
                            <a:pt x="4310" y="2616"/>
                          </a:lnTo>
                          <a:lnTo>
                            <a:pt x="4272" y="2597"/>
                          </a:lnTo>
                          <a:lnTo>
                            <a:pt x="4252" y="2593"/>
                          </a:lnTo>
                          <a:lnTo>
                            <a:pt x="4228" y="2590"/>
                          </a:lnTo>
                          <a:lnTo>
                            <a:pt x="4228" y="2452"/>
                          </a:lnTo>
                          <a:lnTo>
                            <a:pt x="4113" y="2452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FFB3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40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1387" y="2071"/>
                      <a:ext cx="1058" cy="1288"/>
                    </a:xfrm>
                    <a:custGeom>
                      <a:avLst/>
                      <a:gdLst>
                        <a:gd name="T0" fmla="*/ 21 w 674"/>
                        <a:gd name="T1" fmla="*/ 1475 h 1476"/>
                        <a:gd name="T2" fmla="*/ 21 w 674"/>
                        <a:gd name="T3" fmla="*/ 244 h 1476"/>
                        <a:gd name="T4" fmla="*/ 54 w 674"/>
                        <a:gd name="T5" fmla="*/ 240 h 1476"/>
                        <a:gd name="T6" fmla="*/ 54 w 674"/>
                        <a:gd name="T7" fmla="*/ 211 h 1476"/>
                        <a:gd name="T8" fmla="*/ 36 w 674"/>
                        <a:gd name="T9" fmla="*/ 211 h 1476"/>
                        <a:gd name="T10" fmla="*/ 30 w 674"/>
                        <a:gd name="T11" fmla="*/ 201 h 1476"/>
                        <a:gd name="T12" fmla="*/ 78 w 674"/>
                        <a:gd name="T13" fmla="*/ 188 h 1476"/>
                        <a:gd name="T14" fmla="*/ 114 w 674"/>
                        <a:gd name="T15" fmla="*/ 166 h 1476"/>
                        <a:gd name="T16" fmla="*/ 129 w 674"/>
                        <a:gd name="T17" fmla="*/ 149 h 1476"/>
                        <a:gd name="T18" fmla="*/ 138 w 674"/>
                        <a:gd name="T19" fmla="*/ 133 h 1476"/>
                        <a:gd name="T20" fmla="*/ 147 w 674"/>
                        <a:gd name="T21" fmla="*/ 100 h 1476"/>
                        <a:gd name="T22" fmla="*/ 144 w 674"/>
                        <a:gd name="T23" fmla="*/ 78 h 1476"/>
                        <a:gd name="T24" fmla="*/ 138 w 674"/>
                        <a:gd name="T25" fmla="*/ 61 h 1476"/>
                        <a:gd name="T26" fmla="*/ 123 w 674"/>
                        <a:gd name="T27" fmla="*/ 42 h 1476"/>
                        <a:gd name="T28" fmla="*/ 105 w 674"/>
                        <a:gd name="T29" fmla="*/ 29 h 1476"/>
                        <a:gd name="T30" fmla="*/ 84 w 674"/>
                        <a:gd name="T31" fmla="*/ 16 h 1476"/>
                        <a:gd name="T32" fmla="*/ 57 w 674"/>
                        <a:gd name="T33" fmla="*/ 6 h 1476"/>
                        <a:gd name="T34" fmla="*/ 30 w 674"/>
                        <a:gd name="T35" fmla="*/ 3 h 1476"/>
                        <a:gd name="T36" fmla="*/ 0 w 674"/>
                        <a:gd name="T37" fmla="*/ 0 h 1476"/>
                        <a:gd name="T38" fmla="*/ 673 w 674"/>
                        <a:gd name="T39" fmla="*/ 0 h 1476"/>
                        <a:gd name="T40" fmla="*/ 642 w 674"/>
                        <a:gd name="T41" fmla="*/ 3 h 1476"/>
                        <a:gd name="T42" fmla="*/ 612 w 674"/>
                        <a:gd name="T43" fmla="*/ 6 h 1476"/>
                        <a:gd name="T44" fmla="*/ 588 w 674"/>
                        <a:gd name="T45" fmla="*/ 16 h 1476"/>
                        <a:gd name="T46" fmla="*/ 564 w 674"/>
                        <a:gd name="T47" fmla="*/ 29 h 1476"/>
                        <a:gd name="T48" fmla="*/ 546 w 674"/>
                        <a:gd name="T49" fmla="*/ 42 h 1476"/>
                        <a:gd name="T50" fmla="*/ 534 w 674"/>
                        <a:gd name="T51" fmla="*/ 61 h 1476"/>
                        <a:gd name="T52" fmla="*/ 525 w 674"/>
                        <a:gd name="T53" fmla="*/ 78 h 1476"/>
                        <a:gd name="T54" fmla="*/ 522 w 674"/>
                        <a:gd name="T55" fmla="*/ 100 h 1476"/>
                        <a:gd name="T56" fmla="*/ 525 w 674"/>
                        <a:gd name="T57" fmla="*/ 117 h 1476"/>
                        <a:gd name="T58" fmla="*/ 531 w 674"/>
                        <a:gd name="T59" fmla="*/ 136 h 1476"/>
                        <a:gd name="T60" fmla="*/ 543 w 674"/>
                        <a:gd name="T61" fmla="*/ 153 h 1476"/>
                        <a:gd name="T62" fmla="*/ 555 w 674"/>
                        <a:gd name="T63" fmla="*/ 166 h 1476"/>
                        <a:gd name="T64" fmla="*/ 594 w 674"/>
                        <a:gd name="T65" fmla="*/ 188 h 1476"/>
                        <a:gd name="T66" fmla="*/ 642 w 674"/>
                        <a:gd name="T67" fmla="*/ 201 h 1476"/>
                        <a:gd name="T68" fmla="*/ 642 w 674"/>
                        <a:gd name="T69" fmla="*/ 201 h 1476"/>
                        <a:gd name="T70" fmla="*/ 636 w 674"/>
                        <a:gd name="T71" fmla="*/ 211 h 1476"/>
                        <a:gd name="T72" fmla="*/ 618 w 674"/>
                        <a:gd name="T73" fmla="*/ 211 h 1476"/>
                        <a:gd name="T74" fmla="*/ 618 w 674"/>
                        <a:gd name="T75" fmla="*/ 240 h 1476"/>
                        <a:gd name="T76" fmla="*/ 651 w 674"/>
                        <a:gd name="T77" fmla="*/ 244 h 1476"/>
                        <a:gd name="T78" fmla="*/ 651 w 674"/>
                        <a:gd name="T79" fmla="*/ 1475 h 1476"/>
                        <a:gd name="T80" fmla="*/ 21 w 674"/>
                        <a:gd name="T81" fmla="*/ 1475 h 147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w 674"/>
                        <a:gd name="T124" fmla="*/ 0 h 1476"/>
                        <a:gd name="T125" fmla="*/ 674 w 674"/>
                        <a:gd name="T126" fmla="*/ 1476 h 1476"/>
                      </a:gdLst>
                      <a:ahLst/>
                      <a:cxnLst>
                        <a:cxn ang="T82">
                          <a:pos x="T0" y="T1"/>
                        </a:cxn>
                        <a:cxn ang="T83">
                          <a:pos x="T2" y="T3"/>
                        </a:cxn>
                        <a:cxn ang="T84">
                          <a:pos x="T4" y="T5"/>
                        </a:cxn>
                        <a:cxn ang="T85">
                          <a:pos x="T6" y="T7"/>
                        </a:cxn>
                        <a:cxn ang="T86">
                          <a:pos x="T8" y="T9"/>
                        </a:cxn>
                        <a:cxn ang="T87">
                          <a:pos x="T10" y="T11"/>
                        </a:cxn>
                        <a:cxn ang="T88">
                          <a:pos x="T12" y="T13"/>
                        </a:cxn>
                        <a:cxn ang="T89">
                          <a:pos x="T14" y="T15"/>
                        </a:cxn>
                        <a:cxn ang="T90">
                          <a:pos x="T16" y="T17"/>
                        </a:cxn>
                        <a:cxn ang="T91">
                          <a:pos x="T18" y="T19"/>
                        </a:cxn>
                        <a:cxn ang="T92">
                          <a:pos x="T20" y="T21"/>
                        </a:cxn>
                        <a:cxn ang="T93">
                          <a:pos x="T22" y="T23"/>
                        </a:cxn>
                        <a:cxn ang="T94">
                          <a:pos x="T24" y="T25"/>
                        </a:cxn>
                        <a:cxn ang="T95">
                          <a:pos x="T26" y="T27"/>
                        </a:cxn>
                        <a:cxn ang="T96">
                          <a:pos x="T28" y="T29"/>
                        </a:cxn>
                        <a:cxn ang="T97">
                          <a:pos x="T30" y="T31"/>
                        </a:cxn>
                        <a:cxn ang="T98">
                          <a:pos x="T32" y="T33"/>
                        </a:cxn>
                        <a:cxn ang="T99">
                          <a:pos x="T34" y="T35"/>
                        </a:cxn>
                        <a:cxn ang="T100">
                          <a:pos x="T36" y="T37"/>
                        </a:cxn>
                        <a:cxn ang="T101">
                          <a:pos x="T38" y="T39"/>
                        </a:cxn>
                        <a:cxn ang="T102">
                          <a:pos x="T40" y="T41"/>
                        </a:cxn>
                        <a:cxn ang="T103">
                          <a:pos x="T42" y="T43"/>
                        </a:cxn>
                        <a:cxn ang="T104">
                          <a:pos x="T44" y="T45"/>
                        </a:cxn>
                        <a:cxn ang="T105">
                          <a:pos x="T46" y="T47"/>
                        </a:cxn>
                        <a:cxn ang="T106">
                          <a:pos x="T48" y="T49"/>
                        </a:cxn>
                        <a:cxn ang="T107">
                          <a:pos x="T50" y="T51"/>
                        </a:cxn>
                        <a:cxn ang="T108">
                          <a:pos x="T52" y="T53"/>
                        </a:cxn>
                        <a:cxn ang="T109">
                          <a:pos x="T54" y="T55"/>
                        </a:cxn>
                        <a:cxn ang="T110">
                          <a:pos x="T56" y="T57"/>
                        </a:cxn>
                        <a:cxn ang="T111">
                          <a:pos x="T58" y="T59"/>
                        </a:cxn>
                        <a:cxn ang="T112">
                          <a:pos x="T60" y="T61"/>
                        </a:cxn>
                        <a:cxn ang="T113">
                          <a:pos x="T62" y="T63"/>
                        </a:cxn>
                        <a:cxn ang="T114">
                          <a:pos x="T64" y="T65"/>
                        </a:cxn>
                        <a:cxn ang="T115">
                          <a:pos x="T66" y="T67"/>
                        </a:cxn>
                        <a:cxn ang="T116">
                          <a:pos x="T68" y="T69"/>
                        </a:cxn>
                        <a:cxn ang="T117">
                          <a:pos x="T70" y="T71"/>
                        </a:cxn>
                        <a:cxn ang="T118">
                          <a:pos x="T72" y="T73"/>
                        </a:cxn>
                        <a:cxn ang="T119">
                          <a:pos x="T74" y="T75"/>
                        </a:cxn>
                        <a:cxn ang="T120">
                          <a:pos x="T76" y="T77"/>
                        </a:cxn>
                        <a:cxn ang="T121">
                          <a:pos x="T78" y="T79"/>
                        </a:cxn>
                        <a:cxn ang="T122">
                          <a:pos x="T80" y="T81"/>
                        </a:cxn>
                      </a:cxnLst>
                      <a:rect l="T123" t="T124" r="T125" b="T126"/>
                      <a:pathLst>
                        <a:path w="674" h="1476">
                          <a:moveTo>
                            <a:pt x="21" y="1475"/>
                          </a:moveTo>
                          <a:lnTo>
                            <a:pt x="21" y="244"/>
                          </a:lnTo>
                          <a:lnTo>
                            <a:pt x="54" y="240"/>
                          </a:lnTo>
                          <a:lnTo>
                            <a:pt x="54" y="211"/>
                          </a:lnTo>
                          <a:lnTo>
                            <a:pt x="36" y="211"/>
                          </a:lnTo>
                          <a:lnTo>
                            <a:pt x="30" y="201"/>
                          </a:lnTo>
                          <a:lnTo>
                            <a:pt x="78" y="188"/>
                          </a:lnTo>
                          <a:lnTo>
                            <a:pt x="114" y="166"/>
                          </a:lnTo>
                          <a:lnTo>
                            <a:pt x="129" y="149"/>
                          </a:lnTo>
                          <a:lnTo>
                            <a:pt x="138" y="133"/>
                          </a:lnTo>
                          <a:lnTo>
                            <a:pt x="147" y="100"/>
                          </a:lnTo>
                          <a:lnTo>
                            <a:pt x="144" y="78"/>
                          </a:lnTo>
                          <a:lnTo>
                            <a:pt x="138" y="61"/>
                          </a:lnTo>
                          <a:lnTo>
                            <a:pt x="123" y="42"/>
                          </a:lnTo>
                          <a:lnTo>
                            <a:pt x="105" y="29"/>
                          </a:lnTo>
                          <a:lnTo>
                            <a:pt x="84" y="16"/>
                          </a:lnTo>
                          <a:lnTo>
                            <a:pt x="57" y="6"/>
                          </a:lnTo>
                          <a:lnTo>
                            <a:pt x="30" y="3"/>
                          </a:lnTo>
                          <a:lnTo>
                            <a:pt x="0" y="0"/>
                          </a:lnTo>
                          <a:lnTo>
                            <a:pt x="673" y="0"/>
                          </a:lnTo>
                          <a:lnTo>
                            <a:pt x="642" y="3"/>
                          </a:lnTo>
                          <a:lnTo>
                            <a:pt x="612" y="6"/>
                          </a:lnTo>
                          <a:lnTo>
                            <a:pt x="588" y="16"/>
                          </a:lnTo>
                          <a:lnTo>
                            <a:pt x="564" y="29"/>
                          </a:lnTo>
                          <a:lnTo>
                            <a:pt x="546" y="42"/>
                          </a:lnTo>
                          <a:lnTo>
                            <a:pt x="534" y="61"/>
                          </a:lnTo>
                          <a:lnTo>
                            <a:pt x="525" y="78"/>
                          </a:lnTo>
                          <a:lnTo>
                            <a:pt x="522" y="100"/>
                          </a:lnTo>
                          <a:lnTo>
                            <a:pt x="525" y="117"/>
                          </a:lnTo>
                          <a:lnTo>
                            <a:pt x="531" y="136"/>
                          </a:lnTo>
                          <a:lnTo>
                            <a:pt x="543" y="153"/>
                          </a:lnTo>
                          <a:lnTo>
                            <a:pt x="555" y="166"/>
                          </a:lnTo>
                          <a:lnTo>
                            <a:pt x="594" y="188"/>
                          </a:lnTo>
                          <a:lnTo>
                            <a:pt x="642" y="201"/>
                          </a:lnTo>
                          <a:lnTo>
                            <a:pt x="636" y="211"/>
                          </a:lnTo>
                          <a:lnTo>
                            <a:pt x="618" y="211"/>
                          </a:lnTo>
                          <a:lnTo>
                            <a:pt x="618" y="240"/>
                          </a:lnTo>
                          <a:lnTo>
                            <a:pt x="651" y="244"/>
                          </a:lnTo>
                          <a:lnTo>
                            <a:pt x="651" y="1475"/>
                          </a:lnTo>
                          <a:lnTo>
                            <a:pt x="21" y="1475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41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2504" y="2071"/>
                      <a:ext cx="1058" cy="1288"/>
                    </a:xfrm>
                    <a:custGeom>
                      <a:avLst/>
                      <a:gdLst>
                        <a:gd name="T0" fmla="*/ 634 w 653"/>
                        <a:gd name="T1" fmla="*/ 1475 h 1476"/>
                        <a:gd name="T2" fmla="*/ 634 w 653"/>
                        <a:gd name="T3" fmla="*/ 244 h 1476"/>
                        <a:gd name="T4" fmla="*/ 602 w 653"/>
                        <a:gd name="T5" fmla="*/ 240 h 1476"/>
                        <a:gd name="T6" fmla="*/ 602 w 653"/>
                        <a:gd name="T7" fmla="*/ 211 h 1476"/>
                        <a:gd name="T8" fmla="*/ 619 w 653"/>
                        <a:gd name="T9" fmla="*/ 211 h 1476"/>
                        <a:gd name="T10" fmla="*/ 622 w 653"/>
                        <a:gd name="T11" fmla="*/ 201 h 1476"/>
                        <a:gd name="T12" fmla="*/ 579 w 653"/>
                        <a:gd name="T13" fmla="*/ 188 h 1476"/>
                        <a:gd name="T14" fmla="*/ 541 w 653"/>
                        <a:gd name="T15" fmla="*/ 166 h 1476"/>
                        <a:gd name="T16" fmla="*/ 529 w 653"/>
                        <a:gd name="T17" fmla="*/ 153 h 1476"/>
                        <a:gd name="T18" fmla="*/ 518 w 653"/>
                        <a:gd name="T19" fmla="*/ 136 h 1476"/>
                        <a:gd name="T20" fmla="*/ 512 w 653"/>
                        <a:gd name="T21" fmla="*/ 117 h 1476"/>
                        <a:gd name="T22" fmla="*/ 509 w 653"/>
                        <a:gd name="T23" fmla="*/ 100 h 1476"/>
                        <a:gd name="T24" fmla="*/ 512 w 653"/>
                        <a:gd name="T25" fmla="*/ 78 h 1476"/>
                        <a:gd name="T26" fmla="*/ 521 w 653"/>
                        <a:gd name="T27" fmla="*/ 61 h 1476"/>
                        <a:gd name="T28" fmla="*/ 532 w 653"/>
                        <a:gd name="T29" fmla="*/ 42 h 1476"/>
                        <a:gd name="T30" fmla="*/ 550 w 653"/>
                        <a:gd name="T31" fmla="*/ 29 h 1476"/>
                        <a:gd name="T32" fmla="*/ 573 w 653"/>
                        <a:gd name="T33" fmla="*/ 16 h 1476"/>
                        <a:gd name="T34" fmla="*/ 596 w 653"/>
                        <a:gd name="T35" fmla="*/ 6 h 1476"/>
                        <a:gd name="T36" fmla="*/ 622 w 653"/>
                        <a:gd name="T37" fmla="*/ 3 h 1476"/>
                        <a:gd name="T38" fmla="*/ 652 w 653"/>
                        <a:gd name="T39" fmla="*/ 0 h 1476"/>
                        <a:gd name="T40" fmla="*/ 0 w 653"/>
                        <a:gd name="T41" fmla="*/ 0 h 1476"/>
                        <a:gd name="T42" fmla="*/ 32 w 653"/>
                        <a:gd name="T43" fmla="*/ 3 h 1476"/>
                        <a:gd name="T44" fmla="*/ 58 w 653"/>
                        <a:gd name="T45" fmla="*/ 6 h 1476"/>
                        <a:gd name="T46" fmla="*/ 81 w 653"/>
                        <a:gd name="T47" fmla="*/ 16 h 1476"/>
                        <a:gd name="T48" fmla="*/ 104 w 653"/>
                        <a:gd name="T49" fmla="*/ 29 h 1476"/>
                        <a:gd name="T50" fmla="*/ 122 w 653"/>
                        <a:gd name="T51" fmla="*/ 42 h 1476"/>
                        <a:gd name="T52" fmla="*/ 133 w 653"/>
                        <a:gd name="T53" fmla="*/ 61 h 1476"/>
                        <a:gd name="T54" fmla="*/ 142 w 653"/>
                        <a:gd name="T55" fmla="*/ 78 h 1476"/>
                        <a:gd name="T56" fmla="*/ 145 w 653"/>
                        <a:gd name="T57" fmla="*/ 100 h 1476"/>
                        <a:gd name="T58" fmla="*/ 136 w 653"/>
                        <a:gd name="T59" fmla="*/ 133 h 1476"/>
                        <a:gd name="T60" fmla="*/ 128 w 653"/>
                        <a:gd name="T61" fmla="*/ 149 h 1476"/>
                        <a:gd name="T62" fmla="*/ 113 w 653"/>
                        <a:gd name="T63" fmla="*/ 166 h 1476"/>
                        <a:gd name="T64" fmla="*/ 75 w 653"/>
                        <a:gd name="T65" fmla="*/ 188 h 1476"/>
                        <a:gd name="T66" fmla="*/ 32 w 653"/>
                        <a:gd name="T67" fmla="*/ 201 h 1476"/>
                        <a:gd name="T68" fmla="*/ 37 w 653"/>
                        <a:gd name="T69" fmla="*/ 211 h 1476"/>
                        <a:gd name="T70" fmla="*/ 52 w 653"/>
                        <a:gd name="T71" fmla="*/ 211 h 1476"/>
                        <a:gd name="T72" fmla="*/ 52 w 653"/>
                        <a:gd name="T73" fmla="*/ 240 h 1476"/>
                        <a:gd name="T74" fmla="*/ 23 w 653"/>
                        <a:gd name="T75" fmla="*/ 244 h 1476"/>
                        <a:gd name="T76" fmla="*/ 23 w 653"/>
                        <a:gd name="T77" fmla="*/ 1475 h 1476"/>
                        <a:gd name="T78" fmla="*/ 634 w 653"/>
                        <a:gd name="T79" fmla="*/ 1475 h 147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653"/>
                        <a:gd name="T121" fmla="*/ 0 h 1476"/>
                        <a:gd name="T122" fmla="*/ 653 w 653"/>
                        <a:gd name="T123" fmla="*/ 1476 h 1476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653" h="1476">
                          <a:moveTo>
                            <a:pt x="634" y="1475"/>
                          </a:moveTo>
                          <a:lnTo>
                            <a:pt x="634" y="244"/>
                          </a:lnTo>
                          <a:lnTo>
                            <a:pt x="602" y="240"/>
                          </a:lnTo>
                          <a:lnTo>
                            <a:pt x="602" y="211"/>
                          </a:lnTo>
                          <a:lnTo>
                            <a:pt x="619" y="211"/>
                          </a:lnTo>
                          <a:lnTo>
                            <a:pt x="622" y="201"/>
                          </a:lnTo>
                          <a:lnTo>
                            <a:pt x="579" y="188"/>
                          </a:lnTo>
                          <a:lnTo>
                            <a:pt x="541" y="166"/>
                          </a:lnTo>
                          <a:lnTo>
                            <a:pt x="529" y="153"/>
                          </a:lnTo>
                          <a:lnTo>
                            <a:pt x="518" y="136"/>
                          </a:lnTo>
                          <a:lnTo>
                            <a:pt x="512" y="117"/>
                          </a:lnTo>
                          <a:lnTo>
                            <a:pt x="509" y="100"/>
                          </a:lnTo>
                          <a:lnTo>
                            <a:pt x="512" y="78"/>
                          </a:lnTo>
                          <a:lnTo>
                            <a:pt x="521" y="61"/>
                          </a:lnTo>
                          <a:lnTo>
                            <a:pt x="532" y="42"/>
                          </a:lnTo>
                          <a:lnTo>
                            <a:pt x="550" y="29"/>
                          </a:lnTo>
                          <a:lnTo>
                            <a:pt x="573" y="16"/>
                          </a:lnTo>
                          <a:lnTo>
                            <a:pt x="596" y="6"/>
                          </a:lnTo>
                          <a:lnTo>
                            <a:pt x="622" y="3"/>
                          </a:lnTo>
                          <a:lnTo>
                            <a:pt x="652" y="0"/>
                          </a:lnTo>
                          <a:lnTo>
                            <a:pt x="0" y="0"/>
                          </a:lnTo>
                          <a:lnTo>
                            <a:pt x="32" y="3"/>
                          </a:lnTo>
                          <a:lnTo>
                            <a:pt x="58" y="6"/>
                          </a:lnTo>
                          <a:lnTo>
                            <a:pt x="81" y="16"/>
                          </a:lnTo>
                          <a:lnTo>
                            <a:pt x="104" y="29"/>
                          </a:lnTo>
                          <a:lnTo>
                            <a:pt x="122" y="42"/>
                          </a:lnTo>
                          <a:lnTo>
                            <a:pt x="133" y="61"/>
                          </a:lnTo>
                          <a:lnTo>
                            <a:pt x="142" y="78"/>
                          </a:lnTo>
                          <a:lnTo>
                            <a:pt x="145" y="100"/>
                          </a:lnTo>
                          <a:lnTo>
                            <a:pt x="136" y="133"/>
                          </a:lnTo>
                          <a:lnTo>
                            <a:pt x="128" y="149"/>
                          </a:lnTo>
                          <a:lnTo>
                            <a:pt x="113" y="166"/>
                          </a:lnTo>
                          <a:lnTo>
                            <a:pt x="75" y="188"/>
                          </a:lnTo>
                          <a:lnTo>
                            <a:pt x="32" y="201"/>
                          </a:lnTo>
                          <a:lnTo>
                            <a:pt x="37" y="211"/>
                          </a:lnTo>
                          <a:lnTo>
                            <a:pt x="52" y="211"/>
                          </a:lnTo>
                          <a:lnTo>
                            <a:pt x="52" y="240"/>
                          </a:lnTo>
                          <a:lnTo>
                            <a:pt x="23" y="244"/>
                          </a:lnTo>
                          <a:lnTo>
                            <a:pt x="23" y="1475"/>
                          </a:lnTo>
                          <a:lnTo>
                            <a:pt x="634" y="1475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42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3589" y="2071"/>
                      <a:ext cx="1058" cy="1288"/>
                    </a:xfrm>
                    <a:custGeom>
                      <a:avLst/>
                      <a:gdLst>
                        <a:gd name="T0" fmla="*/ 621 w 643"/>
                        <a:gd name="T1" fmla="*/ 1475 h 1476"/>
                        <a:gd name="T2" fmla="*/ 621 w 643"/>
                        <a:gd name="T3" fmla="*/ 244 h 1476"/>
                        <a:gd name="T4" fmla="*/ 592 w 643"/>
                        <a:gd name="T5" fmla="*/ 240 h 1476"/>
                        <a:gd name="T6" fmla="*/ 592 w 643"/>
                        <a:gd name="T7" fmla="*/ 211 h 1476"/>
                        <a:gd name="T8" fmla="*/ 607 w 643"/>
                        <a:gd name="T9" fmla="*/ 211 h 1476"/>
                        <a:gd name="T10" fmla="*/ 612 w 643"/>
                        <a:gd name="T11" fmla="*/ 201 h 1476"/>
                        <a:gd name="T12" fmla="*/ 566 w 643"/>
                        <a:gd name="T13" fmla="*/ 188 h 1476"/>
                        <a:gd name="T14" fmla="*/ 531 w 643"/>
                        <a:gd name="T15" fmla="*/ 166 h 1476"/>
                        <a:gd name="T16" fmla="*/ 505 w 643"/>
                        <a:gd name="T17" fmla="*/ 136 h 1476"/>
                        <a:gd name="T18" fmla="*/ 496 w 643"/>
                        <a:gd name="T19" fmla="*/ 100 h 1476"/>
                        <a:gd name="T20" fmla="*/ 499 w 643"/>
                        <a:gd name="T21" fmla="*/ 78 h 1476"/>
                        <a:gd name="T22" fmla="*/ 508 w 643"/>
                        <a:gd name="T23" fmla="*/ 61 h 1476"/>
                        <a:gd name="T24" fmla="*/ 522 w 643"/>
                        <a:gd name="T25" fmla="*/ 42 h 1476"/>
                        <a:gd name="T26" fmla="*/ 540 w 643"/>
                        <a:gd name="T27" fmla="*/ 29 h 1476"/>
                        <a:gd name="T28" fmla="*/ 560 w 643"/>
                        <a:gd name="T29" fmla="*/ 16 h 1476"/>
                        <a:gd name="T30" fmla="*/ 586 w 643"/>
                        <a:gd name="T31" fmla="*/ 6 h 1476"/>
                        <a:gd name="T32" fmla="*/ 612 w 643"/>
                        <a:gd name="T33" fmla="*/ 3 h 1476"/>
                        <a:gd name="T34" fmla="*/ 642 w 643"/>
                        <a:gd name="T35" fmla="*/ 0 h 1476"/>
                        <a:gd name="T36" fmla="*/ 0 w 643"/>
                        <a:gd name="T37" fmla="*/ 0 h 1476"/>
                        <a:gd name="T38" fmla="*/ 29 w 643"/>
                        <a:gd name="T39" fmla="*/ 3 h 1476"/>
                        <a:gd name="T40" fmla="*/ 55 w 643"/>
                        <a:gd name="T41" fmla="*/ 6 h 1476"/>
                        <a:gd name="T42" fmla="*/ 81 w 643"/>
                        <a:gd name="T43" fmla="*/ 16 h 1476"/>
                        <a:gd name="T44" fmla="*/ 101 w 643"/>
                        <a:gd name="T45" fmla="*/ 29 h 1476"/>
                        <a:gd name="T46" fmla="*/ 119 w 643"/>
                        <a:gd name="T47" fmla="*/ 42 h 1476"/>
                        <a:gd name="T48" fmla="*/ 133 w 643"/>
                        <a:gd name="T49" fmla="*/ 61 h 1476"/>
                        <a:gd name="T50" fmla="*/ 139 w 643"/>
                        <a:gd name="T51" fmla="*/ 78 h 1476"/>
                        <a:gd name="T52" fmla="*/ 142 w 643"/>
                        <a:gd name="T53" fmla="*/ 100 h 1476"/>
                        <a:gd name="T54" fmla="*/ 142 w 643"/>
                        <a:gd name="T55" fmla="*/ 117 h 1476"/>
                        <a:gd name="T56" fmla="*/ 133 w 643"/>
                        <a:gd name="T57" fmla="*/ 133 h 1476"/>
                        <a:gd name="T58" fmla="*/ 124 w 643"/>
                        <a:gd name="T59" fmla="*/ 149 h 1476"/>
                        <a:gd name="T60" fmla="*/ 110 w 643"/>
                        <a:gd name="T61" fmla="*/ 166 h 1476"/>
                        <a:gd name="T62" fmla="*/ 75 w 643"/>
                        <a:gd name="T63" fmla="*/ 188 h 1476"/>
                        <a:gd name="T64" fmla="*/ 29 w 643"/>
                        <a:gd name="T65" fmla="*/ 201 h 1476"/>
                        <a:gd name="T66" fmla="*/ 34 w 643"/>
                        <a:gd name="T67" fmla="*/ 211 h 1476"/>
                        <a:gd name="T68" fmla="*/ 52 w 643"/>
                        <a:gd name="T69" fmla="*/ 211 h 1476"/>
                        <a:gd name="T70" fmla="*/ 52 w 643"/>
                        <a:gd name="T71" fmla="*/ 240 h 1476"/>
                        <a:gd name="T72" fmla="*/ 20 w 643"/>
                        <a:gd name="T73" fmla="*/ 244 h 1476"/>
                        <a:gd name="T74" fmla="*/ 20 w 643"/>
                        <a:gd name="T75" fmla="*/ 1475 h 1476"/>
                        <a:gd name="T76" fmla="*/ 621 w 643"/>
                        <a:gd name="T77" fmla="*/ 1475 h 147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643"/>
                        <a:gd name="T118" fmla="*/ 0 h 1476"/>
                        <a:gd name="T119" fmla="*/ 643 w 643"/>
                        <a:gd name="T120" fmla="*/ 1476 h 1476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643" h="1476">
                          <a:moveTo>
                            <a:pt x="621" y="1475"/>
                          </a:moveTo>
                          <a:lnTo>
                            <a:pt x="621" y="244"/>
                          </a:lnTo>
                          <a:lnTo>
                            <a:pt x="592" y="240"/>
                          </a:lnTo>
                          <a:lnTo>
                            <a:pt x="592" y="211"/>
                          </a:lnTo>
                          <a:lnTo>
                            <a:pt x="607" y="211"/>
                          </a:lnTo>
                          <a:lnTo>
                            <a:pt x="612" y="201"/>
                          </a:lnTo>
                          <a:lnTo>
                            <a:pt x="566" y="188"/>
                          </a:lnTo>
                          <a:lnTo>
                            <a:pt x="531" y="166"/>
                          </a:lnTo>
                          <a:lnTo>
                            <a:pt x="505" y="136"/>
                          </a:lnTo>
                          <a:lnTo>
                            <a:pt x="496" y="100"/>
                          </a:lnTo>
                          <a:lnTo>
                            <a:pt x="499" y="78"/>
                          </a:lnTo>
                          <a:lnTo>
                            <a:pt x="508" y="61"/>
                          </a:lnTo>
                          <a:lnTo>
                            <a:pt x="522" y="42"/>
                          </a:lnTo>
                          <a:lnTo>
                            <a:pt x="540" y="29"/>
                          </a:lnTo>
                          <a:lnTo>
                            <a:pt x="560" y="16"/>
                          </a:lnTo>
                          <a:lnTo>
                            <a:pt x="586" y="6"/>
                          </a:lnTo>
                          <a:lnTo>
                            <a:pt x="612" y="3"/>
                          </a:lnTo>
                          <a:lnTo>
                            <a:pt x="642" y="0"/>
                          </a:lnTo>
                          <a:lnTo>
                            <a:pt x="0" y="0"/>
                          </a:lnTo>
                          <a:lnTo>
                            <a:pt x="29" y="3"/>
                          </a:lnTo>
                          <a:lnTo>
                            <a:pt x="55" y="6"/>
                          </a:lnTo>
                          <a:lnTo>
                            <a:pt x="81" y="16"/>
                          </a:lnTo>
                          <a:lnTo>
                            <a:pt x="101" y="29"/>
                          </a:lnTo>
                          <a:lnTo>
                            <a:pt x="119" y="42"/>
                          </a:lnTo>
                          <a:lnTo>
                            <a:pt x="133" y="61"/>
                          </a:lnTo>
                          <a:lnTo>
                            <a:pt x="139" y="78"/>
                          </a:lnTo>
                          <a:lnTo>
                            <a:pt x="142" y="100"/>
                          </a:lnTo>
                          <a:lnTo>
                            <a:pt x="142" y="117"/>
                          </a:lnTo>
                          <a:lnTo>
                            <a:pt x="133" y="133"/>
                          </a:lnTo>
                          <a:lnTo>
                            <a:pt x="124" y="149"/>
                          </a:lnTo>
                          <a:lnTo>
                            <a:pt x="110" y="166"/>
                          </a:lnTo>
                          <a:lnTo>
                            <a:pt x="75" y="188"/>
                          </a:lnTo>
                          <a:lnTo>
                            <a:pt x="29" y="201"/>
                          </a:lnTo>
                          <a:lnTo>
                            <a:pt x="34" y="211"/>
                          </a:lnTo>
                          <a:lnTo>
                            <a:pt x="52" y="211"/>
                          </a:lnTo>
                          <a:lnTo>
                            <a:pt x="52" y="240"/>
                          </a:lnTo>
                          <a:lnTo>
                            <a:pt x="20" y="244"/>
                          </a:lnTo>
                          <a:lnTo>
                            <a:pt x="20" y="1475"/>
                          </a:lnTo>
                          <a:lnTo>
                            <a:pt x="621" y="1475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43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976" y="2106"/>
                      <a:ext cx="1058" cy="1288"/>
                    </a:xfrm>
                    <a:custGeom>
                      <a:avLst/>
                      <a:gdLst>
                        <a:gd name="T0" fmla="*/ 411 w 412"/>
                        <a:gd name="T1" fmla="*/ 184 h 185"/>
                        <a:gd name="T2" fmla="*/ 384 w 412"/>
                        <a:gd name="T3" fmla="*/ 180 h 185"/>
                        <a:gd name="T4" fmla="*/ 361 w 412"/>
                        <a:gd name="T5" fmla="*/ 176 h 185"/>
                        <a:gd name="T6" fmla="*/ 319 w 412"/>
                        <a:gd name="T7" fmla="*/ 155 h 185"/>
                        <a:gd name="T8" fmla="*/ 305 w 412"/>
                        <a:gd name="T9" fmla="*/ 141 h 185"/>
                        <a:gd name="T10" fmla="*/ 293 w 412"/>
                        <a:gd name="T11" fmla="*/ 123 h 185"/>
                        <a:gd name="T12" fmla="*/ 284 w 412"/>
                        <a:gd name="T13" fmla="*/ 106 h 185"/>
                        <a:gd name="T14" fmla="*/ 281 w 412"/>
                        <a:gd name="T15" fmla="*/ 88 h 185"/>
                        <a:gd name="T16" fmla="*/ 284 w 412"/>
                        <a:gd name="T17" fmla="*/ 70 h 185"/>
                        <a:gd name="T18" fmla="*/ 290 w 412"/>
                        <a:gd name="T19" fmla="*/ 56 h 185"/>
                        <a:gd name="T20" fmla="*/ 305 w 412"/>
                        <a:gd name="T21" fmla="*/ 31 h 185"/>
                        <a:gd name="T22" fmla="*/ 331 w 412"/>
                        <a:gd name="T23" fmla="*/ 14 h 185"/>
                        <a:gd name="T24" fmla="*/ 364 w 412"/>
                        <a:gd name="T25" fmla="*/ 0 h 185"/>
                        <a:gd name="T26" fmla="*/ 46 w 412"/>
                        <a:gd name="T27" fmla="*/ 0 h 185"/>
                        <a:gd name="T28" fmla="*/ 79 w 412"/>
                        <a:gd name="T29" fmla="*/ 14 h 185"/>
                        <a:gd name="T30" fmla="*/ 105 w 412"/>
                        <a:gd name="T31" fmla="*/ 31 h 185"/>
                        <a:gd name="T32" fmla="*/ 120 w 412"/>
                        <a:gd name="T33" fmla="*/ 56 h 185"/>
                        <a:gd name="T34" fmla="*/ 126 w 412"/>
                        <a:gd name="T35" fmla="*/ 88 h 185"/>
                        <a:gd name="T36" fmla="*/ 117 w 412"/>
                        <a:gd name="T37" fmla="*/ 123 h 185"/>
                        <a:gd name="T38" fmla="*/ 105 w 412"/>
                        <a:gd name="T39" fmla="*/ 141 h 185"/>
                        <a:gd name="T40" fmla="*/ 91 w 412"/>
                        <a:gd name="T41" fmla="*/ 155 h 185"/>
                        <a:gd name="T42" fmla="*/ 49 w 412"/>
                        <a:gd name="T43" fmla="*/ 176 h 185"/>
                        <a:gd name="T44" fmla="*/ 0 w 412"/>
                        <a:gd name="T45" fmla="*/ 184 h 185"/>
                        <a:gd name="T46" fmla="*/ 411 w 412"/>
                        <a:gd name="T47" fmla="*/ 184 h 18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12"/>
                        <a:gd name="T73" fmla="*/ 0 h 185"/>
                        <a:gd name="T74" fmla="*/ 412 w 412"/>
                        <a:gd name="T75" fmla="*/ 185 h 18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12" h="185">
                          <a:moveTo>
                            <a:pt x="411" y="184"/>
                          </a:moveTo>
                          <a:lnTo>
                            <a:pt x="384" y="180"/>
                          </a:lnTo>
                          <a:lnTo>
                            <a:pt x="361" y="176"/>
                          </a:lnTo>
                          <a:lnTo>
                            <a:pt x="319" y="155"/>
                          </a:lnTo>
                          <a:lnTo>
                            <a:pt x="305" y="141"/>
                          </a:lnTo>
                          <a:lnTo>
                            <a:pt x="293" y="123"/>
                          </a:lnTo>
                          <a:lnTo>
                            <a:pt x="284" y="106"/>
                          </a:lnTo>
                          <a:lnTo>
                            <a:pt x="281" y="88"/>
                          </a:lnTo>
                          <a:lnTo>
                            <a:pt x="284" y="70"/>
                          </a:lnTo>
                          <a:lnTo>
                            <a:pt x="290" y="56"/>
                          </a:lnTo>
                          <a:lnTo>
                            <a:pt x="305" y="31"/>
                          </a:lnTo>
                          <a:lnTo>
                            <a:pt x="331" y="14"/>
                          </a:lnTo>
                          <a:lnTo>
                            <a:pt x="364" y="0"/>
                          </a:lnTo>
                          <a:lnTo>
                            <a:pt x="46" y="0"/>
                          </a:lnTo>
                          <a:lnTo>
                            <a:pt x="79" y="14"/>
                          </a:lnTo>
                          <a:lnTo>
                            <a:pt x="105" y="31"/>
                          </a:lnTo>
                          <a:lnTo>
                            <a:pt x="120" y="56"/>
                          </a:lnTo>
                          <a:lnTo>
                            <a:pt x="126" y="88"/>
                          </a:lnTo>
                          <a:lnTo>
                            <a:pt x="117" y="123"/>
                          </a:lnTo>
                          <a:lnTo>
                            <a:pt x="105" y="141"/>
                          </a:lnTo>
                          <a:lnTo>
                            <a:pt x="91" y="155"/>
                          </a:lnTo>
                          <a:lnTo>
                            <a:pt x="49" y="176"/>
                          </a:lnTo>
                          <a:lnTo>
                            <a:pt x="0" y="184"/>
                          </a:lnTo>
                          <a:lnTo>
                            <a:pt x="411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44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966" y="2152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54 w 169"/>
                        <a:gd name="T3" fmla="*/ 176 h 185"/>
                        <a:gd name="T4" fmla="*/ 96 w 169"/>
                        <a:gd name="T5" fmla="*/ 154 h 185"/>
                        <a:gd name="T6" fmla="*/ 126 w 169"/>
                        <a:gd name="T7" fmla="*/ 125 h 185"/>
                        <a:gd name="T8" fmla="*/ 138 w 169"/>
                        <a:gd name="T9" fmla="*/ 80 h 185"/>
                        <a:gd name="T10" fmla="*/ 132 w 169"/>
                        <a:gd name="T11" fmla="*/ 51 h 185"/>
                        <a:gd name="T12" fmla="*/ 108 w 169"/>
                        <a:gd name="T13" fmla="*/ 22 h 185"/>
                        <a:gd name="T14" fmla="*/ 78 w 169"/>
                        <a:gd name="T15" fmla="*/ 7 h 185"/>
                        <a:gd name="T16" fmla="*/ 36 w 169"/>
                        <a:gd name="T17" fmla="*/ 0 h 185"/>
                        <a:gd name="T18" fmla="*/ 60 w 169"/>
                        <a:gd name="T19" fmla="*/ 0 h 185"/>
                        <a:gd name="T20" fmla="*/ 102 w 169"/>
                        <a:gd name="T21" fmla="*/ 7 h 185"/>
                        <a:gd name="T22" fmla="*/ 138 w 169"/>
                        <a:gd name="T23" fmla="*/ 22 h 185"/>
                        <a:gd name="T24" fmla="*/ 156 w 169"/>
                        <a:gd name="T25" fmla="*/ 51 h 185"/>
                        <a:gd name="T26" fmla="*/ 168 w 169"/>
                        <a:gd name="T27" fmla="*/ 80 h 185"/>
                        <a:gd name="T28" fmla="*/ 156 w 169"/>
                        <a:gd name="T29" fmla="*/ 125 h 185"/>
                        <a:gd name="T30" fmla="*/ 126 w 169"/>
                        <a:gd name="T31" fmla="*/ 154 h 185"/>
                        <a:gd name="T32" fmla="*/ 84 w 169"/>
                        <a:gd name="T33" fmla="*/ 176 h 185"/>
                        <a:gd name="T34" fmla="*/ 30 w 169"/>
                        <a:gd name="T35" fmla="*/ 184 h 185"/>
                        <a:gd name="T36" fmla="*/ 0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54" y="176"/>
                          </a:lnTo>
                          <a:lnTo>
                            <a:pt x="96" y="154"/>
                          </a:lnTo>
                          <a:lnTo>
                            <a:pt x="126" y="125"/>
                          </a:lnTo>
                          <a:lnTo>
                            <a:pt x="138" y="80"/>
                          </a:lnTo>
                          <a:lnTo>
                            <a:pt x="132" y="51"/>
                          </a:lnTo>
                          <a:lnTo>
                            <a:pt x="108" y="22"/>
                          </a:lnTo>
                          <a:lnTo>
                            <a:pt x="78" y="7"/>
                          </a:lnTo>
                          <a:lnTo>
                            <a:pt x="36" y="0"/>
                          </a:lnTo>
                          <a:lnTo>
                            <a:pt x="60" y="0"/>
                          </a:lnTo>
                          <a:lnTo>
                            <a:pt x="102" y="7"/>
                          </a:lnTo>
                          <a:lnTo>
                            <a:pt x="138" y="22"/>
                          </a:lnTo>
                          <a:lnTo>
                            <a:pt x="156" y="51"/>
                          </a:lnTo>
                          <a:lnTo>
                            <a:pt x="168" y="80"/>
                          </a:lnTo>
                          <a:lnTo>
                            <a:pt x="156" y="125"/>
                          </a:lnTo>
                          <a:lnTo>
                            <a:pt x="126" y="154"/>
                          </a:lnTo>
                          <a:lnTo>
                            <a:pt x="84" y="176"/>
                          </a:lnTo>
                          <a:lnTo>
                            <a:pt x="30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45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923" y="2152"/>
                      <a:ext cx="1058" cy="1288"/>
                    </a:xfrm>
                    <a:custGeom>
                      <a:avLst/>
                      <a:gdLst>
                        <a:gd name="T0" fmla="*/ 135 w 170"/>
                        <a:gd name="T1" fmla="*/ 0 h 185"/>
                        <a:gd name="T2" fmla="*/ 84 w 170"/>
                        <a:gd name="T3" fmla="*/ 18 h 185"/>
                        <a:gd name="T4" fmla="*/ 42 w 170"/>
                        <a:gd name="T5" fmla="*/ 55 h 185"/>
                        <a:gd name="T6" fmla="*/ 8 w 170"/>
                        <a:gd name="T7" fmla="*/ 110 h 185"/>
                        <a:gd name="T8" fmla="*/ 0 w 170"/>
                        <a:gd name="T9" fmla="*/ 184 h 185"/>
                        <a:gd name="T10" fmla="*/ 42 w 170"/>
                        <a:gd name="T11" fmla="*/ 184 h 185"/>
                        <a:gd name="T12" fmla="*/ 50 w 170"/>
                        <a:gd name="T13" fmla="*/ 110 h 185"/>
                        <a:gd name="T14" fmla="*/ 76 w 170"/>
                        <a:gd name="T15" fmla="*/ 55 h 185"/>
                        <a:gd name="T16" fmla="*/ 118 w 170"/>
                        <a:gd name="T17" fmla="*/ 18 h 185"/>
                        <a:gd name="T18" fmla="*/ 169 w 170"/>
                        <a:gd name="T19" fmla="*/ 0 h 185"/>
                        <a:gd name="T20" fmla="*/ 135 w 170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0"/>
                        <a:gd name="T34" fmla="*/ 0 h 185"/>
                        <a:gd name="T35" fmla="*/ 170 w 170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0" h="185">
                          <a:moveTo>
                            <a:pt x="135" y="0"/>
                          </a:moveTo>
                          <a:lnTo>
                            <a:pt x="84" y="18"/>
                          </a:lnTo>
                          <a:lnTo>
                            <a:pt x="42" y="55"/>
                          </a:lnTo>
                          <a:lnTo>
                            <a:pt x="8" y="110"/>
                          </a:lnTo>
                          <a:lnTo>
                            <a:pt x="0" y="184"/>
                          </a:lnTo>
                          <a:lnTo>
                            <a:pt x="42" y="184"/>
                          </a:lnTo>
                          <a:lnTo>
                            <a:pt x="50" y="110"/>
                          </a:lnTo>
                          <a:lnTo>
                            <a:pt x="76" y="55"/>
                          </a:lnTo>
                          <a:lnTo>
                            <a:pt x="118" y="18"/>
                          </a:lnTo>
                          <a:lnTo>
                            <a:pt x="169" y="0"/>
                          </a:lnTo>
                          <a:lnTo>
                            <a:pt x="135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46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976" y="212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59 w 170"/>
                        <a:gd name="T3" fmla="*/ 175 h 185"/>
                        <a:gd name="T4" fmla="*/ 105 w 170"/>
                        <a:gd name="T5" fmla="*/ 154 h 185"/>
                        <a:gd name="T6" fmla="*/ 135 w 170"/>
                        <a:gd name="T7" fmla="*/ 125 h 185"/>
                        <a:gd name="T8" fmla="*/ 147 w 170"/>
                        <a:gd name="T9" fmla="*/ 92 h 185"/>
                        <a:gd name="T10" fmla="*/ 135 w 170"/>
                        <a:gd name="T11" fmla="*/ 54 h 185"/>
                        <a:gd name="T12" fmla="*/ 105 w 170"/>
                        <a:gd name="T13" fmla="*/ 25 h 185"/>
                        <a:gd name="T14" fmla="*/ 84 w 170"/>
                        <a:gd name="T15" fmla="*/ 16 h 185"/>
                        <a:gd name="T16" fmla="*/ 59 w 170"/>
                        <a:gd name="T17" fmla="*/ 8 h 185"/>
                        <a:gd name="T18" fmla="*/ 0 w 170"/>
                        <a:gd name="T19" fmla="*/ 0 h 185"/>
                        <a:gd name="T20" fmla="*/ 21 w 170"/>
                        <a:gd name="T21" fmla="*/ 0 h 185"/>
                        <a:gd name="T22" fmla="*/ 76 w 170"/>
                        <a:gd name="T23" fmla="*/ 8 h 185"/>
                        <a:gd name="T24" fmla="*/ 101 w 170"/>
                        <a:gd name="T25" fmla="*/ 16 h 185"/>
                        <a:gd name="T26" fmla="*/ 122 w 170"/>
                        <a:gd name="T27" fmla="*/ 25 h 185"/>
                        <a:gd name="T28" fmla="*/ 156 w 170"/>
                        <a:gd name="T29" fmla="*/ 54 h 185"/>
                        <a:gd name="T30" fmla="*/ 169 w 170"/>
                        <a:gd name="T31" fmla="*/ 92 h 185"/>
                        <a:gd name="T32" fmla="*/ 156 w 170"/>
                        <a:gd name="T33" fmla="*/ 125 h 185"/>
                        <a:gd name="T34" fmla="*/ 122 w 170"/>
                        <a:gd name="T35" fmla="*/ 154 h 185"/>
                        <a:gd name="T36" fmla="*/ 76 w 170"/>
                        <a:gd name="T37" fmla="*/ 175 h 185"/>
                        <a:gd name="T38" fmla="*/ 21 w 170"/>
                        <a:gd name="T39" fmla="*/ 184 h 185"/>
                        <a:gd name="T40" fmla="*/ 0 w 170"/>
                        <a:gd name="T41" fmla="*/ 184 h 1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0"/>
                        <a:gd name="T64" fmla="*/ 0 h 185"/>
                        <a:gd name="T65" fmla="*/ 170 w 170"/>
                        <a:gd name="T66" fmla="*/ 185 h 1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59" y="175"/>
                          </a:lnTo>
                          <a:lnTo>
                            <a:pt x="105" y="154"/>
                          </a:lnTo>
                          <a:lnTo>
                            <a:pt x="135" y="125"/>
                          </a:lnTo>
                          <a:lnTo>
                            <a:pt x="147" y="92"/>
                          </a:lnTo>
                          <a:lnTo>
                            <a:pt x="135" y="54"/>
                          </a:lnTo>
                          <a:lnTo>
                            <a:pt x="105" y="25"/>
                          </a:lnTo>
                          <a:lnTo>
                            <a:pt x="84" y="16"/>
                          </a:lnTo>
                          <a:lnTo>
                            <a:pt x="59" y="8"/>
                          </a:lnTo>
                          <a:lnTo>
                            <a:pt x="0" y="0"/>
                          </a:lnTo>
                          <a:lnTo>
                            <a:pt x="21" y="0"/>
                          </a:lnTo>
                          <a:lnTo>
                            <a:pt x="76" y="8"/>
                          </a:lnTo>
                          <a:lnTo>
                            <a:pt x="101" y="16"/>
                          </a:lnTo>
                          <a:lnTo>
                            <a:pt x="122" y="25"/>
                          </a:lnTo>
                          <a:lnTo>
                            <a:pt x="156" y="54"/>
                          </a:lnTo>
                          <a:lnTo>
                            <a:pt x="169" y="92"/>
                          </a:lnTo>
                          <a:lnTo>
                            <a:pt x="156" y="125"/>
                          </a:lnTo>
                          <a:lnTo>
                            <a:pt x="122" y="154"/>
                          </a:lnTo>
                          <a:lnTo>
                            <a:pt x="76" y="175"/>
                          </a:lnTo>
                          <a:lnTo>
                            <a:pt x="2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47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881" y="2129"/>
                      <a:ext cx="1058" cy="1288"/>
                    </a:xfrm>
                    <a:custGeom>
                      <a:avLst/>
                      <a:gdLst>
                        <a:gd name="T0" fmla="*/ 129 w 170"/>
                        <a:gd name="T1" fmla="*/ 184 h 185"/>
                        <a:gd name="T2" fmla="*/ 79 w 170"/>
                        <a:gd name="T3" fmla="*/ 178 h 185"/>
                        <a:gd name="T4" fmla="*/ 39 w 170"/>
                        <a:gd name="T5" fmla="*/ 156 h 185"/>
                        <a:gd name="T6" fmla="*/ 9 w 170"/>
                        <a:gd name="T7" fmla="*/ 129 h 185"/>
                        <a:gd name="T8" fmla="*/ 0 w 170"/>
                        <a:gd name="T9" fmla="*/ 97 h 185"/>
                        <a:gd name="T10" fmla="*/ 4 w 170"/>
                        <a:gd name="T11" fmla="*/ 75 h 185"/>
                        <a:gd name="T12" fmla="*/ 14 w 170"/>
                        <a:gd name="T13" fmla="*/ 59 h 185"/>
                        <a:gd name="T14" fmla="*/ 44 w 170"/>
                        <a:gd name="T15" fmla="*/ 27 h 185"/>
                        <a:gd name="T16" fmla="*/ 89 w 170"/>
                        <a:gd name="T17" fmla="*/ 5 h 185"/>
                        <a:gd name="T18" fmla="*/ 114 w 170"/>
                        <a:gd name="T19" fmla="*/ 0 h 185"/>
                        <a:gd name="T20" fmla="*/ 144 w 170"/>
                        <a:gd name="T21" fmla="*/ 0 h 185"/>
                        <a:gd name="T22" fmla="*/ 169 w 170"/>
                        <a:gd name="T23" fmla="*/ 0 h 185"/>
                        <a:gd name="T24" fmla="*/ 109 w 170"/>
                        <a:gd name="T25" fmla="*/ 5 h 185"/>
                        <a:gd name="T26" fmla="*/ 64 w 170"/>
                        <a:gd name="T27" fmla="*/ 27 h 185"/>
                        <a:gd name="T28" fmla="*/ 34 w 170"/>
                        <a:gd name="T29" fmla="*/ 59 h 185"/>
                        <a:gd name="T30" fmla="*/ 29 w 170"/>
                        <a:gd name="T31" fmla="*/ 75 h 185"/>
                        <a:gd name="T32" fmla="*/ 24 w 170"/>
                        <a:gd name="T33" fmla="*/ 97 h 185"/>
                        <a:gd name="T34" fmla="*/ 34 w 170"/>
                        <a:gd name="T35" fmla="*/ 129 h 185"/>
                        <a:gd name="T36" fmla="*/ 64 w 170"/>
                        <a:gd name="T37" fmla="*/ 156 h 185"/>
                        <a:gd name="T38" fmla="*/ 104 w 170"/>
                        <a:gd name="T39" fmla="*/ 178 h 185"/>
                        <a:gd name="T40" fmla="*/ 154 w 170"/>
                        <a:gd name="T41" fmla="*/ 184 h 185"/>
                        <a:gd name="T42" fmla="*/ 129 w 170"/>
                        <a:gd name="T43" fmla="*/ 184 h 18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0"/>
                        <a:gd name="T67" fmla="*/ 0 h 185"/>
                        <a:gd name="T68" fmla="*/ 170 w 170"/>
                        <a:gd name="T69" fmla="*/ 185 h 18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0" h="185">
                          <a:moveTo>
                            <a:pt x="129" y="184"/>
                          </a:moveTo>
                          <a:lnTo>
                            <a:pt x="79" y="178"/>
                          </a:lnTo>
                          <a:lnTo>
                            <a:pt x="39" y="156"/>
                          </a:lnTo>
                          <a:lnTo>
                            <a:pt x="9" y="129"/>
                          </a:lnTo>
                          <a:lnTo>
                            <a:pt x="0" y="97"/>
                          </a:lnTo>
                          <a:lnTo>
                            <a:pt x="4" y="75"/>
                          </a:lnTo>
                          <a:lnTo>
                            <a:pt x="14" y="59"/>
                          </a:lnTo>
                          <a:lnTo>
                            <a:pt x="44" y="27"/>
                          </a:lnTo>
                          <a:lnTo>
                            <a:pt x="89" y="5"/>
                          </a:lnTo>
                          <a:lnTo>
                            <a:pt x="114" y="0"/>
                          </a:lnTo>
                          <a:lnTo>
                            <a:pt x="144" y="0"/>
                          </a:lnTo>
                          <a:lnTo>
                            <a:pt x="169" y="0"/>
                          </a:lnTo>
                          <a:lnTo>
                            <a:pt x="109" y="5"/>
                          </a:lnTo>
                          <a:lnTo>
                            <a:pt x="64" y="27"/>
                          </a:lnTo>
                          <a:lnTo>
                            <a:pt x="34" y="59"/>
                          </a:lnTo>
                          <a:lnTo>
                            <a:pt x="29" y="75"/>
                          </a:lnTo>
                          <a:lnTo>
                            <a:pt x="24" y="97"/>
                          </a:lnTo>
                          <a:lnTo>
                            <a:pt x="34" y="129"/>
                          </a:lnTo>
                          <a:lnTo>
                            <a:pt x="64" y="156"/>
                          </a:lnTo>
                          <a:lnTo>
                            <a:pt x="104" y="178"/>
                          </a:lnTo>
                          <a:lnTo>
                            <a:pt x="154" y="184"/>
                          </a:lnTo>
                          <a:lnTo>
                            <a:pt x="12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48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829" y="2083"/>
                      <a:ext cx="1058" cy="1288"/>
                    </a:xfrm>
                    <a:custGeom>
                      <a:avLst/>
                      <a:gdLst>
                        <a:gd name="T0" fmla="*/ 121 w 580"/>
                        <a:gd name="T1" fmla="*/ 0 h 197"/>
                        <a:gd name="T2" fmla="*/ 97 w 580"/>
                        <a:gd name="T3" fmla="*/ 0 h 197"/>
                        <a:gd name="T4" fmla="*/ 77 w 580"/>
                        <a:gd name="T5" fmla="*/ 3 h 197"/>
                        <a:gd name="T6" fmla="*/ 53 w 580"/>
                        <a:gd name="T7" fmla="*/ 14 h 197"/>
                        <a:gd name="T8" fmla="*/ 35 w 580"/>
                        <a:gd name="T9" fmla="*/ 25 h 197"/>
                        <a:gd name="T10" fmla="*/ 20 w 580"/>
                        <a:gd name="T11" fmla="*/ 40 h 197"/>
                        <a:gd name="T12" fmla="*/ 8 w 580"/>
                        <a:gd name="T13" fmla="*/ 55 h 197"/>
                        <a:gd name="T14" fmla="*/ 2 w 580"/>
                        <a:gd name="T15" fmla="*/ 73 h 197"/>
                        <a:gd name="T16" fmla="*/ 0 w 580"/>
                        <a:gd name="T17" fmla="*/ 92 h 197"/>
                        <a:gd name="T18" fmla="*/ 2 w 580"/>
                        <a:gd name="T19" fmla="*/ 114 h 197"/>
                        <a:gd name="T20" fmla="*/ 8 w 580"/>
                        <a:gd name="T21" fmla="*/ 133 h 197"/>
                        <a:gd name="T22" fmla="*/ 23 w 580"/>
                        <a:gd name="T23" fmla="*/ 151 h 197"/>
                        <a:gd name="T24" fmla="*/ 38 w 580"/>
                        <a:gd name="T25" fmla="*/ 166 h 197"/>
                        <a:gd name="T26" fmla="*/ 80 w 580"/>
                        <a:gd name="T27" fmla="*/ 188 h 197"/>
                        <a:gd name="T28" fmla="*/ 103 w 580"/>
                        <a:gd name="T29" fmla="*/ 192 h 197"/>
                        <a:gd name="T30" fmla="*/ 130 w 580"/>
                        <a:gd name="T31" fmla="*/ 196 h 197"/>
                        <a:gd name="T32" fmla="*/ 145 w 580"/>
                        <a:gd name="T33" fmla="*/ 196 h 197"/>
                        <a:gd name="T34" fmla="*/ 118 w 580"/>
                        <a:gd name="T35" fmla="*/ 192 h 197"/>
                        <a:gd name="T36" fmla="*/ 95 w 580"/>
                        <a:gd name="T37" fmla="*/ 188 h 197"/>
                        <a:gd name="T38" fmla="*/ 50 w 580"/>
                        <a:gd name="T39" fmla="*/ 166 h 197"/>
                        <a:gd name="T40" fmla="*/ 35 w 580"/>
                        <a:gd name="T41" fmla="*/ 151 h 197"/>
                        <a:gd name="T42" fmla="*/ 23 w 580"/>
                        <a:gd name="T43" fmla="*/ 133 h 197"/>
                        <a:gd name="T44" fmla="*/ 17 w 580"/>
                        <a:gd name="T45" fmla="*/ 114 h 197"/>
                        <a:gd name="T46" fmla="*/ 14 w 580"/>
                        <a:gd name="T47" fmla="*/ 92 h 197"/>
                        <a:gd name="T48" fmla="*/ 14 w 580"/>
                        <a:gd name="T49" fmla="*/ 77 h 197"/>
                        <a:gd name="T50" fmla="*/ 23 w 580"/>
                        <a:gd name="T51" fmla="*/ 59 h 197"/>
                        <a:gd name="T52" fmla="*/ 32 w 580"/>
                        <a:gd name="T53" fmla="*/ 44 h 197"/>
                        <a:gd name="T54" fmla="*/ 44 w 580"/>
                        <a:gd name="T55" fmla="*/ 33 h 197"/>
                        <a:gd name="T56" fmla="*/ 62 w 580"/>
                        <a:gd name="T57" fmla="*/ 22 h 197"/>
                        <a:gd name="T58" fmla="*/ 80 w 580"/>
                        <a:gd name="T59" fmla="*/ 14 h 197"/>
                        <a:gd name="T60" fmla="*/ 100 w 580"/>
                        <a:gd name="T61" fmla="*/ 11 h 197"/>
                        <a:gd name="T62" fmla="*/ 124 w 580"/>
                        <a:gd name="T63" fmla="*/ 7 h 197"/>
                        <a:gd name="T64" fmla="*/ 570 w 580"/>
                        <a:gd name="T65" fmla="*/ 7 h 197"/>
                        <a:gd name="T66" fmla="*/ 579 w 580"/>
                        <a:gd name="T67" fmla="*/ 3 h 197"/>
                        <a:gd name="T68" fmla="*/ 115 w 580"/>
                        <a:gd name="T69" fmla="*/ 3 h 197"/>
                        <a:gd name="T70" fmla="*/ 121 w 580"/>
                        <a:gd name="T71" fmla="*/ 0 h 19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80"/>
                        <a:gd name="T109" fmla="*/ 0 h 197"/>
                        <a:gd name="T110" fmla="*/ 580 w 580"/>
                        <a:gd name="T111" fmla="*/ 197 h 197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80" h="197">
                          <a:moveTo>
                            <a:pt x="121" y="0"/>
                          </a:moveTo>
                          <a:lnTo>
                            <a:pt x="97" y="0"/>
                          </a:lnTo>
                          <a:lnTo>
                            <a:pt x="77" y="3"/>
                          </a:lnTo>
                          <a:lnTo>
                            <a:pt x="53" y="14"/>
                          </a:lnTo>
                          <a:lnTo>
                            <a:pt x="35" y="25"/>
                          </a:lnTo>
                          <a:lnTo>
                            <a:pt x="20" y="40"/>
                          </a:lnTo>
                          <a:lnTo>
                            <a:pt x="8" y="55"/>
                          </a:lnTo>
                          <a:lnTo>
                            <a:pt x="2" y="73"/>
                          </a:lnTo>
                          <a:lnTo>
                            <a:pt x="0" y="92"/>
                          </a:lnTo>
                          <a:lnTo>
                            <a:pt x="2" y="114"/>
                          </a:lnTo>
                          <a:lnTo>
                            <a:pt x="8" y="133"/>
                          </a:lnTo>
                          <a:lnTo>
                            <a:pt x="23" y="151"/>
                          </a:lnTo>
                          <a:lnTo>
                            <a:pt x="38" y="166"/>
                          </a:lnTo>
                          <a:lnTo>
                            <a:pt x="80" y="188"/>
                          </a:lnTo>
                          <a:lnTo>
                            <a:pt x="103" y="192"/>
                          </a:lnTo>
                          <a:lnTo>
                            <a:pt x="130" y="196"/>
                          </a:lnTo>
                          <a:lnTo>
                            <a:pt x="145" y="196"/>
                          </a:lnTo>
                          <a:lnTo>
                            <a:pt x="118" y="192"/>
                          </a:lnTo>
                          <a:lnTo>
                            <a:pt x="95" y="188"/>
                          </a:lnTo>
                          <a:lnTo>
                            <a:pt x="50" y="166"/>
                          </a:lnTo>
                          <a:lnTo>
                            <a:pt x="35" y="151"/>
                          </a:lnTo>
                          <a:lnTo>
                            <a:pt x="23" y="133"/>
                          </a:lnTo>
                          <a:lnTo>
                            <a:pt x="17" y="114"/>
                          </a:lnTo>
                          <a:lnTo>
                            <a:pt x="14" y="92"/>
                          </a:lnTo>
                          <a:lnTo>
                            <a:pt x="14" y="77"/>
                          </a:lnTo>
                          <a:lnTo>
                            <a:pt x="23" y="59"/>
                          </a:lnTo>
                          <a:lnTo>
                            <a:pt x="32" y="44"/>
                          </a:lnTo>
                          <a:lnTo>
                            <a:pt x="44" y="33"/>
                          </a:lnTo>
                          <a:lnTo>
                            <a:pt x="62" y="22"/>
                          </a:lnTo>
                          <a:lnTo>
                            <a:pt x="80" y="14"/>
                          </a:lnTo>
                          <a:lnTo>
                            <a:pt x="100" y="11"/>
                          </a:lnTo>
                          <a:lnTo>
                            <a:pt x="124" y="7"/>
                          </a:lnTo>
                          <a:lnTo>
                            <a:pt x="570" y="7"/>
                          </a:lnTo>
                          <a:lnTo>
                            <a:pt x="579" y="3"/>
                          </a:lnTo>
                          <a:lnTo>
                            <a:pt x="115" y="3"/>
                          </a:lnTo>
                          <a:lnTo>
                            <a:pt x="121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49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1324" y="2152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12 w 169"/>
                        <a:gd name="T3" fmla="*/ 176 h 185"/>
                        <a:gd name="T4" fmla="*/ 68 w 169"/>
                        <a:gd name="T5" fmla="*/ 154 h 185"/>
                        <a:gd name="T6" fmla="*/ 37 w 169"/>
                        <a:gd name="T7" fmla="*/ 125 h 185"/>
                        <a:gd name="T8" fmla="*/ 31 w 169"/>
                        <a:gd name="T9" fmla="*/ 80 h 185"/>
                        <a:gd name="T10" fmla="*/ 37 w 169"/>
                        <a:gd name="T11" fmla="*/ 51 h 185"/>
                        <a:gd name="T12" fmla="*/ 62 w 169"/>
                        <a:gd name="T13" fmla="*/ 22 h 185"/>
                        <a:gd name="T14" fmla="*/ 93 w 169"/>
                        <a:gd name="T15" fmla="*/ 7 h 185"/>
                        <a:gd name="T16" fmla="*/ 136 w 169"/>
                        <a:gd name="T17" fmla="*/ 0 h 185"/>
                        <a:gd name="T18" fmla="*/ 105 w 169"/>
                        <a:gd name="T19" fmla="*/ 0 h 185"/>
                        <a:gd name="T20" fmla="*/ 68 w 169"/>
                        <a:gd name="T21" fmla="*/ 7 h 185"/>
                        <a:gd name="T22" fmla="*/ 31 w 169"/>
                        <a:gd name="T23" fmla="*/ 22 h 185"/>
                        <a:gd name="T24" fmla="*/ 12 w 169"/>
                        <a:gd name="T25" fmla="*/ 51 h 185"/>
                        <a:gd name="T26" fmla="*/ 0 w 169"/>
                        <a:gd name="T27" fmla="*/ 80 h 185"/>
                        <a:gd name="T28" fmla="*/ 12 w 169"/>
                        <a:gd name="T29" fmla="*/ 125 h 185"/>
                        <a:gd name="T30" fmla="*/ 43 w 169"/>
                        <a:gd name="T31" fmla="*/ 154 h 185"/>
                        <a:gd name="T32" fmla="*/ 87 w 169"/>
                        <a:gd name="T33" fmla="*/ 176 h 185"/>
                        <a:gd name="T34" fmla="*/ 143 w 169"/>
                        <a:gd name="T35" fmla="*/ 184 h 185"/>
                        <a:gd name="T36" fmla="*/ 168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12" y="176"/>
                          </a:lnTo>
                          <a:lnTo>
                            <a:pt x="68" y="154"/>
                          </a:lnTo>
                          <a:lnTo>
                            <a:pt x="37" y="125"/>
                          </a:lnTo>
                          <a:lnTo>
                            <a:pt x="31" y="80"/>
                          </a:lnTo>
                          <a:lnTo>
                            <a:pt x="37" y="51"/>
                          </a:lnTo>
                          <a:lnTo>
                            <a:pt x="62" y="22"/>
                          </a:lnTo>
                          <a:lnTo>
                            <a:pt x="93" y="7"/>
                          </a:lnTo>
                          <a:lnTo>
                            <a:pt x="136" y="0"/>
                          </a:lnTo>
                          <a:lnTo>
                            <a:pt x="105" y="0"/>
                          </a:lnTo>
                          <a:lnTo>
                            <a:pt x="68" y="7"/>
                          </a:lnTo>
                          <a:lnTo>
                            <a:pt x="31" y="22"/>
                          </a:lnTo>
                          <a:lnTo>
                            <a:pt x="12" y="51"/>
                          </a:lnTo>
                          <a:lnTo>
                            <a:pt x="0" y="80"/>
                          </a:lnTo>
                          <a:lnTo>
                            <a:pt x="12" y="125"/>
                          </a:lnTo>
                          <a:lnTo>
                            <a:pt x="43" y="154"/>
                          </a:lnTo>
                          <a:lnTo>
                            <a:pt x="87" y="176"/>
                          </a:lnTo>
                          <a:lnTo>
                            <a:pt x="143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50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1376" y="2152"/>
                      <a:ext cx="1058" cy="1288"/>
                    </a:xfrm>
                    <a:custGeom>
                      <a:avLst/>
                      <a:gdLst>
                        <a:gd name="T0" fmla="*/ 40 w 170"/>
                        <a:gd name="T1" fmla="*/ 0 h 185"/>
                        <a:gd name="T2" fmla="*/ 88 w 170"/>
                        <a:gd name="T3" fmla="*/ 18 h 185"/>
                        <a:gd name="T4" fmla="*/ 128 w 170"/>
                        <a:gd name="T5" fmla="*/ 55 h 185"/>
                        <a:gd name="T6" fmla="*/ 152 w 170"/>
                        <a:gd name="T7" fmla="*/ 110 h 185"/>
                        <a:gd name="T8" fmla="*/ 169 w 170"/>
                        <a:gd name="T9" fmla="*/ 184 h 185"/>
                        <a:gd name="T10" fmla="*/ 128 w 170"/>
                        <a:gd name="T11" fmla="*/ 184 h 185"/>
                        <a:gd name="T12" fmla="*/ 120 w 170"/>
                        <a:gd name="T13" fmla="*/ 110 h 185"/>
                        <a:gd name="T14" fmla="*/ 96 w 170"/>
                        <a:gd name="T15" fmla="*/ 55 h 185"/>
                        <a:gd name="T16" fmla="*/ 48 w 170"/>
                        <a:gd name="T17" fmla="*/ 18 h 185"/>
                        <a:gd name="T18" fmla="*/ 0 w 170"/>
                        <a:gd name="T19" fmla="*/ 0 h 185"/>
                        <a:gd name="T20" fmla="*/ 40 w 170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0"/>
                        <a:gd name="T34" fmla="*/ 0 h 185"/>
                        <a:gd name="T35" fmla="*/ 170 w 170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0" h="185">
                          <a:moveTo>
                            <a:pt x="40" y="0"/>
                          </a:moveTo>
                          <a:lnTo>
                            <a:pt x="88" y="18"/>
                          </a:lnTo>
                          <a:lnTo>
                            <a:pt x="128" y="55"/>
                          </a:lnTo>
                          <a:lnTo>
                            <a:pt x="152" y="110"/>
                          </a:lnTo>
                          <a:lnTo>
                            <a:pt x="169" y="184"/>
                          </a:lnTo>
                          <a:lnTo>
                            <a:pt x="128" y="184"/>
                          </a:lnTo>
                          <a:lnTo>
                            <a:pt x="120" y="110"/>
                          </a:lnTo>
                          <a:lnTo>
                            <a:pt x="96" y="55"/>
                          </a:lnTo>
                          <a:lnTo>
                            <a:pt x="48" y="18"/>
                          </a:lnTo>
                          <a:lnTo>
                            <a:pt x="0" y="0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51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1281" y="212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184 h 185"/>
                        <a:gd name="T2" fmla="*/ 109 w 170"/>
                        <a:gd name="T3" fmla="*/ 175 h 185"/>
                        <a:gd name="T4" fmla="*/ 63 w 170"/>
                        <a:gd name="T5" fmla="*/ 154 h 185"/>
                        <a:gd name="T6" fmla="*/ 29 w 170"/>
                        <a:gd name="T7" fmla="*/ 125 h 185"/>
                        <a:gd name="T8" fmla="*/ 21 w 170"/>
                        <a:gd name="T9" fmla="*/ 92 h 185"/>
                        <a:gd name="T10" fmla="*/ 21 w 170"/>
                        <a:gd name="T11" fmla="*/ 71 h 185"/>
                        <a:gd name="T12" fmla="*/ 29 w 170"/>
                        <a:gd name="T13" fmla="*/ 54 h 185"/>
                        <a:gd name="T14" fmla="*/ 46 w 170"/>
                        <a:gd name="T15" fmla="*/ 37 h 185"/>
                        <a:gd name="T16" fmla="*/ 63 w 170"/>
                        <a:gd name="T17" fmla="*/ 25 h 185"/>
                        <a:gd name="T18" fmla="*/ 84 w 170"/>
                        <a:gd name="T19" fmla="*/ 16 h 185"/>
                        <a:gd name="T20" fmla="*/ 109 w 170"/>
                        <a:gd name="T21" fmla="*/ 8 h 185"/>
                        <a:gd name="T22" fmla="*/ 139 w 170"/>
                        <a:gd name="T23" fmla="*/ 0 h 185"/>
                        <a:gd name="T24" fmla="*/ 169 w 170"/>
                        <a:gd name="T25" fmla="*/ 0 h 185"/>
                        <a:gd name="T26" fmla="*/ 147 w 170"/>
                        <a:gd name="T27" fmla="*/ 0 h 185"/>
                        <a:gd name="T28" fmla="*/ 118 w 170"/>
                        <a:gd name="T29" fmla="*/ 0 h 185"/>
                        <a:gd name="T30" fmla="*/ 88 w 170"/>
                        <a:gd name="T31" fmla="*/ 8 h 185"/>
                        <a:gd name="T32" fmla="*/ 67 w 170"/>
                        <a:gd name="T33" fmla="*/ 16 h 185"/>
                        <a:gd name="T34" fmla="*/ 42 w 170"/>
                        <a:gd name="T35" fmla="*/ 25 h 185"/>
                        <a:gd name="T36" fmla="*/ 12 w 170"/>
                        <a:gd name="T37" fmla="*/ 54 h 185"/>
                        <a:gd name="T38" fmla="*/ 0 w 170"/>
                        <a:gd name="T39" fmla="*/ 71 h 185"/>
                        <a:gd name="T40" fmla="*/ 0 w 170"/>
                        <a:gd name="T41" fmla="*/ 92 h 185"/>
                        <a:gd name="T42" fmla="*/ 12 w 170"/>
                        <a:gd name="T43" fmla="*/ 125 h 185"/>
                        <a:gd name="T44" fmla="*/ 42 w 170"/>
                        <a:gd name="T45" fmla="*/ 154 h 185"/>
                        <a:gd name="T46" fmla="*/ 88 w 170"/>
                        <a:gd name="T47" fmla="*/ 175 h 185"/>
                        <a:gd name="T48" fmla="*/ 147 w 170"/>
                        <a:gd name="T49" fmla="*/ 184 h 185"/>
                        <a:gd name="T50" fmla="*/ 169 w 170"/>
                        <a:gd name="T51" fmla="*/ 184 h 18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70"/>
                        <a:gd name="T79" fmla="*/ 0 h 185"/>
                        <a:gd name="T80" fmla="*/ 170 w 170"/>
                        <a:gd name="T81" fmla="*/ 185 h 18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70" h="185">
                          <a:moveTo>
                            <a:pt x="169" y="184"/>
                          </a:moveTo>
                          <a:lnTo>
                            <a:pt x="109" y="175"/>
                          </a:lnTo>
                          <a:lnTo>
                            <a:pt x="63" y="154"/>
                          </a:lnTo>
                          <a:lnTo>
                            <a:pt x="29" y="125"/>
                          </a:lnTo>
                          <a:lnTo>
                            <a:pt x="21" y="92"/>
                          </a:lnTo>
                          <a:lnTo>
                            <a:pt x="21" y="71"/>
                          </a:lnTo>
                          <a:lnTo>
                            <a:pt x="29" y="54"/>
                          </a:lnTo>
                          <a:lnTo>
                            <a:pt x="46" y="37"/>
                          </a:lnTo>
                          <a:lnTo>
                            <a:pt x="63" y="25"/>
                          </a:lnTo>
                          <a:lnTo>
                            <a:pt x="84" y="16"/>
                          </a:lnTo>
                          <a:lnTo>
                            <a:pt x="109" y="8"/>
                          </a:lnTo>
                          <a:lnTo>
                            <a:pt x="139" y="0"/>
                          </a:lnTo>
                          <a:lnTo>
                            <a:pt x="169" y="0"/>
                          </a:lnTo>
                          <a:lnTo>
                            <a:pt x="147" y="0"/>
                          </a:lnTo>
                          <a:lnTo>
                            <a:pt x="118" y="0"/>
                          </a:lnTo>
                          <a:lnTo>
                            <a:pt x="88" y="8"/>
                          </a:lnTo>
                          <a:lnTo>
                            <a:pt x="67" y="16"/>
                          </a:lnTo>
                          <a:lnTo>
                            <a:pt x="42" y="25"/>
                          </a:lnTo>
                          <a:lnTo>
                            <a:pt x="12" y="54"/>
                          </a:lnTo>
                          <a:lnTo>
                            <a:pt x="0" y="71"/>
                          </a:lnTo>
                          <a:lnTo>
                            <a:pt x="0" y="92"/>
                          </a:lnTo>
                          <a:lnTo>
                            <a:pt x="12" y="125"/>
                          </a:lnTo>
                          <a:lnTo>
                            <a:pt x="42" y="154"/>
                          </a:lnTo>
                          <a:lnTo>
                            <a:pt x="88" y="175"/>
                          </a:lnTo>
                          <a:lnTo>
                            <a:pt x="147" y="184"/>
                          </a:lnTo>
                          <a:lnTo>
                            <a:pt x="16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52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1387" y="2129"/>
                      <a:ext cx="1058" cy="1288"/>
                    </a:xfrm>
                    <a:custGeom>
                      <a:avLst/>
                      <a:gdLst>
                        <a:gd name="T0" fmla="*/ 35 w 169"/>
                        <a:gd name="T1" fmla="*/ 184 h 185"/>
                        <a:gd name="T2" fmla="*/ 86 w 169"/>
                        <a:gd name="T3" fmla="*/ 178 h 185"/>
                        <a:gd name="T4" fmla="*/ 132 w 169"/>
                        <a:gd name="T5" fmla="*/ 156 h 185"/>
                        <a:gd name="T6" fmla="*/ 157 w 169"/>
                        <a:gd name="T7" fmla="*/ 129 h 185"/>
                        <a:gd name="T8" fmla="*/ 168 w 169"/>
                        <a:gd name="T9" fmla="*/ 97 h 185"/>
                        <a:gd name="T10" fmla="*/ 157 w 169"/>
                        <a:gd name="T11" fmla="*/ 59 h 185"/>
                        <a:gd name="T12" fmla="*/ 127 w 169"/>
                        <a:gd name="T13" fmla="*/ 27 h 185"/>
                        <a:gd name="T14" fmla="*/ 106 w 169"/>
                        <a:gd name="T15" fmla="*/ 16 h 185"/>
                        <a:gd name="T16" fmla="*/ 81 w 169"/>
                        <a:gd name="T17" fmla="*/ 5 h 185"/>
                        <a:gd name="T18" fmla="*/ 25 w 169"/>
                        <a:gd name="T19" fmla="*/ 0 h 185"/>
                        <a:gd name="T20" fmla="*/ 0 w 169"/>
                        <a:gd name="T21" fmla="*/ 0 h 185"/>
                        <a:gd name="T22" fmla="*/ 56 w 169"/>
                        <a:gd name="T23" fmla="*/ 5 h 185"/>
                        <a:gd name="T24" fmla="*/ 81 w 169"/>
                        <a:gd name="T25" fmla="*/ 16 h 185"/>
                        <a:gd name="T26" fmla="*/ 101 w 169"/>
                        <a:gd name="T27" fmla="*/ 27 h 185"/>
                        <a:gd name="T28" fmla="*/ 137 w 169"/>
                        <a:gd name="T29" fmla="*/ 59 h 185"/>
                        <a:gd name="T30" fmla="*/ 147 w 169"/>
                        <a:gd name="T31" fmla="*/ 97 h 185"/>
                        <a:gd name="T32" fmla="*/ 137 w 169"/>
                        <a:gd name="T33" fmla="*/ 129 h 185"/>
                        <a:gd name="T34" fmla="*/ 106 w 169"/>
                        <a:gd name="T35" fmla="*/ 156 h 185"/>
                        <a:gd name="T36" fmla="*/ 66 w 169"/>
                        <a:gd name="T37" fmla="*/ 178 h 185"/>
                        <a:gd name="T38" fmla="*/ 15 w 169"/>
                        <a:gd name="T39" fmla="*/ 184 h 185"/>
                        <a:gd name="T40" fmla="*/ 35 w 169"/>
                        <a:gd name="T41" fmla="*/ 184 h 1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9"/>
                        <a:gd name="T64" fmla="*/ 0 h 185"/>
                        <a:gd name="T65" fmla="*/ 169 w 169"/>
                        <a:gd name="T66" fmla="*/ 185 h 1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9" h="185">
                          <a:moveTo>
                            <a:pt x="35" y="184"/>
                          </a:moveTo>
                          <a:lnTo>
                            <a:pt x="86" y="178"/>
                          </a:lnTo>
                          <a:lnTo>
                            <a:pt x="132" y="156"/>
                          </a:lnTo>
                          <a:lnTo>
                            <a:pt x="157" y="129"/>
                          </a:lnTo>
                          <a:lnTo>
                            <a:pt x="168" y="97"/>
                          </a:lnTo>
                          <a:lnTo>
                            <a:pt x="157" y="59"/>
                          </a:lnTo>
                          <a:lnTo>
                            <a:pt x="127" y="27"/>
                          </a:lnTo>
                          <a:lnTo>
                            <a:pt x="106" y="16"/>
                          </a:lnTo>
                          <a:lnTo>
                            <a:pt x="81" y="5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56" y="5"/>
                          </a:lnTo>
                          <a:lnTo>
                            <a:pt x="81" y="16"/>
                          </a:lnTo>
                          <a:lnTo>
                            <a:pt x="101" y="27"/>
                          </a:lnTo>
                          <a:lnTo>
                            <a:pt x="137" y="59"/>
                          </a:lnTo>
                          <a:lnTo>
                            <a:pt x="147" y="97"/>
                          </a:lnTo>
                          <a:lnTo>
                            <a:pt x="137" y="129"/>
                          </a:lnTo>
                          <a:lnTo>
                            <a:pt x="106" y="156"/>
                          </a:lnTo>
                          <a:lnTo>
                            <a:pt x="66" y="178"/>
                          </a:lnTo>
                          <a:lnTo>
                            <a:pt x="15" y="184"/>
                          </a:lnTo>
                          <a:lnTo>
                            <a:pt x="35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53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955" y="2083"/>
                      <a:ext cx="1058" cy="1288"/>
                    </a:xfrm>
                    <a:custGeom>
                      <a:avLst/>
                      <a:gdLst>
                        <a:gd name="T0" fmla="*/ 454 w 580"/>
                        <a:gd name="T1" fmla="*/ 0 h 197"/>
                        <a:gd name="T2" fmla="*/ 481 w 580"/>
                        <a:gd name="T3" fmla="*/ 0 h 197"/>
                        <a:gd name="T4" fmla="*/ 504 w 580"/>
                        <a:gd name="T5" fmla="*/ 3 h 197"/>
                        <a:gd name="T6" fmla="*/ 522 w 580"/>
                        <a:gd name="T7" fmla="*/ 14 h 197"/>
                        <a:gd name="T8" fmla="*/ 540 w 580"/>
                        <a:gd name="T9" fmla="*/ 25 h 197"/>
                        <a:gd name="T10" fmla="*/ 567 w 580"/>
                        <a:gd name="T11" fmla="*/ 55 h 197"/>
                        <a:gd name="T12" fmla="*/ 576 w 580"/>
                        <a:gd name="T13" fmla="*/ 73 h 197"/>
                        <a:gd name="T14" fmla="*/ 579 w 580"/>
                        <a:gd name="T15" fmla="*/ 92 h 197"/>
                        <a:gd name="T16" fmla="*/ 567 w 580"/>
                        <a:gd name="T17" fmla="*/ 133 h 197"/>
                        <a:gd name="T18" fmla="*/ 540 w 580"/>
                        <a:gd name="T19" fmla="*/ 166 h 197"/>
                        <a:gd name="T20" fmla="*/ 498 w 580"/>
                        <a:gd name="T21" fmla="*/ 188 h 197"/>
                        <a:gd name="T22" fmla="*/ 448 w 580"/>
                        <a:gd name="T23" fmla="*/ 196 h 197"/>
                        <a:gd name="T24" fmla="*/ 433 w 580"/>
                        <a:gd name="T25" fmla="*/ 196 h 197"/>
                        <a:gd name="T26" fmla="*/ 483 w 580"/>
                        <a:gd name="T27" fmla="*/ 188 h 197"/>
                        <a:gd name="T28" fmla="*/ 525 w 580"/>
                        <a:gd name="T29" fmla="*/ 166 h 197"/>
                        <a:gd name="T30" fmla="*/ 555 w 580"/>
                        <a:gd name="T31" fmla="*/ 133 h 197"/>
                        <a:gd name="T32" fmla="*/ 564 w 580"/>
                        <a:gd name="T33" fmla="*/ 92 h 197"/>
                        <a:gd name="T34" fmla="*/ 555 w 580"/>
                        <a:gd name="T35" fmla="*/ 59 h 197"/>
                        <a:gd name="T36" fmla="*/ 531 w 580"/>
                        <a:gd name="T37" fmla="*/ 33 h 197"/>
                        <a:gd name="T38" fmla="*/ 516 w 580"/>
                        <a:gd name="T39" fmla="*/ 22 h 197"/>
                        <a:gd name="T40" fmla="*/ 495 w 580"/>
                        <a:gd name="T41" fmla="*/ 14 h 197"/>
                        <a:gd name="T42" fmla="*/ 454 w 580"/>
                        <a:gd name="T43" fmla="*/ 7 h 197"/>
                        <a:gd name="T44" fmla="*/ 463 w 580"/>
                        <a:gd name="T45" fmla="*/ 3 h 197"/>
                        <a:gd name="T46" fmla="*/ 0 w 580"/>
                        <a:gd name="T47" fmla="*/ 3 h 197"/>
                        <a:gd name="T48" fmla="*/ 5 w 580"/>
                        <a:gd name="T49" fmla="*/ 0 h 197"/>
                        <a:gd name="T50" fmla="*/ 454 w 580"/>
                        <a:gd name="T51" fmla="*/ 0 h 197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80"/>
                        <a:gd name="T79" fmla="*/ 0 h 197"/>
                        <a:gd name="T80" fmla="*/ 580 w 580"/>
                        <a:gd name="T81" fmla="*/ 197 h 197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80" h="197">
                          <a:moveTo>
                            <a:pt x="454" y="0"/>
                          </a:moveTo>
                          <a:lnTo>
                            <a:pt x="481" y="0"/>
                          </a:lnTo>
                          <a:lnTo>
                            <a:pt x="504" y="3"/>
                          </a:lnTo>
                          <a:lnTo>
                            <a:pt x="522" y="14"/>
                          </a:lnTo>
                          <a:lnTo>
                            <a:pt x="540" y="25"/>
                          </a:lnTo>
                          <a:lnTo>
                            <a:pt x="567" y="55"/>
                          </a:lnTo>
                          <a:lnTo>
                            <a:pt x="576" y="73"/>
                          </a:lnTo>
                          <a:lnTo>
                            <a:pt x="579" y="92"/>
                          </a:lnTo>
                          <a:lnTo>
                            <a:pt x="567" y="133"/>
                          </a:lnTo>
                          <a:lnTo>
                            <a:pt x="540" y="166"/>
                          </a:lnTo>
                          <a:lnTo>
                            <a:pt x="498" y="188"/>
                          </a:lnTo>
                          <a:lnTo>
                            <a:pt x="448" y="196"/>
                          </a:lnTo>
                          <a:lnTo>
                            <a:pt x="433" y="196"/>
                          </a:lnTo>
                          <a:lnTo>
                            <a:pt x="483" y="188"/>
                          </a:lnTo>
                          <a:lnTo>
                            <a:pt x="525" y="166"/>
                          </a:lnTo>
                          <a:lnTo>
                            <a:pt x="555" y="133"/>
                          </a:lnTo>
                          <a:lnTo>
                            <a:pt x="564" y="92"/>
                          </a:lnTo>
                          <a:lnTo>
                            <a:pt x="555" y="59"/>
                          </a:lnTo>
                          <a:lnTo>
                            <a:pt x="531" y="33"/>
                          </a:lnTo>
                          <a:lnTo>
                            <a:pt x="516" y="22"/>
                          </a:lnTo>
                          <a:lnTo>
                            <a:pt x="495" y="14"/>
                          </a:lnTo>
                          <a:lnTo>
                            <a:pt x="454" y="7"/>
                          </a:lnTo>
                          <a:lnTo>
                            <a:pt x="463" y="3"/>
                          </a:lnTo>
                          <a:lnTo>
                            <a:pt x="0" y="3"/>
                          </a:lnTo>
                          <a:lnTo>
                            <a:pt x="5" y="0"/>
                          </a:lnTo>
                          <a:lnTo>
                            <a:pt x="454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54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923" y="2290"/>
                      <a:ext cx="1058" cy="1288"/>
                    </a:xfrm>
                    <a:custGeom>
                      <a:avLst/>
                      <a:gdLst>
                        <a:gd name="T0" fmla="*/ 0 w 517"/>
                        <a:gd name="T1" fmla="*/ 0 h 185"/>
                        <a:gd name="T2" fmla="*/ 516 w 517"/>
                        <a:gd name="T3" fmla="*/ 0 h 185"/>
                        <a:gd name="T4" fmla="*/ 516 w 517"/>
                        <a:gd name="T5" fmla="*/ 184 h 185"/>
                        <a:gd name="T6" fmla="*/ 504 w 517"/>
                        <a:gd name="T7" fmla="*/ 110 h 185"/>
                        <a:gd name="T8" fmla="*/ 0 w 517"/>
                        <a:gd name="T9" fmla="*/ 110 h 185"/>
                        <a:gd name="T10" fmla="*/ 0 w 517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17"/>
                        <a:gd name="T19" fmla="*/ 0 h 185"/>
                        <a:gd name="T20" fmla="*/ 517 w 517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17" h="185">
                          <a:moveTo>
                            <a:pt x="0" y="0"/>
                          </a:moveTo>
                          <a:lnTo>
                            <a:pt x="516" y="0"/>
                          </a:lnTo>
                          <a:lnTo>
                            <a:pt x="516" y="184"/>
                          </a:lnTo>
                          <a:lnTo>
                            <a:pt x="504" y="110"/>
                          </a:lnTo>
                          <a:lnTo>
                            <a:pt x="0" y="1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D966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55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1060" y="2198"/>
                      <a:ext cx="1058" cy="1288"/>
                    </a:xfrm>
                    <a:custGeom>
                      <a:avLst/>
                      <a:gdLst>
                        <a:gd name="T0" fmla="*/ 0 w 222"/>
                        <a:gd name="T1" fmla="*/ 184 h 185"/>
                        <a:gd name="T2" fmla="*/ 36 w 222"/>
                        <a:gd name="T3" fmla="*/ 106 h 185"/>
                        <a:gd name="T4" fmla="*/ 49 w 222"/>
                        <a:gd name="T5" fmla="*/ 58 h 185"/>
                        <a:gd name="T6" fmla="*/ 58 w 222"/>
                        <a:gd name="T7" fmla="*/ 0 h 185"/>
                        <a:gd name="T8" fmla="*/ 162 w 222"/>
                        <a:gd name="T9" fmla="*/ 0 h 185"/>
                        <a:gd name="T10" fmla="*/ 168 w 222"/>
                        <a:gd name="T11" fmla="*/ 58 h 185"/>
                        <a:gd name="T12" fmla="*/ 181 w 222"/>
                        <a:gd name="T13" fmla="*/ 106 h 185"/>
                        <a:gd name="T14" fmla="*/ 199 w 222"/>
                        <a:gd name="T15" fmla="*/ 145 h 185"/>
                        <a:gd name="T16" fmla="*/ 221 w 222"/>
                        <a:gd name="T17" fmla="*/ 184 h 185"/>
                        <a:gd name="T18" fmla="*/ 0 w 222"/>
                        <a:gd name="T19" fmla="*/ 184 h 18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22"/>
                        <a:gd name="T31" fmla="*/ 0 h 185"/>
                        <a:gd name="T32" fmla="*/ 222 w 222"/>
                        <a:gd name="T33" fmla="*/ 185 h 18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22" h="185">
                          <a:moveTo>
                            <a:pt x="0" y="184"/>
                          </a:moveTo>
                          <a:lnTo>
                            <a:pt x="36" y="106"/>
                          </a:lnTo>
                          <a:lnTo>
                            <a:pt x="49" y="58"/>
                          </a:lnTo>
                          <a:lnTo>
                            <a:pt x="58" y="0"/>
                          </a:lnTo>
                          <a:lnTo>
                            <a:pt x="162" y="0"/>
                          </a:lnTo>
                          <a:lnTo>
                            <a:pt x="168" y="58"/>
                          </a:lnTo>
                          <a:lnTo>
                            <a:pt x="181" y="106"/>
                          </a:lnTo>
                          <a:lnTo>
                            <a:pt x="199" y="145"/>
                          </a:lnTo>
                          <a:lnTo>
                            <a:pt x="22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56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1113" y="212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85"/>
                        <a:gd name="T2" fmla="*/ 154 w 169"/>
                        <a:gd name="T3" fmla="*/ 92 h 185"/>
                        <a:gd name="T4" fmla="*/ 141 w 169"/>
                        <a:gd name="T5" fmla="*/ 184 h 185"/>
                        <a:gd name="T6" fmla="*/ 13 w 169"/>
                        <a:gd name="T7" fmla="*/ 184 h 185"/>
                        <a:gd name="T8" fmla="*/ 0 w 169"/>
                        <a:gd name="T9" fmla="*/ 69 h 185"/>
                        <a:gd name="T10" fmla="*/ 168 w 169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9"/>
                        <a:gd name="T19" fmla="*/ 0 h 185"/>
                        <a:gd name="T20" fmla="*/ 169 w 169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9" h="185">
                          <a:moveTo>
                            <a:pt x="168" y="0"/>
                          </a:moveTo>
                          <a:lnTo>
                            <a:pt x="154" y="92"/>
                          </a:lnTo>
                          <a:lnTo>
                            <a:pt x="141" y="184"/>
                          </a:lnTo>
                          <a:lnTo>
                            <a:pt x="13" y="184"/>
                          </a:lnTo>
                          <a:lnTo>
                            <a:pt x="0" y="6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57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1113" y="2164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85"/>
                        <a:gd name="T2" fmla="*/ 163 w 169"/>
                        <a:gd name="T3" fmla="*/ 92 h 185"/>
                        <a:gd name="T4" fmla="*/ 163 w 169"/>
                        <a:gd name="T5" fmla="*/ 184 h 185"/>
                        <a:gd name="T6" fmla="*/ 4 w 169"/>
                        <a:gd name="T7" fmla="*/ 184 h 185"/>
                        <a:gd name="T8" fmla="*/ 0 w 169"/>
                        <a:gd name="T9" fmla="*/ 0 h 185"/>
                        <a:gd name="T10" fmla="*/ 168 w 169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9"/>
                        <a:gd name="T19" fmla="*/ 0 h 185"/>
                        <a:gd name="T20" fmla="*/ 169 w 169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9" h="185">
                          <a:moveTo>
                            <a:pt x="168" y="0"/>
                          </a:moveTo>
                          <a:lnTo>
                            <a:pt x="163" y="92"/>
                          </a:lnTo>
                          <a:lnTo>
                            <a:pt x="163" y="184"/>
                          </a:lnTo>
                          <a:lnTo>
                            <a:pt x="4" y="184"/>
                          </a:lnTo>
                          <a:lnTo>
                            <a:pt x="0" y="0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58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4252" y="2106"/>
                      <a:ext cx="1058" cy="1288"/>
                    </a:xfrm>
                    <a:custGeom>
                      <a:avLst/>
                      <a:gdLst>
                        <a:gd name="T0" fmla="*/ 400 w 401"/>
                        <a:gd name="T1" fmla="*/ 184 h 185"/>
                        <a:gd name="T2" fmla="*/ 353 w 401"/>
                        <a:gd name="T3" fmla="*/ 176 h 185"/>
                        <a:gd name="T4" fmla="*/ 313 w 401"/>
                        <a:gd name="T5" fmla="*/ 155 h 185"/>
                        <a:gd name="T6" fmla="*/ 299 w 401"/>
                        <a:gd name="T7" fmla="*/ 141 h 185"/>
                        <a:gd name="T8" fmla="*/ 287 w 401"/>
                        <a:gd name="T9" fmla="*/ 123 h 185"/>
                        <a:gd name="T10" fmla="*/ 276 w 401"/>
                        <a:gd name="T11" fmla="*/ 88 h 185"/>
                        <a:gd name="T12" fmla="*/ 282 w 401"/>
                        <a:gd name="T13" fmla="*/ 56 h 185"/>
                        <a:gd name="T14" fmla="*/ 299 w 401"/>
                        <a:gd name="T15" fmla="*/ 31 h 185"/>
                        <a:gd name="T16" fmla="*/ 325 w 401"/>
                        <a:gd name="T17" fmla="*/ 14 h 185"/>
                        <a:gd name="T18" fmla="*/ 356 w 401"/>
                        <a:gd name="T19" fmla="*/ 0 h 185"/>
                        <a:gd name="T20" fmla="*/ 46 w 401"/>
                        <a:gd name="T21" fmla="*/ 0 h 185"/>
                        <a:gd name="T22" fmla="*/ 77 w 401"/>
                        <a:gd name="T23" fmla="*/ 14 h 185"/>
                        <a:gd name="T24" fmla="*/ 103 w 401"/>
                        <a:gd name="T25" fmla="*/ 31 h 185"/>
                        <a:gd name="T26" fmla="*/ 112 w 401"/>
                        <a:gd name="T27" fmla="*/ 46 h 185"/>
                        <a:gd name="T28" fmla="*/ 117 w 401"/>
                        <a:gd name="T29" fmla="*/ 56 h 185"/>
                        <a:gd name="T30" fmla="*/ 123 w 401"/>
                        <a:gd name="T31" fmla="*/ 70 h 185"/>
                        <a:gd name="T32" fmla="*/ 123 w 401"/>
                        <a:gd name="T33" fmla="*/ 88 h 185"/>
                        <a:gd name="T34" fmla="*/ 120 w 401"/>
                        <a:gd name="T35" fmla="*/ 106 h 185"/>
                        <a:gd name="T36" fmla="*/ 115 w 401"/>
                        <a:gd name="T37" fmla="*/ 123 h 185"/>
                        <a:gd name="T38" fmla="*/ 103 w 401"/>
                        <a:gd name="T39" fmla="*/ 141 h 185"/>
                        <a:gd name="T40" fmla="*/ 89 w 401"/>
                        <a:gd name="T41" fmla="*/ 155 h 185"/>
                        <a:gd name="T42" fmla="*/ 48 w 401"/>
                        <a:gd name="T43" fmla="*/ 176 h 185"/>
                        <a:gd name="T44" fmla="*/ 25 w 401"/>
                        <a:gd name="T45" fmla="*/ 180 h 185"/>
                        <a:gd name="T46" fmla="*/ 0 w 401"/>
                        <a:gd name="T47" fmla="*/ 184 h 185"/>
                        <a:gd name="T48" fmla="*/ 400 w 401"/>
                        <a:gd name="T49" fmla="*/ 184 h 18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401"/>
                        <a:gd name="T76" fmla="*/ 0 h 185"/>
                        <a:gd name="T77" fmla="*/ 401 w 401"/>
                        <a:gd name="T78" fmla="*/ 185 h 18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401" h="185">
                          <a:moveTo>
                            <a:pt x="400" y="184"/>
                          </a:moveTo>
                          <a:lnTo>
                            <a:pt x="353" y="176"/>
                          </a:lnTo>
                          <a:lnTo>
                            <a:pt x="313" y="155"/>
                          </a:lnTo>
                          <a:lnTo>
                            <a:pt x="299" y="141"/>
                          </a:lnTo>
                          <a:lnTo>
                            <a:pt x="287" y="123"/>
                          </a:lnTo>
                          <a:lnTo>
                            <a:pt x="276" y="88"/>
                          </a:lnTo>
                          <a:lnTo>
                            <a:pt x="282" y="56"/>
                          </a:lnTo>
                          <a:lnTo>
                            <a:pt x="299" y="31"/>
                          </a:lnTo>
                          <a:lnTo>
                            <a:pt x="325" y="14"/>
                          </a:lnTo>
                          <a:lnTo>
                            <a:pt x="356" y="0"/>
                          </a:lnTo>
                          <a:lnTo>
                            <a:pt x="46" y="0"/>
                          </a:lnTo>
                          <a:lnTo>
                            <a:pt x="77" y="14"/>
                          </a:lnTo>
                          <a:lnTo>
                            <a:pt x="103" y="31"/>
                          </a:lnTo>
                          <a:lnTo>
                            <a:pt x="112" y="46"/>
                          </a:lnTo>
                          <a:lnTo>
                            <a:pt x="117" y="56"/>
                          </a:lnTo>
                          <a:lnTo>
                            <a:pt x="123" y="70"/>
                          </a:lnTo>
                          <a:lnTo>
                            <a:pt x="123" y="88"/>
                          </a:lnTo>
                          <a:lnTo>
                            <a:pt x="120" y="106"/>
                          </a:lnTo>
                          <a:lnTo>
                            <a:pt x="115" y="123"/>
                          </a:lnTo>
                          <a:lnTo>
                            <a:pt x="103" y="141"/>
                          </a:lnTo>
                          <a:lnTo>
                            <a:pt x="89" y="155"/>
                          </a:lnTo>
                          <a:lnTo>
                            <a:pt x="48" y="176"/>
                          </a:lnTo>
                          <a:lnTo>
                            <a:pt x="25" y="180"/>
                          </a:lnTo>
                          <a:lnTo>
                            <a:pt x="0" y="184"/>
                          </a:lnTo>
                          <a:lnTo>
                            <a:pt x="40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59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4232" y="2152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56 w 170"/>
                        <a:gd name="T3" fmla="*/ 176 h 185"/>
                        <a:gd name="T4" fmla="*/ 100 w 170"/>
                        <a:gd name="T5" fmla="*/ 154 h 185"/>
                        <a:gd name="T6" fmla="*/ 131 w 170"/>
                        <a:gd name="T7" fmla="*/ 125 h 185"/>
                        <a:gd name="T8" fmla="*/ 143 w 170"/>
                        <a:gd name="T9" fmla="*/ 80 h 185"/>
                        <a:gd name="T10" fmla="*/ 131 w 170"/>
                        <a:gd name="T11" fmla="*/ 51 h 185"/>
                        <a:gd name="T12" fmla="*/ 112 w 170"/>
                        <a:gd name="T13" fmla="*/ 22 h 185"/>
                        <a:gd name="T14" fmla="*/ 75 w 170"/>
                        <a:gd name="T15" fmla="*/ 7 h 185"/>
                        <a:gd name="T16" fmla="*/ 37 w 170"/>
                        <a:gd name="T17" fmla="*/ 0 h 185"/>
                        <a:gd name="T18" fmla="*/ 62 w 170"/>
                        <a:gd name="T19" fmla="*/ 0 h 185"/>
                        <a:gd name="T20" fmla="*/ 106 w 170"/>
                        <a:gd name="T21" fmla="*/ 7 h 185"/>
                        <a:gd name="T22" fmla="*/ 137 w 170"/>
                        <a:gd name="T23" fmla="*/ 22 h 185"/>
                        <a:gd name="T24" fmla="*/ 162 w 170"/>
                        <a:gd name="T25" fmla="*/ 51 h 185"/>
                        <a:gd name="T26" fmla="*/ 169 w 170"/>
                        <a:gd name="T27" fmla="*/ 80 h 185"/>
                        <a:gd name="T28" fmla="*/ 162 w 170"/>
                        <a:gd name="T29" fmla="*/ 125 h 185"/>
                        <a:gd name="T30" fmla="*/ 131 w 170"/>
                        <a:gd name="T31" fmla="*/ 154 h 185"/>
                        <a:gd name="T32" fmla="*/ 87 w 170"/>
                        <a:gd name="T33" fmla="*/ 176 h 185"/>
                        <a:gd name="T34" fmla="*/ 31 w 170"/>
                        <a:gd name="T35" fmla="*/ 184 h 185"/>
                        <a:gd name="T36" fmla="*/ 0 w 170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70"/>
                        <a:gd name="T58" fmla="*/ 0 h 185"/>
                        <a:gd name="T59" fmla="*/ 170 w 170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56" y="176"/>
                          </a:lnTo>
                          <a:lnTo>
                            <a:pt x="100" y="154"/>
                          </a:lnTo>
                          <a:lnTo>
                            <a:pt x="131" y="125"/>
                          </a:lnTo>
                          <a:lnTo>
                            <a:pt x="143" y="80"/>
                          </a:lnTo>
                          <a:lnTo>
                            <a:pt x="131" y="51"/>
                          </a:lnTo>
                          <a:lnTo>
                            <a:pt x="112" y="22"/>
                          </a:lnTo>
                          <a:lnTo>
                            <a:pt x="75" y="7"/>
                          </a:lnTo>
                          <a:lnTo>
                            <a:pt x="37" y="0"/>
                          </a:lnTo>
                          <a:lnTo>
                            <a:pt x="62" y="0"/>
                          </a:lnTo>
                          <a:lnTo>
                            <a:pt x="106" y="7"/>
                          </a:lnTo>
                          <a:lnTo>
                            <a:pt x="137" y="22"/>
                          </a:lnTo>
                          <a:lnTo>
                            <a:pt x="162" y="51"/>
                          </a:lnTo>
                          <a:lnTo>
                            <a:pt x="169" y="80"/>
                          </a:lnTo>
                          <a:lnTo>
                            <a:pt x="162" y="125"/>
                          </a:lnTo>
                          <a:lnTo>
                            <a:pt x="131" y="154"/>
                          </a:lnTo>
                          <a:lnTo>
                            <a:pt x="87" y="176"/>
                          </a:lnTo>
                          <a:lnTo>
                            <a:pt x="3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60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4201" y="2152"/>
                      <a:ext cx="1058" cy="1288"/>
                    </a:xfrm>
                    <a:custGeom>
                      <a:avLst/>
                      <a:gdLst>
                        <a:gd name="T0" fmla="*/ 134 w 169"/>
                        <a:gd name="T1" fmla="*/ 0 h 185"/>
                        <a:gd name="T2" fmla="*/ 84 w 169"/>
                        <a:gd name="T3" fmla="*/ 18 h 185"/>
                        <a:gd name="T4" fmla="*/ 42 w 169"/>
                        <a:gd name="T5" fmla="*/ 55 h 185"/>
                        <a:gd name="T6" fmla="*/ 8 w 169"/>
                        <a:gd name="T7" fmla="*/ 110 h 185"/>
                        <a:gd name="T8" fmla="*/ 0 w 169"/>
                        <a:gd name="T9" fmla="*/ 184 h 185"/>
                        <a:gd name="T10" fmla="*/ 33 w 169"/>
                        <a:gd name="T11" fmla="*/ 184 h 185"/>
                        <a:gd name="T12" fmla="*/ 50 w 169"/>
                        <a:gd name="T13" fmla="*/ 110 h 185"/>
                        <a:gd name="T14" fmla="*/ 75 w 169"/>
                        <a:gd name="T15" fmla="*/ 55 h 185"/>
                        <a:gd name="T16" fmla="*/ 117 w 169"/>
                        <a:gd name="T17" fmla="*/ 18 h 185"/>
                        <a:gd name="T18" fmla="*/ 168 w 169"/>
                        <a:gd name="T19" fmla="*/ 0 h 185"/>
                        <a:gd name="T20" fmla="*/ 134 w 169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9"/>
                        <a:gd name="T34" fmla="*/ 0 h 185"/>
                        <a:gd name="T35" fmla="*/ 169 w 169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9" h="185">
                          <a:moveTo>
                            <a:pt x="134" y="0"/>
                          </a:moveTo>
                          <a:lnTo>
                            <a:pt x="84" y="18"/>
                          </a:lnTo>
                          <a:lnTo>
                            <a:pt x="42" y="55"/>
                          </a:lnTo>
                          <a:lnTo>
                            <a:pt x="8" y="110"/>
                          </a:lnTo>
                          <a:lnTo>
                            <a:pt x="0" y="184"/>
                          </a:lnTo>
                          <a:lnTo>
                            <a:pt x="33" y="184"/>
                          </a:lnTo>
                          <a:lnTo>
                            <a:pt x="50" y="110"/>
                          </a:lnTo>
                          <a:lnTo>
                            <a:pt x="75" y="55"/>
                          </a:lnTo>
                          <a:lnTo>
                            <a:pt x="117" y="18"/>
                          </a:lnTo>
                          <a:lnTo>
                            <a:pt x="168" y="0"/>
                          </a:lnTo>
                          <a:lnTo>
                            <a:pt x="134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61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4232" y="212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60 w 170"/>
                        <a:gd name="T3" fmla="*/ 175 h 185"/>
                        <a:gd name="T4" fmla="*/ 108 w 170"/>
                        <a:gd name="T5" fmla="*/ 154 h 185"/>
                        <a:gd name="T6" fmla="*/ 125 w 170"/>
                        <a:gd name="T7" fmla="*/ 142 h 185"/>
                        <a:gd name="T8" fmla="*/ 138 w 170"/>
                        <a:gd name="T9" fmla="*/ 125 h 185"/>
                        <a:gd name="T10" fmla="*/ 151 w 170"/>
                        <a:gd name="T11" fmla="*/ 92 h 185"/>
                        <a:gd name="T12" fmla="*/ 147 w 170"/>
                        <a:gd name="T13" fmla="*/ 71 h 185"/>
                        <a:gd name="T14" fmla="*/ 138 w 170"/>
                        <a:gd name="T15" fmla="*/ 54 h 185"/>
                        <a:gd name="T16" fmla="*/ 125 w 170"/>
                        <a:gd name="T17" fmla="*/ 37 h 185"/>
                        <a:gd name="T18" fmla="*/ 108 w 170"/>
                        <a:gd name="T19" fmla="*/ 25 h 185"/>
                        <a:gd name="T20" fmla="*/ 86 w 170"/>
                        <a:gd name="T21" fmla="*/ 16 h 185"/>
                        <a:gd name="T22" fmla="*/ 60 w 170"/>
                        <a:gd name="T23" fmla="*/ 8 h 185"/>
                        <a:gd name="T24" fmla="*/ 30 w 170"/>
                        <a:gd name="T25" fmla="*/ 0 h 185"/>
                        <a:gd name="T26" fmla="*/ 0 w 170"/>
                        <a:gd name="T27" fmla="*/ 0 h 185"/>
                        <a:gd name="T28" fmla="*/ 21 w 170"/>
                        <a:gd name="T29" fmla="*/ 0 h 185"/>
                        <a:gd name="T30" fmla="*/ 52 w 170"/>
                        <a:gd name="T31" fmla="*/ 0 h 185"/>
                        <a:gd name="T32" fmla="*/ 78 w 170"/>
                        <a:gd name="T33" fmla="*/ 8 h 185"/>
                        <a:gd name="T34" fmla="*/ 104 w 170"/>
                        <a:gd name="T35" fmla="*/ 16 h 185"/>
                        <a:gd name="T36" fmla="*/ 125 w 170"/>
                        <a:gd name="T37" fmla="*/ 25 h 185"/>
                        <a:gd name="T38" fmla="*/ 147 w 170"/>
                        <a:gd name="T39" fmla="*/ 37 h 185"/>
                        <a:gd name="T40" fmla="*/ 160 w 170"/>
                        <a:gd name="T41" fmla="*/ 54 h 185"/>
                        <a:gd name="T42" fmla="*/ 169 w 170"/>
                        <a:gd name="T43" fmla="*/ 71 h 185"/>
                        <a:gd name="T44" fmla="*/ 169 w 170"/>
                        <a:gd name="T45" fmla="*/ 92 h 185"/>
                        <a:gd name="T46" fmla="*/ 160 w 170"/>
                        <a:gd name="T47" fmla="*/ 125 h 185"/>
                        <a:gd name="T48" fmla="*/ 147 w 170"/>
                        <a:gd name="T49" fmla="*/ 142 h 185"/>
                        <a:gd name="T50" fmla="*/ 125 w 170"/>
                        <a:gd name="T51" fmla="*/ 154 h 185"/>
                        <a:gd name="T52" fmla="*/ 78 w 170"/>
                        <a:gd name="T53" fmla="*/ 175 h 185"/>
                        <a:gd name="T54" fmla="*/ 21 w 170"/>
                        <a:gd name="T55" fmla="*/ 184 h 185"/>
                        <a:gd name="T56" fmla="*/ 0 w 170"/>
                        <a:gd name="T57" fmla="*/ 184 h 18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70"/>
                        <a:gd name="T88" fmla="*/ 0 h 185"/>
                        <a:gd name="T89" fmla="*/ 170 w 170"/>
                        <a:gd name="T90" fmla="*/ 185 h 18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60" y="175"/>
                          </a:lnTo>
                          <a:lnTo>
                            <a:pt x="108" y="154"/>
                          </a:lnTo>
                          <a:lnTo>
                            <a:pt x="125" y="142"/>
                          </a:lnTo>
                          <a:lnTo>
                            <a:pt x="138" y="125"/>
                          </a:lnTo>
                          <a:lnTo>
                            <a:pt x="151" y="92"/>
                          </a:lnTo>
                          <a:lnTo>
                            <a:pt x="147" y="71"/>
                          </a:lnTo>
                          <a:lnTo>
                            <a:pt x="138" y="54"/>
                          </a:lnTo>
                          <a:lnTo>
                            <a:pt x="125" y="37"/>
                          </a:lnTo>
                          <a:lnTo>
                            <a:pt x="108" y="25"/>
                          </a:lnTo>
                          <a:lnTo>
                            <a:pt x="86" y="16"/>
                          </a:lnTo>
                          <a:lnTo>
                            <a:pt x="60" y="8"/>
                          </a:lnTo>
                          <a:lnTo>
                            <a:pt x="30" y="0"/>
                          </a:lnTo>
                          <a:lnTo>
                            <a:pt x="0" y="0"/>
                          </a:lnTo>
                          <a:lnTo>
                            <a:pt x="21" y="0"/>
                          </a:lnTo>
                          <a:lnTo>
                            <a:pt x="52" y="0"/>
                          </a:lnTo>
                          <a:lnTo>
                            <a:pt x="78" y="8"/>
                          </a:lnTo>
                          <a:lnTo>
                            <a:pt x="104" y="16"/>
                          </a:lnTo>
                          <a:lnTo>
                            <a:pt x="125" y="25"/>
                          </a:lnTo>
                          <a:lnTo>
                            <a:pt x="147" y="37"/>
                          </a:lnTo>
                          <a:lnTo>
                            <a:pt x="160" y="54"/>
                          </a:lnTo>
                          <a:lnTo>
                            <a:pt x="169" y="71"/>
                          </a:lnTo>
                          <a:lnTo>
                            <a:pt x="169" y="92"/>
                          </a:lnTo>
                          <a:lnTo>
                            <a:pt x="160" y="125"/>
                          </a:lnTo>
                          <a:lnTo>
                            <a:pt x="147" y="142"/>
                          </a:lnTo>
                          <a:lnTo>
                            <a:pt x="125" y="154"/>
                          </a:lnTo>
                          <a:lnTo>
                            <a:pt x="78" y="175"/>
                          </a:lnTo>
                          <a:lnTo>
                            <a:pt x="2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62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4159" y="2129"/>
                      <a:ext cx="1058" cy="1288"/>
                    </a:xfrm>
                    <a:custGeom>
                      <a:avLst/>
                      <a:gdLst>
                        <a:gd name="T0" fmla="*/ 128 w 169"/>
                        <a:gd name="T1" fmla="*/ 184 h 185"/>
                        <a:gd name="T2" fmla="*/ 79 w 169"/>
                        <a:gd name="T3" fmla="*/ 178 h 185"/>
                        <a:gd name="T4" fmla="*/ 39 w 169"/>
                        <a:gd name="T5" fmla="*/ 156 h 185"/>
                        <a:gd name="T6" fmla="*/ 9 w 169"/>
                        <a:gd name="T7" fmla="*/ 129 h 185"/>
                        <a:gd name="T8" fmla="*/ 0 w 169"/>
                        <a:gd name="T9" fmla="*/ 97 h 185"/>
                        <a:gd name="T10" fmla="*/ 14 w 169"/>
                        <a:gd name="T11" fmla="*/ 59 h 185"/>
                        <a:gd name="T12" fmla="*/ 44 w 169"/>
                        <a:gd name="T13" fmla="*/ 27 h 185"/>
                        <a:gd name="T14" fmla="*/ 88 w 169"/>
                        <a:gd name="T15" fmla="*/ 5 h 185"/>
                        <a:gd name="T16" fmla="*/ 143 w 169"/>
                        <a:gd name="T17" fmla="*/ 0 h 185"/>
                        <a:gd name="T18" fmla="*/ 168 w 169"/>
                        <a:gd name="T19" fmla="*/ 0 h 185"/>
                        <a:gd name="T20" fmla="*/ 108 w 169"/>
                        <a:gd name="T21" fmla="*/ 5 h 185"/>
                        <a:gd name="T22" fmla="*/ 64 w 169"/>
                        <a:gd name="T23" fmla="*/ 27 h 185"/>
                        <a:gd name="T24" fmla="*/ 34 w 169"/>
                        <a:gd name="T25" fmla="*/ 59 h 185"/>
                        <a:gd name="T26" fmla="*/ 24 w 169"/>
                        <a:gd name="T27" fmla="*/ 97 h 185"/>
                        <a:gd name="T28" fmla="*/ 34 w 169"/>
                        <a:gd name="T29" fmla="*/ 129 h 185"/>
                        <a:gd name="T30" fmla="*/ 64 w 169"/>
                        <a:gd name="T31" fmla="*/ 156 h 185"/>
                        <a:gd name="T32" fmla="*/ 103 w 169"/>
                        <a:gd name="T33" fmla="*/ 178 h 185"/>
                        <a:gd name="T34" fmla="*/ 153 w 169"/>
                        <a:gd name="T35" fmla="*/ 184 h 185"/>
                        <a:gd name="T36" fmla="*/ 128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128" y="184"/>
                          </a:moveTo>
                          <a:lnTo>
                            <a:pt x="79" y="178"/>
                          </a:lnTo>
                          <a:lnTo>
                            <a:pt x="39" y="156"/>
                          </a:lnTo>
                          <a:lnTo>
                            <a:pt x="9" y="129"/>
                          </a:lnTo>
                          <a:lnTo>
                            <a:pt x="0" y="97"/>
                          </a:lnTo>
                          <a:lnTo>
                            <a:pt x="14" y="59"/>
                          </a:lnTo>
                          <a:lnTo>
                            <a:pt x="44" y="27"/>
                          </a:lnTo>
                          <a:lnTo>
                            <a:pt x="88" y="5"/>
                          </a:lnTo>
                          <a:lnTo>
                            <a:pt x="143" y="0"/>
                          </a:lnTo>
                          <a:lnTo>
                            <a:pt x="168" y="0"/>
                          </a:lnTo>
                          <a:lnTo>
                            <a:pt x="108" y="5"/>
                          </a:lnTo>
                          <a:lnTo>
                            <a:pt x="64" y="27"/>
                          </a:lnTo>
                          <a:lnTo>
                            <a:pt x="34" y="59"/>
                          </a:lnTo>
                          <a:lnTo>
                            <a:pt x="24" y="97"/>
                          </a:lnTo>
                          <a:lnTo>
                            <a:pt x="34" y="129"/>
                          </a:lnTo>
                          <a:lnTo>
                            <a:pt x="64" y="156"/>
                          </a:lnTo>
                          <a:lnTo>
                            <a:pt x="103" y="178"/>
                          </a:lnTo>
                          <a:lnTo>
                            <a:pt x="153" y="184"/>
                          </a:lnTo>
                          <a:lnTo>
                            <a:pt x="12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63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4117" y="2083"/>
                      <a:ext cx="1058" cy="1288"/>
                    </a:xfrm>
                    <a:custGeom>
                      <a:avLst/>
                      <a:gdLst>
                        <a:gd name="T0" fmla="*/ 122 w 580"/>
                        <a:gd name="T1" fmla="*/ 0 h 197"/>
                        <a:gd name="T2" fmla="*/ 98 w 580"/>
                        <a:gd name="T3" fmla="*/ 0 h 197"/>
                        <a:gd name="T4" fmla="*/ 77 w 580"/>
                        <a:gd name="T5" fmla="*/ 3 h 197"/>
                        <a:gd name="T6" fmla="*/ 53 w 580"/>
                        <a:gd name="T7" fmla="*/ 14 h 197"/>
                        <a:gd name="T8" fmla="*/ 35 w 580"/>
                        <a:gd name="T9" fmla="*/ 25 h 197"/>
                        <a:gd name="T10" fmla="*/ 8 w 580"/>
                        <a:gd name="T11" fmla="*/ 55 h 197"/>
                        <a:gd name="T12" fmla="*/ 2 w 580"/>
                        <a:gd name="T13" fmla="*/ 73 h 197"/>
                        <a:gd name="T14" fmla="*/ 0 w 580"/>
                        <a:gd name="T15" fmla="*/ 92 h 197"/>
                        <a:gd name="T16" fmla="*/ 8 w 580"/>
                        <a:gd name="T17" fmla="*/ 133 h 197"/>
                        <a:gd name="T18" fmla="*/ 38 w 580"/>
                        <a:gd name="T19" fmla="*/ 166 h 197"/>
                        <a:gd name="T20" fmla="*/ 80 w 580"/>
                        <a:gd name="T21" fmla="*/ 188 h 197"/>
                        <a:gd name="T22" fmla="*/ 131 w 580"/>
                        <a:gd name="T23" fmla="*/ 196 h 197"/>
                        <a:gd name="T24" fmla="*/ 146 w 580"/>
                        <a:gd name="T25" fmla="*/ 196 h 197"/>
                        <a:gd name="T26" fmla="*/ 95 w 580"/>
                        <a:gd name="T27" fmla="*/ 188 h 197"/>
                        <a:gd name="T28" fmla="*/ 50 w 580"/>
                        <a:gd name="T29" fmla="*/ 166 h 197"/>
                        <a:gd name="T30" fmla="*/ 23 w 580"/>
                        <a:gd name="T31" fmla="*/ 133 h 197"/>
                        <a:gd name="T32" fmla="*/ 14 w 580"/>
                        <a:gd name="T33" fmla="*/ 92 h 197"/>
                        <a:gd name="T34" fmla="*/ 14 w 580"/>
                        <a:gd name="T35" fmla="*/ 77 h 197"/>
                        <a:gd name="T36" fmla="*/ 23 w 580"/>
                        <a:gd name="T37" fmla="*/ 59 h 197"/>
                        <a:gd name="T38" fmla="*/ 44 w 580"/>
                        <a:gd name="T39" fmla="*/ 33 h 197"/>
                        <a:gd name="T40" fmla="*/ 62 w 580"/>
                        <a:gd name="T41" fmla="*/ 22 h 197"/>
                        <a:gd name="T42" fmla="*/ 80 w 580"/>
                        <a:gd name="T43" fmla="*/ 14 h 197"/>
                        <a:gd name="T44" fmla="*/ 122 w 580"/>
                        <a:gd name="T45" fmla="*/ 7 h 197"/>
                        <a:gd name="T46" fmla="*/ 573 w 580"/>
                        <a:gd name="T47" fmla="*/ 7 h 197"/>
                        <a:gd name="T48" fmla="*/ 579 w 580"/>
                        <a:gd name="T49" fmla="*/ 3 h 197"/>
                        <a:gd name="T50" fmla="*/ 116 w 580"/>
                        <a:gd name="T51" fmla="*/ 3 h 197"/>
                        <a:gd name="T52" fmla="*/ 122 w 580"/>
                        <a:gd name="T53" fmla="*/ 0 h 197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580"/>
                        <a:gd name="T82" fmla="*/ 0 h 197"/>
                        <a:gd name="T83" fmla="*/ 580 w 580"/>
                        <a:gd name="T84" fmla="*/ 197 h 197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580" h="197">
                          <a:moveTo>
                            <a:pt x="122" y="0"/>
                          </a:moveTo>
                          <a:lnTo>
                            <a:pt x="98" y="0"/>
                          </a:lnTo>
                          <a:lnTo>
                            <a:pt x="77" y="3"/>
                          </a:lnTo>
                          <a:lnTo>
                            <a:pt x="53" y="14"/>
                          </a:lnTo>
                          <a:lnTo>
                            <a:pt x="35" y="25"/>
                          </a:lnTo>
                          <a:lnTo>
                            <a:pt x="8" y="55"/>
                          </a:lnTo>
                          <a:lnTo>
                            <a:pt x="2" y="73"/>
                          </a:lnTo>
                          <a:lnTo>
                            <a:pt x="0" y="92"/>
                          </a:lnTo>
                          <a:lnTo>
                            <a:pt x="8" y="133"/>
                          </a:lnTo>
                          <a:lnTo>
                            <a:pt x="38" y="166"/>
                          </a:lnTo>
                          <a:lnTo>
                            <a:pt x="80" y="188"/>
                          </a:lnTo>
                          <a:lnTo>
                            <a:pt x="131" y="196"/>
                          </a:lnTo>
                          <a:lnTo>
                            <a:pt x="146" y="196"/>
                          </a:lnTo>
                          <a:lnTo>
                            <a:pt x="95" y="188"/>
                          </a:lnTo>
                          <a:lnTo>
                            <a:pt x="50" y="166"/>
                          </a:lnTo>
                          <a:lnTo>
                            <a:pt x="23" y="133"/>
                          </a:lnTo>
                          <a:lnTo>
                            <a:pt x="14" y="92"/>
                          </a:lnTo>
                          <a:lnTo>
                            <a:pt x="14" y="77"/>
                          </a:lnTo>
                          <a:lnTo>
                            <a:pt x="23" y="59"/>
                          </a:lnTo>
                          <a:lnTo>
                            <a:pt x="44" y="33"/>
                          </a:lnTo>
                          <a:lnTo>
                            <a:pt x="62" y="22"/>
                          </a:lnTo>
                          <a:lnTo>
                            <a:pt x="80" y="14"/>
                          </a:lnTo>
                          <a:lnTo>
                            <a:pt x="122" y="7"/>
                          </a:lnTo>
                          <a:lnTo>
                            <a:pt x="573" y="7"/>
                          </a:lnTo>
                          <a:lnTo>
                            <a:pt x="579" y="3"/>
                          </a:lnTo>
                          <a:lnTo>
                            <a:pt x="116" y="3"/>
                          </a:lnTo>
                          <a:lnTo>
                            <a:pt x="122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64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4601" y="2152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12 w 169"/>
                        <a:gd name="T3" fmla="*/ 176 h 185"/>
                        <a:gd name="T4" fmla="*/ 68 w 169"/>
                        <a:gd name="T5" fmla="*/ 154 h 185"/>
                        <a:gd name="T6" fmla="*/ 37 w 169"/>
                        <a:gd name="T7" fmla="*/ 125 h 185"/>
                        <a:gd name="T8" fmla="*/ 24 w 169"/>
                        <a:gd name="T9" fmla="*/ 80 h 185"/>
                        <a:gd name="T10" fmla="*/ 37 w 169"/>
                        <a:gd name="T11" fmla="*/ 51 h 185"/>
                        <a:gd name="T12" fmla="*/ 62 w 169"/>
                        <a:gd name="T13" fmla="*/ 22 h 185"/>
                        <a:gd name="T14" fmla="*/ 93 w 169"/>
                        <a:gd name="T15" fmla="*/ 7 h 185"/>
                        <a:gd name="T16" fmla="*/ 136 w 169"/>
                        <a:gd name="T17" fmla="*/ 0 h 185"/>
                        <a:gd name="T18" fmla="*/ 105 w 169"/>
                        <a:gd name="T19" fmla="*/ 0 h 185"/>
                        <a:gd name="T20" fmla="*/ 68 w 169"/>
                        <a:gd name="T21" fmla="*/ 7 h 185"/>
                        <a:gd name="T22" fmla="*/ 31 w 169"/>
                        <a:gd name="T23" fmla="*/ 22 h 185"/>
                        <a:gd name="T24" fmla="*/ 6 w 169"/>
                        <a:gd name="T25" fmla="*/ 51 h 185"/>
                        <a:gd name="T26" fmla="*/ 0 w 169"/>
                        <a:gd name="T27" fmla="*/ 80 h 185"/>
                        <a:gd name="T28" fmla="*/ 12 w 169"/>
                        <a:gd name="T29" fmla="*/ 125 h 185"/>
                        <a:gd name="T30" fmla="*/ 43 w 169"/>
                        <a:gd name="T31" fmla="*/ 154 h 185"/>
                        <a:gd name="T32" fmla="*/ 87 w 169"/>
                        <a:gd name="T33" fmla="*/ 176 h 185"/>
                        <a:gd name="T34" fmla="*/ 136 w 169"/>
                        <a:gd name="T35" fmla="*/ 184 h 185"/>
                        <a:gd name="T36" fmla="*/ 168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12" y="176"/>
                          </a:lnTo>
                          <a:lnTo>
                            <a:pt x="68" y="154"/>
                          </a:lnTo>
                          <a:lnTo>
                            <a:pt x="37" y="125"/>
                          </a:lnTo>
                          <a:lnTo>
                            <a:pt x="24" y="80"/>
                          </a:lnTo>
                          <a:lnTo>
                            <a:pt x="37" y="51"/>
                          </a:lnTo>
                          <a:lnTo>
                            <a:pt x="62" y="22"/>
                          </a:lnTo>
                          <a:lnTo>
                            <a:pt x="93" y="7"/>
                          </a:lnTo>
                          <a:lnTo>
                            <a:pt x="136" y="0"/>
                          </a:lnTo>
                          <a:lnTo>
                            <a:pt x="105" y="0"/>
                          </a:lnTo>
                          <a:lnTo>
                            <a:pt x="68" y="7"/>
                          </a:lnTo>
                          <a:lnTo>
                            <a:pt x="31" y="22"/>
                          </a:lnTo>
                          <a:lnTo>
                            <a:pt x="6" y="51"/>
                          </a:lnTo>
                          <a:lnTo>
                            <a:pt x="0" y="80"/>
                          </a:lnTo>
                          <a:lnTo>
                            <a:pt x="12" y="125"/>
                          </a:lnTo>
                          <a:lnTo>
                            <a:pt x="43" y="154"/>
                          </a:lnTo>
                          <a:lnTo>
                            <a:pt x="87" y="176"/>
                          </a:lnTo>
                          <a:lnTo>
                            <a:pt x="136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65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4643" y="2152"/>
                      <a:ext cx="1058" cy="1288"/>
                    </a:xfrm>
                    <a:custGeom>
                      <a:avLst/>
                      <a:gdLst>
                        <a:gd name="T0" fmla="*/ 40 w 169"/>
                        <a:gd name="T1" fmla="*/ 0 h 185"/>
                        <a:gd name="T2" fmla="*/ 88 w 169"/>
                        <a:gd name="T3" fmla="*/ 18 h 185"/>
                        <a:gd name="T4" fmla="*/ 128 w 169"/>
                        <a:gd name="T5" fmla="*/ 55 h 185"/>
                        <a:gd name="T6" fmla="*/ 152 w 169"/>
                        <a:gd name="T7" fmla="*/ 110 h 185"/>
                        <a:gd name="T8" fmla="*/ 168 w 169"/>
                        <a:gd name="T9" fmla="*/ 184 h 185"/>
                        <a:gd name="T10" fmla="*/ 128 w 169"/>
                        <a:gd name="T11" fmla="*/ 184 h 185"/>
                        <a:gd name="T12" fmla="*/ 120 w 169"/>
                        <a:gd name="T13" fmla="*/ 110 h 185"/>
                        <a:gd name="T14" fmla="*/ 96 w 169"/>
                        <a:gd name="T15" fmla="*/ 55 h 185"/>
                        <a:gd name="T16" fmla="*/ 48 w 169"/>
                        <a:gd name="T17" fmla="*/ 18 h 185"/>
                        <a:gd name="T18" fmla="*/ 0 w 169"/>
                        <a:gd name="T19" fmla="*/ 0 h 185"/>
                        <a:gd name="T20" fmla="*/ 40 w 169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9"/>
                        <a:gd name="T34" fmla="*/ 0 h 185"/>
                        <a:gd name="T35" fmla="*/ 169 w 169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9" h="185">
                          <a:moveTo>
                            <a:pt x="40" y="0"/>
                          </a:moveTo>
                          <a:lnTo>
                            <a:pt x="88" y="18"/>
                          </a:lnTo>
                          <a:lnTo>
                            <a:pt x="128" y="55"/>
                          </a:lnTo>
                          <a:lnTo>
                            <a:pt x="152" y="110"/>
                          </a:lnTo>
                          <a:lnTo>
                            <a:pt x="168" y="184"/>
                          </a:lnTo>
                          <a:lnTo>
                            <a:pt x="128" y="184"/>
                          </a:lnTo>
                          <a:lnTo>
                            <a:pt x="120" y="110"/>
                          </a:lnTo>
                          <a:lnTo>
                            <a:pt x="96" y="55"/>
                          </a:lnTo>
                          <a:lnTo>
                            <a:pt x="48" y="18"/>
                          </a:lnTo>
                          <a:lnTo>
                            <a:pt x="0" y="0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66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4561" y="212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09 w 169"/>
                        <a:gd name="T3" fmla="*/ 175 h 185"/>
                        <a:gd name="T4" fmla="*/ 63 w 169"/>
                        <a:gd name="T5" fmla="*/ 154 h 185"/>
                        <a:gd name="T6" fmla="*/ 29 w 169"/>
                        <a:gd name="T7" fmla="*/ 125 h 185"/>
                        <a:gd name="T8" fmla="*/ 16 w 169"/>
                        <a:gd name="T9" fmla="*/ 92 h 185"/>
                        <a:gd name="T10" fmla="*/ 29 w 169"/>
                        <a:gd name="T11" fmla="*/ 54 h 185"/>
                        <a:gd name="T12" fmla="*/ 63 w 169"/>
                        <a:gd name="T13" fmla="*/ 25 h 185"/>
                        <a:gd name="T14" fmla="*/ 84 w 169"/>
                        <a:gd name="T15" fmla="*/ 16 h 185"/>
                        <a:gd name="T16" fmla="*/ 109 w 169"/>
                        <a:gd name="T17" fmla="*/ 8 h 185"/>
                        <a:gd name="T18" fmla="*/ 168 w 169"/>
                        <a:gd name="T19" fmla="*/ 0 h 185"/>
                        <a:gd name="T20" fmla="*/ 147 w 169"/>
                        <a:gd name="T21" fmla="*/ 0 h 185"/>
                        <a:gd name="T22" fmla="*/ 88 w 169"/>
                        <a:gd name="T23" fmla="*/ 8 h 185"/>
                        <a:gd name="T24" fmla="*/ 67 w 169"/>
                        <a:gd name="T25" fmla="*/ 16 h 185"/>
                        <a:gd name="T26" fmla="*/ 42 w 169"/>
                        <a:gd name="T27" fmla="*/ 25 h 185"/>
                        <a:gd name="T28" fmla="*/ 8 w 169"/>
                        <a:gd name="T29" fmla="*/ 54 h 185"/>
                        <a:gd name="T30" fmla="*/ 0 w 169"/>
                        <a:gd name="T31" fmla="*/ 92 h 185"/>
                        <a:gd name="T32" fmla="*/ 8 w 169"/>
                        <a:gd name="T33" fmla="*/ 125 h 185"/>
                        <a:gd name="T34" fmla="*/ 42 w 169"/>
                        <a:gd name="T35" fmla="*/ 154 h 185"/>
                        <a:gd name="T36" fmla="*/ 88 w 169"/>
                        <a:gd name="T37" fmla="*/ 175 h 185"/>
                        <a:gd name="T38" fmla="*/ 147 w 169"/>
                        <a:gd name="T39" fmla="*/ 184 h 185"/>
                        <a:gd name="T40" fmla="*/ 168 w 169"/>
                        <a:gd name="T41" fmla="*/ 184 h 1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9"/>
                        <a:gd name="T64" fmla="*/ 0 h 185"/>
                        <a:gd name="T65" fmla="*/ 169 w 169"/>
                        <a:gd name="T66" fmla="*/ 185 h 1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09" y="175"/>
                          </a:lnTo>
                          <a:lnTo>
                            <a:pt x="63" y="154"/>
                          </a:lnTo>
                          <a:lnTo>
                            <a:pt x="29" y="125"/>
                          </a:lnTo>
                          <a:lnTo>
                            <a:pt x="16" y="92"/>
                          </a:lnTo>
                          <a:lnTo>
                            <a:pt x="29" y="54"/>
                          </a:lnTo>
                          <a:lnTo>
                            <a:pt x="63" y="25"/>
                          </a:lnTo>
                          <a:lnTo>
                            <a:pt x="84" y="16"/>
                          </a:lnTo>
                          <a:lnTo>
                            <a:pt x="109" y="8"/>
                          </a:lnTo>
                          <a:lnTo>
                            <a:pt x="168" y="0"/>
                          </a:lnTo>
                          <a:lnTo>
                            <a:pt x="147" y="0"/>
                          </a:lnTo>
                          <a:lnTo>
                            <a:pt x="88" y="8"/>
                          </a:lnTo>
                          <a:lnTo>
                            <a:pt x="67" y="16"/>
                          </a:lnTo>
                          <a:lnTo>
                            <a:pt x="42" y="25"/>
                          </a:lnTo>
                          <a:lnTo>
                            <a:pt x="8" y="54"/>
                          </a:lnTo>
                          <a:lnTo>
                            <a:pt x="0" y="92"/>
                          </a:lnTo>
                          <a:lnTo>
                            <a:pt x="8" y="125"/>
                          </a:lnTo>
                          <a:lnTo>
                            <a:pt x="42" y="154"/>
                          </a:lnTo>
                          <a:lnTo>
                            <a:pt x="88" y="175"/>
                          </a:lnTo>
                          <a:lnTo>
                            <a:pt x="147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67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4655" y="2129"/>
                      <a:ext cx="1058" cy="1288"/>
                    </a:xfrm>
                    <a:custGeom>
                      <a:avLst/>
                      <a:gdLst>
                        <a:gd name="T0" fmla="*/ 35 w 170"/>
                        <a:gd name="T1" fmla="*/ 184 h 185"/>
                        <a:gd name="T2" fmla="*/ 87 w 170"/>
                        <a:gd name="T3" fmla="*/ 178 h 185"/>
                        <a:gd name="T4" fmla="*/ 133 w 170"/>
                        <a:gd name="T5" fmla="*/ 156 h 185"/>
                        <a:gd name="T6" fmla="*/ 158 w 170"/>
                        <a:gd name="T7" fmla="*/ 129 h 185"/>
                        <a:gd name="T8" fmla="*/ 169 w 170"/>
                        <a:gd name="T9" fmla="*/ 97 h 185"/>
                        <a:gd name="T10" fmla="*/ 169 w 170"/>
                        <a:gd name="T11" fmla="*/ 75 h 185"/>
                        <a:gd name="T12" fmla="*/ 158 w 170"/>
                        <a:gd name="T13" fmla="*/ 59 h 185"/>
                        <a:gd name="T14" fmla="*/ 128 w 170"/>
                        <a:gd name="T15" fmla="*/ 27 h 185"/>
                        <a:gd name="T16" fmla="*/ 107 w 170"/>
                        <a:gd name="T17" fmla="*/ 16 h 185"/>
                        <a:gd name="T18" fmla="*/ 81 w 170"/>
                        <a:gd name="T19" fmla="*/ 5 h 185"/>
                        <a:gd name="T20" fmla="*/ 51 w 170"/>
                        <a:gd name="T21" fmla="*/ 0 h 185"/>
                        <a:gd name="T22" fmla="*/ 25 w 170"/>
                        <a:gd name="T23" fmla="*/ 0 h 185"/>
                        <a:gd name="T24" fmla="*/ 0 w 170"/>
                        <a:gd name="T25" fmla="*/ 0 h 185"/>
                        <a:gd name="T26" fmla="*/ 30 w 170"/>
                        <a:gd name="T27" fmla="*/ 0 h 185"/>
                        <a:gd name="T28" fmla="*/ 56 w 170"/>
                        <a:gd name="T29" fmla="*/ 5 h 185"/>
                        <a:gd name="T30" fmla="*/ 81 w 170"/>
                        <a:gd name="T31" fmla="*/ 16 h 185"/>
                        <a:gd name="T32" fmla="*/ 102 w 170"/>
                        <a:gd name="T33" fmla="*/ 27 h 185"/>
                        <a:gd name="T34" fmla="*/ 122 w 170"/>
                        <a:gd name="T35" fmla="*/ 43 h 185"/>
                        <a:gd name="T36" fmla="*/ 133 w 170"/>
                        <a:gd name="T37" fmla="*/ 59 h 185"/>
                        <a:gd name="T38" fmla="*/ 143 w 170"/>
                        <a:gd name="T39" fmla="*/ 75 h 185"/>
                        <a:gd name="T40" fmla="*/ 143 w 170"/>
                        <a:gd name="T41" fmla="*/ 97 h 185"/>
                        <a:gd name="T42" fmla="*/ 133 w 170"/>
                        <a:gd name="T43" fmla="*/ 129 h 185"/>
                        <a:gd name="T44" fmla="*/ 107 w 170"/>
                        <a:gd name="T45" fmla="*/ 156 h 185"/>
                        <a:gd name="T46" fmla="*/ 66 w 170"/>
                        <a:gd name="T47" fmla="*/ 178 h 185"/>
                        <a:gd name="T48" fmla="*/ 10 w 170"/>
                        <a:gd name="T49" fmla="*/ 184 h 185"/>
                        <a:gd name="T50" fmla="*/ 35 w 170"/>
                        <a:gd name="T51" fmla="*/ 184 h 18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70"/>
                        <a:gd name="T79" fmla="*/ 0 h 185"/>
                        <a:gd name="T80" fmla="*/ 170 w 170"/>
                        <a:gd name="T81" fmla="*/ 185 h 18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70" h="185">
                          <a:moveTo>
                            <a:pt x="35" y="184"/>
                          </a:moveTo>
                          <a:lnTo>
                            <a:pt x="87" y="178"/>
                          </a:lnTo>
                          <a:lnTo>
                            <a:pt x="133" y="156"/>
                          </a:lnTo>
                          <a:lnTo>
                            <a:pt x="158" y="129"/>
                          </a:lnTo>
                          <a:lnTo>
                            <a:pt x="169" y="97"/>
                          </a:lnTo>
                          <a:lnTo>
                            <a:pt x="169" y="75"/>
                          </a:lnTo>
                          <a:lnTo>
                            <a:pt x="158" y="59"/>
                          </a:lnTo>
                          <a:lnTo>
                            <a:pt x="128" y="27"/>
                          </a:lnTo>
                          <a:lnTo>
                            <a:pt x="107" y="16"/>
                          </a:lnTo>
                          <a:lnTo>
                            <a:pt x="81" y="5"/>
                          </a:lnTo>
                          <a:lnTo>
                            <a:pt x="51" y="0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30" y="0"/>
                          </a:lnTo>
                          <a:lnTo>
                            <a:pt x="56" y="5"/>
                          </a:lnTo>
                          <a:lnTo>
                            <a:pt x="81" y="16"/>
                          </a:lnTo>
                          <a:lnTo>
                            <a:pt x="102" y="27"/>
                          </a:lnTo>
                          <a:lnTo>
                            <a:pt x="122" y="43"/>
                          </a:lnTo>
                          <a:lnTo>
                            <a:pt x="133" y="59"/>
                          </a:lnTo>
                          <a:lnTo>
                            <a:pt x="143" y="75"/>
                          </a:lnTo>
                          <a:lnTo>
                            <a:pt x="143" y="97"/>
                          </a:lnTo>
                          <a:lnTo>
                            <a:pt x="133" y="129"/>
                          </a:lnTo>
                          <a:lnTo>
                            <a:pt x="107" y="156"/>
                          </a:lnTo>
                          <a:lnTo>
                            <a:pt x="66" y="178"/>
                          </a:lnTo>
                          <a:lnTo>
                            <a:pt x="10" y="184"/>
                          </a:lnTo>
                          <a:lnTo>
                            <a:pt x="35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68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4234" y="2083"/>
                      <a:ext cx="1058" cy="1288"/>
                    </a:xfrm>
                    <a:custGeom>
                      <a:avLst/>
                      <a:gdLst>
                        <a:gd name="T0" fmla="*/ 437 w 559"/>
                        <a:gd name="T1" fmla="*/ 0 h 197"/>
                        <a:gd name="T2" fmla="*/ 463 w 559"/>
                        <a:gd name="T3" fmla="*/ 0 h 197"/>
                        <a:gd name="T4" fmla="*/ 483 w 559"/>
                        <a:gd name="T5" fmla="*/ 3 h 197"/>
                        <a:gd name="T6" fmla="*/ 503 w 559"/>
                        <a:gd name="T7" fmla="*/ 14 h 197"/>
                        <a:gd name="T8" fmla="*/ 520 w 559"/>
                        <a:gd name="T9" fmla="*/ 25 h 197"/>
                        <a:gd name="T10" fmla="*/ 535 w 559"/>
                        <a:gd name="T11" fmla="*/ 40 h 197"/>
                        <a:gd name="T12" fmla="*/ 546 w 559"/>
                        <a:gd name="T13" fmla="*/ 55 h 197"/>
                        <a:gd name="T14" fmla="*/ 555 w 559"/>
                        <a:gd name="T15" fmla="*/ 73 h 197"/>
                        <a:gd name="T16" fmla="*/ 558 w 559"/>
                        <a:gd name="T17" fmla="*/ 92 h 197"/>
                        <a:gd name="T18" fmla="*/ 555 w 559"/>
                        <a:gd name="T19" fmla="*/ 114 h 197"/>
                        <a:gd name="T20" fmla="*/ 546 w 559"/>
                        <a:gd name="T21" fmla="*/ 133 h 197"/>
                        <a:gd name="T22" fmla="*/ 535 w 559"/>
                        <a:gd name="T23" fmla="*/ 151 h 197"/>
                        <a:gd name="T24" fmla="*/ 520 w 559"/>
                        <a:gd name="T25" fmla="*/ 166 h 197"/>
                        <a:gd name="T26" fmla="*/ 480 w 559"/>
                        <a:gd name="T27" fmla="*/ 188 h 197"/>
                        <a:gd name="T28" fmla="*/ 454 w 559"/>
                        <a:gd name="T29" fmla="*/ 192 h 197"/>
                        <a:gd name="T30" fmla="*/ 432 w 559"/>
                        <a:gd name="T31" fmla="*/ 196 h 197"/>
                        <a:gd name="T32" fmla="*/ 417 w 559"/>
                        <a:gd name="T33" fmla="*/ 196 h 197"/>
                        <a:gd name="T34" fmla="*/ 443 w 559"/>
                        <a:gd name="T35" fmla="*/ 192 h 197"/>
                        <a:gd name="T36" fmla="*/ 466 w 559"/>
                        <a:gd name="T37" fmla="*/ 188 h 197"/>
                        <a:gd name="T38" fmla="*/ 506 w 559"/>
                        <a:gd name="T39" fmla="*/ 166 h 197"/>
                        <a:gd name="T40" fmla="*/ 523 w 559"/>
                        <a:gd name="T41" fmla="*/ 151 h 197"/>
                        <a:gd name="T42" fmla="*/ 535 w 559"/>
                        <a:gd name="T43" fmla="*/ 133 h 197"/>
                        <a:gd name="T44" fmla="*/ 540 w 559"/>
                        <a:gd name="T45" fmla="*/ 114 h 197"/>
                        <a:gd name="T46" fmla="*/ 543 w 559"/>
                        <a:gd name="T47" fmla="*/ 92 h 197"/>
                        <a:gd name="T48" fmla="*/ 540 w 559"/>
                        <a:gd name="T49" fmla="*/ 77 h 197"/>
                        <a:gd name="T50" fmla="*/ 535 w 559"/>
                        <a:gd name="T51" fmla="*/ 59 h 197"/>
                        <a:gd name="T52" fmla="*/ 526 w 559"/>
                        <a:gd name="T53" fmla="*/ 44 h 197"/>
                        <a:gd name="T54" fmla="*/ 512 w 559"/>
                        <a:gd name="T55" fmla="*/ 33 h 197"/>
                        <a:gd name="T56" fmla="*/ 497 w 559"/>
                        <a:gd name="T57" fmla="*/ 22 h 197"/>
                        <a:gd name="T58" fmla="*/ 477 w 559"/>
                        <a:gd name="T59" fmla="*/ 14 h 197"/>
                        <a:gd name="T60" fmla="*/ 460 w 559"/>
                        <a:gd name="T61" fmla="*/ 11 h 197"/>
                        <a:gd name="T62" fmla="*/ 437 w 559"/>
                        <a:gd name="T63" fmla="*/ 7 h 197"/>
                        <a:gd name="T64" fmla="*/ 443 w 559"/>
                        <a:gd name="T65" fmla="*/ 3 h 197"/>
                        <a:gd name="T66" fmla="*/ 0 w 559"/>
                        <a:gd name="T67" fmla="*/ 3 h 197"/>
                        <a:gd name="T68" fmla="*/ 5 w 559"/>
                        <a:gd name="T69" fmla="*/ 0 h 197"/>
                        <a:gd name="T70" fmla="*/ 437 w 559"/>
                        <a:gd name="T71" fmla="*/ 0 h 19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59"/>
                        <a:gd name="T109" fmla="*/ 0 h 197"/>
                        <a:gd name="T110" fmla="*/ 559 w 559"/>
                        <a:gd name="T111" fmla="*/ 197 h 197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59" h="197">
                          <a:moveTo>
                            <a:pt x="437" y="0"/>
                          </a:moveTo>
                          <a:lnTo>
                            <a:pt x="463" y="0"/>
                          </a:lnTo>
                          <a:lnTo>
                            <a:pt x="483" y="3"/>
                          </a:lnTo>
                          <a:lnTo>
                            <a:pt x="503" y="14"/>
                          </a:lnTo>
                          <a:lnTo>
                            <a:pt x="520" y="25"/>
                          </a:lnTo>
                          <a:lnTo>
                            <a:pt x="535" y="40"/>
                          </a:lnTo>
                          <a:lnTo>
                            <a:pt x="546" y="55"/>
                          </a:lnTo>
                          <a:lnTo>
                            <a:pt x="555" y="73"/>
                          </a:lnTo>
                          <a:lnTo>
                            <a:pt x="558" y="92"/>
                          </a:lnTo>
                          <a:lnTo>
                            <a:pt x="555" y="114"/>
                          </a:lnTo>
                          <a:lnTo>
                            <a:pt x="546" y="133"/>
                          </a:lnTo>
                          <a:lnTo>
                            <a:pt x="535" y="151"/>
                          </a:lnTo>
                          <a:lnTo>
                            <a:pt x="520" y="166"/>
                          </a:lnTo>
                          <a:lnTo>
                            <a:pt x="480" y="188"/>
                          </a:lnTo>
                          <a:lnTo>
                            <a:pt x="454" y="192"/>
                          </a:lnTo>
                          <a:lnTo>
                            <a:pt x="432" y="196"/>
                          </a:lnTo>
                          <a:lnTo>
                            <a:pt x="417" y="196"/>
                          </a:lnTo>
                          <a:lnTo>
                            <a:pt x="443" y="192"/>
                          </a:lnTo>
                          <a:lnTo>
                            <a:pt x="466" y="188"/>
                          </a:lnTo>
                          <a:lnTo>
                            <a:pt x="506" y="166"/>
                          </a:lnTo>
                          <a:lnTo>
                            <a:pt x="523" y="151"/>
                          </a:lnTo>
                          <a:lnTo>
                            <a:pt x="535" y="133"/>
                          </a:lnTo>
                          <a:lnTo>
                            <a:pt x="540" y="114"/>
                          </a:lnTo>
                          <a:lnTo>
                            <a:pt x="543" y="92"/>
                          </a:lnTo>
                          <a:lnTo>
                            <a:pt x="540" y="77"/>
                          </a:lnTo>
                          <a:lnTo>
                            <a:pt x="535" y="59"/>
                          </a:lnTo>
                          <a:lnTo>
                            <a:pt x="526" y="44"/>
                          </a:lnTo>
                          <a:lnTo>
                            <a:pt x="512" y="33"/>
                          </a:lnTo>
                          <a:lnTo>
                            <a:pt x="497" y="22"/>
                          </a:lnTo>
                          <a:lnTo>
                            <a:pt x="477" y="14"/>
                          </a:lnTo>
                          <a:lnTo>
                            <a:pt x="460" y="11"/>
                          </a:lnTo>
                          <a:lnTo>
                            <a:pt x="437" y="7"/>
                          </a:lnTo>
                          <a:lnTo>
                            <a:pt x="443" y="3"/>
                          </a:lnTo>
                          <a:lnTo>
                            <a:pt x="0" y="3"/>
                          </a:lnTo>
                          <a:lnTo>
                            <a:pt x="5" y="0"/>
                          </a:lnTo>
                          <a:lnTo>
                            <a:pt x="437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69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4203" y="2290"/>
                      <a:ext cx="1058" cy="1288"/>
                    </a:xfrm>
                    <a:custGeom>
                      <a:avLst/>
                      <a:gdLst>
                        <a:gd name="T0" fmla="*/ 0 w 517"/>
                        <a:gd name="T1" fmla="*/ 0 h 185"/>
                        <a:gd name="T2" fmla="*/ 516 w 517"/>
                        <a:gd name="T3" fmla="*/ 0 h 185"/>
                        <a:gd name="T4" fmla="*/ 516 w 517"/>
                        <a:gd name="T5" fmla="*/ 184 h 185"/>
                        <a:gd name="T6" fmla="*/ 504 w 517"/>
                        <a:gd name="T7" fmla="*/ 110 h 185"/>
                        <a:gd name="T8" fmla="*/ 0 w 517"/>
                        <a:gd name="T9" fmla="*/ 110 h 185"/>
                        <a:gd name="T10" fmla="*/ 0 w 517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17"/>
                        <a:gd name="T19" fmla="*/ 0 h 185"/>
                        <a:gd name="T20" fmla="*/ 517 w 517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17" h="185">
                          <a:moveTo>
                            <a:pt x="0" y="0"/>
                          </a:moveTo>
                          <a:lnTo>
                            <a:pt x="516" y="0"/>
                          </a:lnTo>
                          <a:lnTo>
                            <a:pt x="516" y="184"/>
                          </a:lnTo>
                          <a:lnTo>
                            <a:pt x="504" y="110"/>
                          </a:lnTo>
                          <a:lnTo>
                            <a:pt x="0" y="1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D966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0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4351" y="2198"/>
                      <a:ext cx="1058" cy="1288"/>
                    </a:xfrm>
                    <a:custGeom>
                      <a:avLst/>
                      <a:gdLst>
                        <a:gd name="T0" fmla="*/ 0 w 212"/>
                        <a:gd name="T1" fmla="*/ 184 h 185"/>
                        <a:gd name="T2" fmla="*/ 20 w 212"/>
                        <a:gd name="T3" fmla="*/ 145 h 185"/>
                        <a:gd name="T4" fmla="*/ 35 w 212"/>
                        <a:gd name="T5" fmla="*/ 106 h 185"/>
                        <a:gd name="T6" fmla="*/ 46 w 212"/>
                        <a:gd name="T7" fmla="*/ 58 h 185"/>
                        <a:gd name="T8" fmla="*/ 55 w 212"/>
                        <a:gd name="T9" fmla="*/ 0 h 185"/>
                        <a:gd name="T10" fmla="*/ 155 w 212"/>
                        <a:gd name="T11" fmla="*/ 0 h 185"/>
                        <a:gd name="T12" fmla="*/ 161 w 212"/>
                        <a:gd name="T13" fmla="*/ 58 h 185"/>
                        <a:gd name="T14" fmla="*/ 172 w 212"/>
                        <a:gd name="T15" fmla="*/ 106 h 185"/>
                        <a:gd name="T16" fmla="*/ 211 w 212"/>
                        <a:gd name="T17" fmla="*/ 184 h 185"/>
                        <a:gd name="T18" fmla="*/ 0 w 212"/>
                        <a:gd name="T19" fmla="*/ 184 h 18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12"/>
                        <a:gd name="T31" fmla="*/ 0 h 185"/>
                        <a:gd name="T32" fmla="*/ 212 w 212"/>
                        <a:gd name="T33" fmla="*/ 185 h 18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12" h="185">
                          <a:moveTo>
                            <a:pt x="0" y="184"/>
                          </a:moveTo>
                          <a:lnTo>
                            <a:pt x="20" y="145"/>
                          </a:lnTo>
                          <a:lnTo>
                            <a:pt x="35" y="106"/>
                          </a:lnTo>
                          <a:lnTo>
                            <a:pt x="46" y="58"/>
                          </a:lnTo>
                          <a:lnTo>
                            <a:pt x="55" y="0"/>
                          </a:lnTo>
                          <a:lnTo>
                            <a:pt x="155" y="0"/>
                          </a:lnTo>
                          <a:lnTo>
                            <a:pt x="161" y="58"/>
                          </a:lnTo>
                          <a:lnTo>
                            <a:pt x="172" y="106"/>
                          </a:lnTo>
                          <a:lnTo>
                            <a:pt x="21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1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4372" y="212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85"/>
                        <a:gd name="T2" fmla="*/ 140 w 170"/>
                        <a:gd name="T3" fmla="*/ 184 h 185"/>
                        <a:gd name="T4" fmla="*/ 17 w 170"/>
                        <a:gd name="T5" fmla="*/ 184 h 185"/>
                        <a:gd name="T6" fmla="*/ 0 w 170"/>
                        <a:gd name="T7" fmla="*/ 69 h 185"/>
                        <a:gd name="T8" fmla="*/ 169 w 170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169" y="0"/>
                          </a:moveTo>
                          <a:lnTo>
                            <a:pt x="140" y="184"/>
                          </a:lnTo>
                          <a:lnTo>
                            <a:pt x="17" y="184"/>
                          </a:lnTo>
                          <a:lnTo>
                            <a:pt x="0" y="6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2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4404" y="2164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85"/>
                        <a:gd name="T2" fmla="*/ 148 w 169"/>
                        <a:gd name="T3" fmla="*/ 92 h 185"/>
                        <a:gd name="T4" fmla="*/ 139 w 169"/>
                        <a:gd name="T5" fmla="*/ 184 h 185"/>
                        <a:gd name="T6" fmla="*/ 4 w 169"/>
                        <a:gd name="T7" fmla="*/ 184 h 185"/>
                        <a:gd name="T8" fmla="*/ 0 w 169"/>
                        <a:gd name="T9" fmla="*/ 0 h 185"/>
                        <a:gd name="T10" fmla="*/ 168 w 169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9"/>
                        <a:gd name="T19" fmla="*/ 0 h 185"/>
                        <a:gd name="T20" fmla="*/ 169 w 169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9" h="185">
                          <a:moveTo>
                            <a:pt x="168" y="0"/>
                          </a:moveTo>
                          <a:lnTo>
                            <a:pt x="148" y="92"/>
                          </a:lnTo>
                          <a:lnTo>
                            <a:pt x="139" y="184"/>
                          </a:lnTo>
                          <a:lnTo>
                            <a:pt x="4" y="184"/>
                          </a:lnTo>
                          <a:lnTo>
                            <a:pt x="0" y="0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3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073" y="2106"/>
                      <a:ext cx="1058" cy="1288"/>
                    </a:xfrm>
                    <a:custGeom>
                      <a:avLst/>
                      <a:gdLst>
                        <a:gd name="T0" fmla="*/ 411 w 412"/>
                        <a:gd name="T1" fmla="*/ 184 h 185"/>
                        <a:gd name="T2" fmla="*/ 387 w 412"/>
                        <a:gd name="T3" fmla="*/ 180 h 185"/>
                        <a:gd name="T4" fmla="*/ 360 w 412"/>
                        <a:gd name="T5" fmla="*/ 176 h 185"/>
                        <a:gd name="T6" fmla="*/ 322 w 412"/>
                        <a:gd name="T7" fmla="*/ 155 h 185"/>
                        <a:gd name="T8" fmla="*/ 304 w 412"/>
                        <a:gd name="T9" fmla="*/ 141 h 185"/>
                        <a:gd name="T10" fmla="*/ 292 w 412"/>
                        <a:gd name="T11" fmla="*/ 123 h 185"/>
                        <a:gd name="T12" fmla="*/ 286 w 412"/>
                        <a:gd name="T13" fmla="*/ 106 h 185"/>
                        <a:gd name="T14" fmla="*/ 283 w 412"/>
                        <a:gd name="T15" fmla="*/ 88 h 185"/>
                        <a:gd name="T16" fmla="*/ 286 w 412"/>
                        <a:gd name="T17" fmla="*/ 70 h 185"/>
                        <a:gd name="T18" fmla="*/ 289 w 412"/>
                        <a:gd name="T19" fmla="*/ 56 h 185"/>
                        <a:gd name="T20" fmla="*/ 307 w 412"/>
                        <a:gd name="T21" fmla="*/ 31 h 185"/>
                        <a:gd name="T22" fmla="*/ 334 w 412"/>
                        <a:gd name="T23" fmla="*/ 14 h 185"/>
                        <a:gd name="T24" fmla="*/ 363 w 412"/>
                        <a:gd name="T25" fmla="*/ 0 h 185"/>
                        <a:gd name="T26" fmla="*/ 47 w 412"/>
                        <a:gd name="T27" fmla="*/ 0 h 185"/>
                        <a:gd name="T28" fmla="*/ 79 w 412"/>
                        <a:gd name="T29" fmla="*/ 14 h 185"/>
                        <a:gd name="T30" fmla="*/ 103 w 412"/>
                        <a:gd name="T31" fmla="*/ 31 h 185"/>
                        <a:gd name="T32" fmla="*/ 121 w 412"/>
                        <a:gd name="T33" fmla="*/ 56 h 185"/>
                        <a:gd name="T34" fmla="*/ 127 w 412"/>
                        <a:gd name="T35" fmla="*/ 88 h 185"/>
                        <a:gd name="T36" fmla="*/ 118 w 412"/>
                        <a:gd name="T37" fmla="*/ 123 h 185"/>
                        <a:gd name="T38" fmla="*/ 106 w 412"/>
                        <a:gd name="T39" fmla="*/ 141 h 185"/>
                        <a:gd name="T40" fmla="*/ 88 w 412"/>
                        <a:gd name="T41" fmla="*/ 155 h 185"/>
                        <a:gd name="T42" fmla="*/ 50 w 412"/>
                        <a:gd name="T43" fmla="*/ 176 h 185"/>
                        <a:gd name="T44" fmla="*/ 0 w 412"/>
                        <a:gd name="T45" fmla="*/ 184 h 185"/>
                        <a:gd name="T46" fmla="*/ 411 w 412"/>
                        <a:gd name="T47" fmla="*/ 184 h 18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12"/>
                        <a:gd name="T73" fmla="*/ 0 h 185"/>
                        <a:gd name="T74" fmla="*/ 412 w 412"/>
                        <a:gd name="T75" fmla="*/ 185 h 18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12" h="185">
                          <a:moveTo>
                            <a:pt x="411" y="184"/>
                          </a:moveTo>
                          <a:lnTo>
                            <a:pt x="387" y="180"/>
                          </a:lnTo>
                          <a:lnTo>
                            <a:pt x="360" y="176"/>
                          </a:lnTo>
                          <a:lnTo>
                            <a:pt x="322" y="155"/>
                          </a:lnTo>
                          <a:lnTo>
                            <a:pt x="304" y="141"/>
                          </a:lnTo>
                          <a:lnTo>
                            <a:pt x="292" y="123"/>
                          </a:lnTo>
                          <a:lnTo>
                            <a:pt x="286" y="106"/>
                          </a:lnTo>
                          <a:lnTo>
                            <a:pt x="283" y="88"/>
                          </a:lnTo>
                          <a:lnTo>
                            <a:pt x="286" y="70"/>
                          </a:lnTo>
                          <a:lnTo>
                            <a:pt x="289" y="56"/>
                          </a:lnTo>
                          <a:lnTo>
                            <a:pt x="307" y="31"/>
                          </a:lnTo>
                          <a:lnTo>
                            <a:pt x="334" y="14"/>
                          </a:lnTo>
                          <a:lnTo>
                            <a:pt x="363" y="0"/>
                          </a:lnTo>
                          <a:lnTo>
                            <a:pt x="47" y="0"/>
                          </a:lnTo>
                          <a:lnTo>
                            <a:pt x="79" y="14"/>
                          </a:lnTo>
                          <a:lnTo>
                            <a:pt x="103" y="31"/>
                          </a:lnTo>
                          <a:lnTo>
                            <a:pt x="121" y="56"/>
                          </a:lnTo>
                          <a:lnTo>
                            <a:pt x="127" y="88"/>
                          </a:lnTo>
                          <a:lnTo>
                            <a:pt x="118" y="123"/>
                          </a:lnTo>
                          <a:lnTo>
                            <a:pt x="106" y="141"/>
                          </a:lnTo>
                          <a:lnTo>
                            <a:pt x="88" y="155"/>
                          </a:lnTo>
                          <a:lnTo>
                            <a:pt x="50" y="176"/>
                          </a:lnTo>
                          <a:lnTo>
                            <a:pt x="0" y="184"/>
                          </a:lnTo>
                          <a:lnTo>
                            <a:pt x="411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4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052" y="2152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56 w 169"/>
                        <a:gd name="T3" fmla="*/ 176 h 185"/>
                        <a:gd name="T4" fmla="*/ 99 w 169"/>
                        <a:gd name="T5" fmla="*/ 154 h 185"/>
                        <a:gd name="T6" fmla="*/ 130 w 169"/>
                        <a:gd name="T7" fmla="*/ 125 h 185"/>
                        <a:gd name="T8" fmla="*/ 143 w 169"/>
                        <a:gd name="T9" fmla="*/ 80 h 185"/>
                        <a:gd name="T10" fmla="*/ 130 w 169"/>
                        <a:gd name="T11" fmla="*/ 51 h 185"/>
                        <a:gd name="T12" fmla="*/ 112 w 169"/>
                        <a:gd name="T13" fmla="*/ 22 h 185"/>
                        <a:gd name="T14" fmla="*/ 74 w 169"/>
                        <a:gd name="T15" fmla="*/ 7 h 185"/>
                        <a:gd name="T16" fmla="*/ 31 w 169"/>
                        <a:gd name="T17" fmla="*/ 0 h 185"/>
                        <a:gd name="T18" fmla="*/ 62 w 169"/>
                        <a:gd name="T19" fmla="*/ 0 h 185"/>
                        <a:gd name="T20" fmla="*/ 105 w 169"/>
                        <a:gd name="T21" fmla="*/ 7 h 185"/>
                        <a:gd name="T22" fmla="*/ 136 w 169"/>
                        <a:gd name="T23" fmla="*/ 22 h 185"/>
                        <a:gd name="T24" fmla="*/ 161 w 169"/>
                        <a:gd name="T25" fmla="*/ 51 h 185"/>
                        <a:gd name="T26" fmla="*/ 168 w 169"/>
                        <a:gd name="T27" fmla="*/ 80 h 185"/>
                        <a:gd name="T28" fmla="*/ 155 w 169"/>
                        <a:gd name="T29" fmla="*/ 125 h 185"/>
                        <a:gd name="T30" fmla="*/ 130 w 169"/>
                        <a:gd name="T31" fmla="*/ 154 h 185"/>
                        <a:gd name="T32" fmla="*/ 87 w 169"/>
                        <a:gd name="T33" fmla="*/ 176 h 185"/>
                        <a:gd name="T34" fmla="*/ 31 w 169"/>
                        <a:gd name="T35" fmla="*/ 184 h 185"/>
                        <a:gd name="T36" fmla="*/ 0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56" y="176"/>
                          </a:lnTo>
                          <a:lnTo>
                            <a:pt x="99" y="154"/>
                          </a:lnTo>
                          <a:lnTo>
                            <a:pt x="130" y="125"/>
                          </a:lnTo>
                          <a:lnTo>
                            <a:pt x="143" y="80"/>
                          </a:lnTo>
                          <a:lnTo>
                            <a:pt x="130" y="51"/>
                          </a:lnTo>
                          <a:lnTo>
                            <a:pt x="112" y="22"/>
                          </a:lnTo>
                          <a:lnTo>
                            <a:pt x="74" y="7"/>
                          </a:lnTo>
                          <a:lnTo>
                            <a:pt x="31" y="0"/>
                          </a:lnTo>
                          <a:lnTo>
                            <a:pt x="62" y="0"/>
                          </a:lnTo>
                          <a:lnTo>
                            <a:pt x="105" y="7"/>
                          </a:lnTo>
                          <a:lnTo>
                            <a:pt x="136" y="22"/>
                          </a:lnTo>
                          <a:lnTo>
                            <a:pt x="161" y="51"/>
                          </a:lnTo>
                          <a:lnTo>
                            <a:pt x="168" y="80"/>
                          </a:lnTo>
                          <a:lnTo>
                            <a:pt x="155" y="125"/>
                          </a:lnTo>
                          <a:lnTo>
                            <a:pt x="130" y="154"/>
                          </a:lnTo>
                          <a:lnTo>
                            <a:pt x="87" y="176"/>
                          </a:lnTo>
                          <a:lnTo>
                            <a:pt x="3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5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031" y="2152"/>
                      <a:ext cx="1058" cy="1288"/>
                    </a:xfrm>
                    <a:custGeom>
                      <a:avLst/>
                      <a:gdLst>
                        <a:gd name="T0" fmla="*/ 126 w 169"/>
                        <a:gd name="T1" fmla="*/ 0 h 185"/>
                        <a:gd name="T2" fmla="*/ 75 w 169"/>
                        <a:gd name="T3" fmla="*/ 18 h 185"/>
                        <a:gd name="T4" fmla="*/ 33 w 169"/>
                        <a:gd name="T5" fmla="*/ 55 h 185"/>
                        <a:gd name="T6" fmla="*/ 8 w 169"/>
                        <a:gd name="T7" fmla="*/ 110 h 185"/>
                        <a:gd name="T8" fmla="*/ 0 w 169"/>
                        <a:gd name="T9" fmla="*/ 184 h 185"/>
                        <a:gd name="T10" fmla="*/ 33 w 169"/>
                        <a:gd name="T11" fmla="*/ 184 h 185"/>
                        <a:gd name="T12" fmla="*/ 50 w 169"/>
                        <a:gd name="T13" fmla="*/ 110 h 185"/>
                        <a:gd name="T14" fmla="*/ 75 w 169"/>
                        <a:gd name="T15" fmla="*/ 55 h 185"/>
                        <a:gd name="T16" fmla="*/ 117 w 169"/>
                        <a:gd name="T17" fmla="*/ 18 h 185"/>
                        <a:gd name="T18" fmla="*/ 168 w 169"/>
                        <a:gd name="T19" fmla="*/ 0 h 185"/>
                        <a:gd name="T20" fmla="*/ 126 w 169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9"/>
                        <a:gd name="T34" fmla="*/ 0 h 185"/>
                        <a:gd name="T35" fmla="*/ 169 w 169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9" h="185">
                          <a:moveTo>
                            <a:pt x="126" y="0"/>
                          </a:moveTo>
                          <a:lnTo>
                            <a:pt x="75" y="18"/>
                          </a:lnTo>
                          <a:lnTo>
                            <a:pt x="33" y="55"/>
                          </a:lnTo>
                          <a:lnTo>
                            <a:pt x="8" y="110"/>
                          </a:lnTo>
                          <a:lnTo>
                            <a:pt x="0" y="184"/>
                          </a:lnTo>
                          <a:lnTo>
                            <a:pt x="33" y="184"/>
                          </a:lnTo>
                          <a:lnTo>
                            <a:pt x="50" y="110"/>
                          </a:lnTo>
                          <a:lnTo>
                            <a:pt x="75" y="55"/>
                          </a:lnTo>
                          <a:lnTo>
                            <a:pt x="117" y="18"/>
                          </a:lnTo>
                          <a:lnTo>
                            <a:pt x="168" y="0"/>
                          </a:lnTo>
                          <a:lnTo>
                            <a:pt x="126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6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062" y="212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60 w 170"/>
                        <a:gd name="T3" fmla="*/ 175 h 185"/>
                        <a:gd name="T4" fmla="*/ 104 w 170"/>
                        <a:gd name="T5" fmla="*/ 154 h 185"/>
                        <a:gd name="T6" fmla="*/ 138 w 170"/>
                        <a:gd name="T7" fmla="*/ 125 h 185"/>
                        <a:gd name="T8" fmla="*/ 151 w 170"/>
                        <a:gd name="T9" fmla="*/ 92 h 185"/>
                        <a:gd name="T10" fmla="*/ 138 w 170"/>
                        <a:gd name="T11" fmla="*/ 54 h 185"/>
                        <a:gd name="T12" fmla="*/ 104 w 170"/>
                        <a:gd name="T13" fmla="*/ 25 h 185"/>
                        <a:gd name="T14" fmla="*/ 82 w 170"/>
                        <a:gd name="T15" fmla="*/ 16 h 185"/>
                        <a:gd name="T16" fmla="*/ 60 w 170"/>
                        <a:gd name="T17" fmla="*/ 8 h 185"/>
                        <a:gd name="T18" fmla="*/ 0 w 170"/>
                        <a:gd name="T19" fmla="*/ 0 h 185"/>
                        <a:gd name="T20" fmla="*/ 17 w 170"/>
                        <a:gd name="T21" fmla="*/ 0 h 185"/>
                        <a:gd name="T22" fmla="*/ 78 w 170"/>
                        <a:gd name="T23" fmla="*/ 8 h 185"/>
                        <a:gd name="T24" fmla="*/ 104 w 170"/>
                        <a:gd name="T25" fmla="*/ 16 h 185"/>
                        <a:gd name="T26" fmla="*/ 125 w 170"/>
                        <a:gd name="T27" fmla="*/ 25 h 185"/>
                        <a:gd name="T28" fmla="*/ 160 w 170"/>
                        <a:gd name="T29" fmla="*/ 54 h 185"/>
                        <a:gd name="T30" fmla="*/ 169 w 170"/>
                        <a:gd name="T31" fmla="*/ 92 h 185"/>
                        <a:gd name="T32" fmla="*/ 160 w 170"/>
                        <a:gd name="T33" fmla="*/ 125 h 185"/>
                        <a:gd name="T34" fmla="*/ 125 w 170"/>
                        <a:gd name="T35" fmla="*/ 154 h 185"/>
                        <a:gd name="T36" fmla="*/ 78 w 170"/>
                        <a:gd name="T37" fmla="*/ 175 h 185"/>
                        <a:gd name="T38" fmla="*/ 17 w 170"/>
                        <a:gd name="T39" fmla="*/ 184 h 185"/>
                        <a:gd name="T40" fmla="*/ 0 w 170"/>
                        <a:gd name="T41" fmla="*/ 184 h 1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0"/>
                        <a:gd name="T64" fmla="*/ 0 h 185"/>
                        <a:gd name="T65" fmla="*/ 170 w 170"/>
                        <a:gd name="T66" fmla="*/ 185 h 1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60" y="175"/>
                          </a:lnTo>
                          <a:lnTo>
                            <a:pt x="104" y="154"/>
                          </a:lnTo>
                          <a:lnTo>
                            <a:pt x="138" y="125"/>
                          </a:lnTo>
                          <a:lnTo>
                            <a:pt x="151" y="92"/>
                          </a:lnTo>
                          <a:lnTo>
                            <a:pt x="138" y="54"/>
                          </a:lnTo>
                          <a:lnTo>
                            <a:pt x="104" y="25"/>
                          </a:lnTo>
                          <a:lnTo>
                            <a:pt x="82" y="16"/>
                          </a:lnTo>
                          <a:lnTo>
                            <a:pt x="60" y="8"/>
                          </a:lnTo>
                          <a:lnTo>
                            <a:pt x="0" y="0"/>
                          </a:lnTo>
                          <a:lnTo>
                            <a:pt x="17" y="0"/>
                          </a:lnTo>
                          <a:lnTo>
                            <a:pt x="78" y="8"/>
                          </a:lnTo>
                          <a:lnTo>
                            <a:pt x="104" y="16"/>
                          </a:lnTo>
                          <a:lnTo>
                            <a:pt x="125" y="25"/>
                          </a:lnTo>
                          <a:lnTo>
                            <a:pt x="160" y="54"/>
                          </a:lnTo>
                          <a:lnTo>
                            <a:pt x="169" y="92"/>
                          </a:lnTo>
                          <a:lnTo>
                            <a:pt x="160" y="125"/>
                          </a:lnTo>
                          <a:lnTo>
                            <a:pt x="125" y="154"/>
                          </a:lnTo>
                          <a:lnTo>
                            <a:pt x="78" y="175"/>
                          </a:lnTo>
                          <a:lnTo>
                            <a:pt x="17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7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1978" y="2129"/>
                      <a:ext cx="1058" cy="1288"/>
                    </a:xfrm>
                    <a:custGeom>
                      <a:avLst/>
                      <a:gdLst>
                        <a:gd name="T0" fmla="*/ 133 w 170"/>
                        <a:gd name="T1" fmla="*/ 184 h 185"/>
                        <a:gd name="T2" fmla="*/ 81 w 170"/>
                        <a:gd name="T3" fmla="*/ 178 h 185"/>
                        <a:gd name="T4" fmla="*/ 40 w 170"/>
                        <a:gd name="T5" fmla="*/ 156 h 185"/>
                        <a:gd name="T6" fmla="*/ 10 w 170"/>
                        <a:gd name="T7" fmla="*/ 129 h 185"/>
                        <a:gd name="T8" fmla="*/ 0 w 170"/>
                        <a:gd name="T9" fmla="*/ 97 h 185"/>
                        <a:gd name="T10" fmla="*/ 5 w 170"/>
                        <a:gd name="T11" fmla="*/ 75 h 185"/>
                        <a:gd name="T12" fmla="*/ 10 w 170"/>
                        <a:gd name="T13" fmla="*/ 59 h 185"/>
                        <a:gd name="T14" fmla="*/ 40 w 170"/>
                        <a:gd name="T15" fmla="*/ 27 h 185"/>
                        <a:gd name="T16" fmla="*/ 92 w 170"/>
                        <a:gd name="T17" fmla="*/ 5 h 185"/>
                        <a:gd name="T18" fmla="*/ 148 w 170"/>
                        <a:gd name="T19" fmla="*/ 0 h 185"/>
                        <a:gd name="T20" fmla="*/ 169 w 170"/>
                        <a:gd name="T21" fmla="*/ 0 h 185"/>
                        <a:gd name="T22" fmla="*/ 143 w 170"/>
                        <a:gd name="T23" fmla="*/ 0 h 185"/>
                        <a:gd name="T24" fmla="*/ 112 w 170"/>
                        <a:gd name="T25" fmla="*/ 5 h 185"/>
                        <a:gd name="T26" fmla="*/ 66 w 170"/>
                        <a:gd name="T27" fmla="*/ 27 h 185"/>
                        <a:gd name="T28" fmla="*/ 35 w 170"/>
                        <a:gd name="T29" fmla="*/ 59 h 185"/>
                        <a:gd name="T30" fmla="*/ 25 w 170"/>
                        <a:gd name="T31" fmla="*/ 75 h 185"/>
                        <a:gd name="T32" fmla="*/ 25 w 170"/>
                        <a:gd name="T33" fmla="*/ 97 h 185"/>
                        <a:gd name="T34" fmla="*/ 35 w 170"/>
                        <a:gd name="T35" fmla="*/ 129 h 185"/>
                        <a:gd name="T36" fmla="*/ 61 w 170"/>
                        <a:gd name="T37" fmla="*/ 156 h 185"/>
                        <a:gd name="T38" fmla="*/ 107 w 170"/>
                        <a:gd name="T39" fmla="*/ 178 h 185"/>
                        <a:gd name="T40" fmla="*/ 158 w 170"/>
                        <a:gd name="T41" fmla="*/ 184 h 185"/>
                        <a:gd name="T42" fmla="*/ 133 w 170"/>
                        <a:gd name="T43" fmla="*/ 184 h 18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0"/>
                        <a:gd name="T67" fmla="*/ 0 h 185"/>
                        <a:gd name="T68" fmla="*/ 170 w 170"/>
                        <a:gd name="T69" fmla="*/ 185 h 18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0" h="185">
                          <a:moveTo>
                            <a:pt x="133" y="184"/>
                          </a:moveTo>
                          <a:lnTo>
                            <a:pt x="81" y="178"/>
                          </a:lnTo>
                          <a:lnTo>
                            <a:pt x="40" y="156"/>
                          </a:lnTo>
                          <a:lnTo>
                            <a:pt x="10" y="129"/>
                          </a:lnTo>
                          <a:lnTo>
                            <a:pt x="0" y="97"/>
                          </a:lnTo>
                          <a:lnTo>
                            <a:pt x="5" y="75"/>
                          </a:lnTo>
                          <a:lnTo>
                            <a:pt x="10" y="59"/>
                          </a:lnTo>
                          <a:lnTo>
                            <a:pt x="40" y="27"/>
                          </a:lnTo>
                          <a:lnTo>
                            <a:pt x="92" y="5"/>
                          </a:lnTo>
                          <a:lnTo>
                            <a:pt x="148" y="0"/>
                          </a:lnTo>
                          <a:lnTo>
                            <a:pt x="169" y="0"/>
                          </a:lnTo>
                          <a:lnTo>
                            <a:pt x="143" y="0"/>
                          </a:lnTo>
                          <a:lnTo>
                            <a:pt x="112" y="5"/>
                          </a:lnTo>
                          <a:lnTo>
                            <a:pt x="66" y="27"/>
                          </a:lnTo>
                          <a:lnTo>
                            <a:pt x="35" y="59"/>
                          </a:lnTo>
                          <a:lnTo>
                            <a:pt x="25" y="75"/>
                          </a:lnTo>
                          <a:lnTo>
                            <a:pt x="25" y="97"/>
                          </a:lnTo>
                          <a:lnTo>
                            <a:pt x="35" y="129"/>
                          </a:lnTo>
                          <a:lnTo>
                            <a:pt x="61" y="156"/>
                          </a:lnTo>
                          <a:lnTo>
                            <a:pt x="107" y="178"/>
                          </a:lnTo>
                          <a:lnTo>
                            <a:pt x="158" y="184"/>
                          </a:lnTo>
                          <a:lnTo>
                            <a:pt x="133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8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1936" y="2083"/>
                      <a:ext cx="1058" cy="1288"/>
                    </a:xfrm>
                    <a:custGeom>
                      <a:avLst/>
                      <a:gdLst>
                        <a:gd name="T0" fmla="*/ 120 w 570"/>
                        <a:gd name="T1" fmla="*/ 0 h 197"/>
                        <a:gd name="T2" fmla="*/ 96 w 570"/>
                        <a:gd name="T3" fmla="*/ 0 h 197"/>
                        <a:gd name="T4" fmla="*/ 73 w 570"/>
                        <a:gd name="T5" fmla="*/ 3 h 197"/>
                        <a:gd name="T6" fmla="*/ 52 w 570"/>
                        <a:gd name="T7" fmla="*/ 14 h 197"/>
                        <a:gd name="T8" fmla="*/ 35 w 570"/>
                        <a:gd name="T9" fmla="*/ 25 h 197"/>
                        <a:gd name="T10" fmla="*/ 20 w 570"/>
                        <a:gd name="T11" fmla="*/ 40 h 197"/>
                        <a:gd name="T12" fmla="*/ 8 w 570"/>
                        <a:gd name="T13" fmla="*/ 55 h 197"/>
                        <a:gd name="T14" fmla="*/ 2 w 570"/>
                        <a:gd name="T15" fmla="*/ 73 h 197"/>
                        <a:gd name="T16" fmla="*/ 0 w 570"/>
                        <a:gd name="T17" fmla="*/ 92 h 197"/>
                        <a:gd name="T18" fmla="*/ 2 w 570"/>
                        <a:gd name="T19" fmla="*/ 114 h 197"/>
                        <a:gd name="T20" fmla="*/ 8 w 570"/>
                        <a:gd name="T21" fmla="*/ 133 h 197"/>
                        <a:gd name="T22" fmla="*/ 20 w 570"/>
                        <a:gd name="T23" fmla="*/ 151 h 197"/>
                        <a:gd name="T24" fmla="*/ 38 w 570"/>
                        <a:gd name="T25" fmla="*/ 166 h 197"/>
                        <a:gd name="T26" fmla="*/ 79 w 570"/>
                        <a:gd name="T27" fmla="*/ 188 h 197"/>
                        <a:gd name="T28" fmla="*/ 102 w 570"/>
                        <a:gd name="T29" fmla="*/ 192 h 197"/>
                        <a:gd name="T30" fmla="*/ 129 w 570"/>
                        <a:gd name="T31" fmla="*/ 196 h 197"/>
                        <a:gd name="T32" fmla="*/ 140 w 570"/>
                        <a:gd name="T33" fmla="*/ 196 h 197"/>
                        <a:gd name="T34" fmla="*/ 117 w 570"/>
                        <a:gd name="T35" fmla="*/ 192 h 197"/>
                        <a:gd name="T36" fmla="*/ 90 w 570"/>
                        <a:gd name="T37" fmla="*/ 188 h 197"/>
                        <a:gd name="T38" fmla="*/ 49 w 570"/>
                        <a:gd name="T39" fmla="*/ 166 h 197"/>
                        <a:gd name="T40" fmla="*/ 35 w 570"/>
                        <a:gd name="T41" fmla="*/ 151 h 197"/>
                        <a:gd name="T42" fmla="*/ 23 w 570"/>
                        <a:gd name="T43" fmla="*/ 133 h 197"/>
                        <a:gd name="T44" fmla="*/ 14 w 570"/>
                        <a:gd name="T45" fmla="*/ 114 h 197"/>
                        <a:gd name="T46" fmla="*/ 11 w 570"/>
                        <a:gd name="T47" fmla="*/ 92 h 197"/>
                        <a:gd name="T48" fmla="*/ 14 w 570"/>
                        <a:gd name="T49" fmla="*/ 77 h 197"/>
                        <a:gd name="T50" fmla="*/ 20 w 570"/>
                        <a:gd name="T51" fmla="*/ 59 h 197"/>
                        <a:gd name="T52" fmla="*/ 32 w 570"/>
                        <a:gd name="T53" fmla="*/ 44 h 197"/>
                        <a:gd name="T54" fmla="*/ 43 w 570"/>
                        <a:gd name="T55" fmla="*/ 33 h 197"/>
                        <a:gd name="T56" fmla="*/ 61 w 570"/>
                        <a:gd name="T57" fmla="*/ 22 h 197"/>
                        <a:gd name="T58" fmla="*/ 79 w 570"/>
                        <a:gd name="T59" fmla="*/ 14 h 197"/>
                        <a:gd name="T60" fmla="*/ 99 w 570"/>
                        <a:gd name="T61" fmla="*/ 11 h 197"/>
                        <a:gd name="T62" fmla="*/ 120 w 570"/>
                        <a:gd name="T63" fmla="*/ 7 h 197"/>
                        <a:gd name="T64" fmla="*/ 563 w 570"/>
                        <a:gd name="T65" fmla="*/ 7 h 197"/>
                        <a:gd name="T66" fmla="*/ 569 w 570"/>
                        <a:gd name="T67" fmla="*/ 3 h 197"/>
                        <a:gd name="T68" fmla="*/ 114 w 570"/>
                        <a:gd name="T69" fmla="*/ 3 h 197"/>
                        <a:gd name="T70" fmla="*/ 120 w 570"/>
                        <a:gd name="T71" fmla="*/ 0 h 19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70"/>
                        <a:gd name="T109" fmla="*/ 0 h 197"/>
                        <a:gd name="T110" fmla="*/ 570 w 570"/>
                        <a:gd name="T111" fmla="*/ 197 h 197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70" h="197">
                          <a:moveTo>
                            <a:pt x="120" y="0"/>
                          </a:moveTo>
                          <a:lnTo>
                            <a:pt x="96" y="0"/>
                          </a:lnTo>
                          <a:lnTo>
                            <a:pt x="73" y="3"/>
                          </a:lnTo>
                          <a:lnTo>
                            <a:pt x="52" y="14"/>
                          </a:lnTo>
                          <a:lnTo>
                            <a:pt x="35" y="25"/>
                          </a:lnTo>
                          <a:lnTo>
                            <a:pt x="20" y="40"/>
                          </a:lnTo>
                          <a:lnTo>
                            <a:pt x="8" y="55"/>
                          </a:lnTo>
                          <a:lnTo>
                            <a:pt x="2" y="73"/>
                          </a:lnTo>
                          <a:lnTo>
                            <a:pt x="0" y="92"/>
                          </a:lnTo>
                          <a:lnTo>
                            <a:pt x="2" y="114"/>
                          </a:lnTo>
                          <a:lnTo>
                            <a:pt x="8" y="133"/>
                          </a:lnTo>
                          <a:lnTo>
                            <a:pt x="20" y="151"/>
                          </a:lnTo>
                          <a:lnTo>
                            <a:pt x="38" y="166"/>
                          </a:lnTo>
                          <a:lnTo>
                            <a:pt x="79" y="188"/>
                          </a:lnTo>
                          <a:lnTo>
                            <a:pt x="102" y="192"/>
                          </a:lnTo>
                          <a:lnTo>
                            <a:pt x="129" y="196"/>
                          </a:lnTo>
                          <a:lnTo>
                            <a:pt x="140" y="196"/>
                          </a:lnTo>
                          <a:lnTo>
                            <a:pt x="117" y="192"/>
                          </a:lnTo>
                          <a:lnTo>
                            <a:pt x="90" y="188"/>
                          </a:lnTo>
                          <a:lnTo>
                            <a:pt x="49" y="166"/>
                          </a:lnTo>
                          <a:lnTo>
                            <a:pt x="35" y="151"/>
                          </a:lnTo>
                          <a:lnTo>
                            <a:pt x="23" y="133"/>
                          </a:lnTo>
                          <a:lnTo>
                            <a:pt x="14" y="114"/>
                          </a:lnTo>
                          <a:lnTo>
                            <a:pt x="11" y="92"/>
                          </a:lnTo>
                          <a:lnTo>
                            <a:pt x="14" y="77"/>
                          </a:lnTo>
                          <a:lnTo>
                            <a:pt x="20" y="59"/>
                          </a:lnTo>
                          <a:lnTo>
                            <a:pt x="32" y="44"/>
                          </a:lnTo>
                          <a:lnTo>
                            <a:pt x="43" y="33"/>
                          </a:lnTo>
                          <a:lnTo>
                            <a:pt x="61" y="22"/>
                          </a:lnTo>
                          <a:lnTo>
                            <a:pt x="79" y="14"/>
                          </a:lnTo>
                          <a:lnTo>
                            <a:pt x="99" y="11"/>
                          </a:lnTo>
                          <a:lnTo>
                            <a:pt x="120" y="7"/>
                          </a:lnTo>
                          <a:lnTo>
                            <a:pt x="563" y="7"/>
                          </a:lnTo>
                          <a:lnTo>
                            <a:pt x="569" y="3"/>
                          </a:lnTo>
                          <a:lnTo>
                            <a:pt x="114" y="3"/>
                          </a:lnTo>
                          <a:lnTo>
                            <a:pt x="12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79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411" y="2152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12 w 169"/>
                        <a:gd name="T3" fmla="*/ 176 h 185"/>
                        <a:gd name="T4" fmla="*/ 68 w 169"/>
                        <a:gd name="T5" fmla="*/ 154 h 185"/>
                        <a:gd name="T6" fmla="*/ 37 w 169"/>
                        <a:gd name="T7" fmla="*/ 125 h 185"/>
                        <a:gd name="T8" fmla="*/ 24 w 169"/>
                        <a:gd name="T9" fmla="*/ 80 h 185"/>
                        <a:gd name="T10" fmla="*/ 37 w 169"/>
                        <a:gd name="T11" fmla="*/ 51 h 185"/>
                        <a:gd name="T12" fmla="*/ 56 w 169"/>
                        <a:gd name="T13" fmla="*/ 22 h 185"/>
                        <a:gd name="T14" fmla="*/ 93 w 169"/>
                        <a:gd name="T15" fmla="*/ 7 h 185"/>
                        <a:gd name="T16" fmla="*/ 136 w 169"/>
                        <a:gd name="T17" fmla="*/ 0 h 185"/>
                        <a:gd name="T18" fmla="*/ 105 w 169"/>
                        <a:gd name="T19" fmla="*/ 0 h 185"/>
                        <a:gd name="T20" fmla="*/ 62 w 169"/>
                        <a:gd name="T21" fmla="*/ 7 h 185"/>
                        <a:gd name="T22" fmla="*/ 31 w 169"/>
                        <a:gd name="T23" fmla="*/ 22 h 185"/>
                        <a:gd name="T24" fmla="*/ 6 w 169"/>
                        <a:gd name="T25" fmla="*/ 51 h 185"/>
                        <a:gd name="T26" fmla="*/ 0 w 169"/>
                        <a:gd name="T27" fmla="*/ 80 h 185"/>
                        <a:gd name="T28" fmla="*/ 12 w 169"/>
                        <a:gd name="T29" fmla="*/ 125 h 185"/>
                        <a:gd name="T30" fmla="*/ 37 w 169"/>
                        <a:gd name="T31" fmla="*/ 154 h 185"/>
                        <a:gd name="T32" fmla="*/ 87 w 169"/>
                        <a:gd name="T33" fmla="*/ 176 h 185"/>
                        <a:gd name="T34" fmla="*/ 136 w 169"/>
                        <a:gd name="T35" fmla="*/ 184 h 185"/>
                        <a:gd name="T36" fmla="*/ 168 w 169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69"/>
                        <a:gd name="T58" fmla="*/ 0 h 185"/>
                        <a:gd name="T59" fmla="*/ 169 w 169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12" y="176"/>
                          </a:lnTo>
                          <a:lnTo>
                            <a:pt x="68" y="154"/>
                          </a:lnTo>
                          <a:lnTo>
                            <a:pt x="37" y="125"/>
                          </a:lnTo>
                          <a:lnTo>
                            <a:pt x="24" y="80"/>
                          </a:lnTo>
                          <a:lnTo>
                            <a:pt x="37" y="51"/>
                          </a:lnTo>
                          <a:lnTo>
                            <a:pt x="56" y="22"/>
                          </a:lnTo>
                          <a:lnTo>
                            <a:pt x="93" y="7"/>
                          </a:lnTo>
                          <a:lnTo>
                            <a:pt x="136" y="0"/>
                          </a:lnTo>
                          <a:lnTo>
                            <a:pt x="105" y="0"/>
                          </a:lnTo>
                          <a:lnTo>
                            <a:pt x="62" y="7"/>
                          </a:lnTo>
                          <a:lnTo>
                            <a:pt x="31" y="22"/>
                          </a:lnTo>
                          <a:lnTo>
                            <a:pt x="6" y="51"/>
                          </a:lnTo>
                          <a:lnTo>
                            <a:pt x="0" y="80"/>
                          </a:lnTo>
                          <a:lnTo>
                            <a:pt x="12" y="125"/>
                          </a:lnTo>
                          <a:lnTo>
                            <a:pt x="37" y="154"/>
                          </a:lnTo>
                          <a:lnTo>
                            <a:pt x="87" y="176"/>
                          </a:lnTo>
                          <a:lnTo>
                            <a:pt x="136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80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464" y="2152"/>
                      <a:ext cx="1058" cy="1288"/>
                    </a:xfrm>
                    <a:custGeom>
                      <a:avLst/>
                      <a:gdLst>
                        <a:gd name="T0" fmla="*/ 42 w 169"/>
                        <a:gd name="T1" fmla="*/ 0 h 185"/>
                        <a:gd name="T2" fmla="*/ 92 w 169"/>
                        <a:gd name="T3" fmla="*/ 18 h 185"/>
                        <a:gd name="T4" fmla="*/ 134 w 169"/>
                        <a:gd name="T5" fmla="*/ 55 h 185"/>
                        <a:gd name="T6" fmla="*/ 159 w 169"/>
                        <a:gd name="T7" fmla="*/ 110 h 185"/>
                        <a:gd name="T8" fmla="*/ 168 w 169"/>
                        <a:gd name="T9" fmla="*/ 184 h 185"/>
                        <a:gd name="T10" fmla="*/ 134 w 169"/>
                        <a:gd name="T11" fmla="*/ 184 h 185"/>
                        <a:gd name="T12" fmla="*/ 117 w 169"/>
                        <a:gd name="T13" fmla="*/ 110 h 185"/>
                        <a:gd name="T14" fmla="*/ 92 w 169"/>
                        <a:gd name="T15" fmla="*/ 55 h 185"/>
                        <a:gd name="T16" fmla="*/ 50 w 169"/>
                        <a:gd name="T17" fmla="*/ 18 h 185"/>
                        <a:gd name="T18" fmla="*/ 0 w 169"/>
                        <a:gd name="T19" fmla="*/ 0 h 185"/>
                        <a:gd name="T20" fmla="*/ 42 w 169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9"/>
                        <a:gd name="T34" fmla="*/ 0 h 185"/>
                        <a:gd name="T35" fmla="*/ 169 w 169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9" h="185">
                          <a:moveTo>
                            <a:pt x="42" y="0"/>
                          </a:moveTo>
                          <a:lnTo>
                            <a:pt x="92" y="18"/>
                          </a:lnTo>
                          <a:lnTo>
                            <a:pt x="134" y="55"/>
                          </a:lnTo>
                          <a:lnTo>
                            <a:pt x="159" y="110"/>
                          </a:lnTo>
                          <a:lnTo>
                            <a:pt x="168" y="184"/>
                          </a:lnTo>
                          <a:lnTo>
                            <a:pt x="134" y="184"/>
                          </a:lnTo>
                          <a:lnTo>
                            <a:pt x="117" y="110"/>
                          </a:lnTo>
                          <a:lnTo>
                            <a:pt x="92" y="55"/>
                          </a:lnTo>
                          <a:lnTo>
                            <a:pt x="50" y="18"/>
                          </a:lnTo>
                          <a:lnTo>
                            <a:pt x="0" y="0"/>
                          </a:lnTo>
                          <a:lnTo>
                            <a:pt x="42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81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369" y="212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12 w 169"/>
                        <a:gd name="T3" fmla="*/ 175 h 185"/>
                        <a:gd name="T4" fmla="*/ 64 w 169"/>
                        <a:gd name="T5" fmla="*/ 154 h 185"/>
                        <a:gd name="T6" fmla="*/ 30 w 169"/>
                        <a:gd name="T7" fmla="*/ 125 h 185"/>
                        <a:gd name="T8" fmla="*/ 17 w 169"/>
                        <a:gd name="T9" fmla="*/ 92 h 185"/>
                        <a:gd name="T10" fmla="*/ 21 w 169"/>
                        <a:gd name="T11" fmla="*/ 71 h 185"/>
                        <a:gd name="T12" fmla="*/ 30 w 169"/>
                        <a:gd name="T13" fmla="*/ 54 h 185"/>
                        <a:gd name="T14" fmla="*/ 64 w 169"/>
                        <a:gd name="T15" fmla="*/ 25 h 185"/>
                        <a:gd name="T16" fmla="*/ 86 w 169"/>
                        <a:gd name="T17" fmla="*/ 16 h 185"/>
                        <a:gd name="T18" fmla="*/ 112 w 169"/>
                        <a:gd name="T19" fmla="*/ 8 h 185"/>
                        <a:gd name="T20" fmla="*/ 142 w 169"/>
                        <a:gd name="T21" fmla="*/ 0 h 185"/>
                        <a:gd name="T22" fmla="*/ 168 w 169"/>
                        <a:gd name="T23" fmla="*/ 0 h 185"/>
                        <a:gd name="T24" fmla="*/ 150 w 169"/>
                        <a:gd name="T25" fmla="*/ 0 h 185"/>
                        <a:gd name="T26" fmla="*/ 120 w 169"/>
                        <a:gd name="T27" fmla="*/ 0 h 185"/>
                        <a:gd name="T28" fmla="*/ 90 w 169"/>
                        <a:gd name="T29" fmla="*/ 8 h 185"/>
                        <a:gd name="T30" fmla="*/ 64 w 169"/>
                        <a:gd name="T31" fmla="*/ 16 h 185"/>
                        <a:gd name="T32" fmla="*/ 43 w 169"/>
                        <a:gd name="T33" fmla="*/ 25 h 185"/>
                        <a:gd name="T34" fmla="*/ 25 w 169"/>
                        <a:gd name="T35" fmla="*/ 37 h 185"/>
                        <a:gd name="T36" fmla="*/ 8 w 169"/>
                        <a:gd name="T37" fmla="*/ 54 h 185"/>
                        <a:gd name="T38" fmla="*/ 0 w 169"/>
                        <a:gd name="T39" fmla="*/ 71 h 185"/>
                        <a:gd name="T40" fmla="*/ 0 w 169"/>
                        <a:gd name="T41" fmla="*/ 92 h 185"/>
                        <a:gd name="T42" fmla="*/ 8 w 169"/>
                        <a:gd name="T43" fmla="*/ 125 h 185"/>
                        <a:gd name="T44" fmla="*/ 43 w 169"/>
                        <a:gd name="T45" fmla="*/ 154 h 185"/>
                        <a:gd name="T46" fmla="*/ 90 w 169"/>
                        <a:gd name="T47" fmla="*/ 175 h 185"/>
                        <a:gd name="T48" fmla="*/ 150 w 169"/>
                        <a:gd name="T49" fmla="*/ 184 h 185"/>
                        <a:gd name="T50" fmla="*/ 168 w 169"/>
                        <a:gd name="T51" fmla="*/ 184 h 18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69"/>
                        <a:gd name="T79" fmla="*/ 0 h 185"/>
                        <a:gd name="T80" fmla="*/ 169 w 169"/>
                        <a:gd name="T81" fmla="*/ 185 h 18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12" y="175"/>
                          </a:lnTo>
                          <a:lnTo>
                            <a:pt x="64" y="154"/>
                          </a:lnTo>
                          <a:lnTo>
                            <a:pt x="30" y="125"/>
                          </a:lnTo>
                          <a:lnTo>
                            <a:pt x="17" y="92"/>
                          </a:lnTo>
                          <a:lnTo>
                            <a:pt x="21" y="71"/>
                          </a:lnTo>
                          <a:lnTo>
                            <a:pt x="30" y="54"/>
                          </a:lnTo>
                          <a:lnTo>
                            <a:pt x="64" y="25"/>
                          </a:lnTo>
                          <a:lnTo>
                            <a:pt x="86" y="16"/>
                          </a:lnTo>
                          <a:lnTo>
                            <a:pt x="112" y="8"/>
                          </a:lnTo>
                          <a:lnTo>
                            <a:pt x="142" y="0"/>
                          </a:lnTo>
                          <a:lnTo>
                            <a:pt x="168" y="0"/>
                          </a:lnTo>
                          <a:lnTo>
                            <a:pt x="150" y="0"/>
                          </a:lnTo>
                          <a:lnTo>
                            <a:pt x="120" y="0"/>
                          </a:lnTo>
                          <a:lnTo>
                            <a:pt x="90" y="8"/>
                          </a:lnTo>
                          <a:lnTo>
                            <a:pt x="64" y="16"/>
                          </a:lnTo>
                          <a:lnTo>
                            <a:pt x="43" y="25"/>
                          </a:lnTo>
                          <a:lnTo>
                            <a:pt x="25" y="37"/>
                          </a:lnTo>
                          <a:lnTo>
                            <a:pt x="8" y="54"/>
                          </a:lnTo>
                          <a:lnTo>
                            <a:pt x="0" y="71"/>
                          </a:lnTo>
                          <a:lnTo>
                            <a:pt x="0" y="92"/>
                          </a:lnTo>
                          <a:lnTo>
                            <a:pt x="8" y="125"/>
                          </a:lnTo>
                          <a:lnTo>
                            <a:pt x="43" y="154"/>
                          </a:lnTo>
                          <a:lnTo>
                            <a:pt x="90" y="175"/>
                          </a:lnTo>
                          <a:lnTo>
                            <a:pt x="15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82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474" y="2129"/>
                      <a:ext cx="1058" cy="1288"/>
                    </a:xfrm>
                    <a:custGeom>
                      <a:avLst/>
                      <a:gdLst>
                        <a:gd name="T0" fmla="*/ 35 w 170"/>
                        <a:gd name="T1" fmla="*/ 184 h 185"/>
                        <a:gd name="T2" fmla="*/ 87 w 170"/>
                        <a:gd name="T3" fmla="*/ 178 h 185"/>
                        <a:gd name="T4" fmla="*/ 128 w 170"/>
                        <a:gd name="T5" fmla="*/ 156 h 185"/>
                        <a:gd name="T6" fmla="*/ 158 w 170"/>
                        <a:gd name="T7" fmla="*/ 129 h 185"/>
                        <a:gd name="T8" fmla="*/ 169 w 170"/>
                        <a:gd name="T9" fmla="*/ 97 h 185"/>
                        <a:gd name="T10" fmla="*/ 158 w 170"/>
                        <a:gd name="T11" fmla="*/ 59 h 185"/>
                        <a:gd name="T12" fmla="*/ 122 w 170"/>
                        <a:gd name="T13" fmla="*/ 27 h 185"/>
                        <a:gd name="T14" fmla="*/ 81 w 170"/>
                        <a:gd name="T15" fmla="*/ 5 h 185"/>
                        <a:gd name="T16" fmla="*/ 20 w 170"/>
                        <a:gd name="T17" fmla="*/ 0 h 185"/>
                        <a:gd name="T18" fmla="*/ 0 w 170"/>
                        <a:gd name="T19" fmla="*/ 0 h 185"/>
                        <a:gd name="T20" fmla="*/ 56 w 170"/>
                        <a:gd name="T21" fmla="*/ 5 h 185"/>
                        <a:gd name="T22" fmla="*/ 102 w 170"/>
                        <a:gd name="T23" fmla="*/ 27 h 185"/>
                        <a:gd name="T24" fmla="*/ 133 w 170"/>
                        <a:gd name="T25" fmla="*/ 59 h 185"/>
                        <a:gd name="T26" fmla="*/ 143 w 170"/>
                        <a:gd name="T27" fmla="*/ 97 h 185"/>
                        <a:gd name="T28" fmla="*/ 133 w 170"/>
                        <a:gd name="T29" fmla="*/ 129 h 185"/>
                        <a:gd name="T30" fmla="*/ 107 w 170"/>
                        <a:gd name="T31" fmla="*/ 156 h 185"/>
                        <a:gd name="T32" fmla="*/ 66 w 170"/>
                        <a:gd name="T33" fmla="*/ 178 h 185"/>
                        <a:gd name="T34" fmla="*/ 10 w 170"/>
                        <a:gd name="T35" fmla="*/ 184 h 185"/>
                        <a:gd name="T36" fmla="*/ 35 w 170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70"/>
                        <a:gd name="T58" fmla="*/ 0 h 185"/>
                        <a:gd name="T59" fmla="*/ 170 w 170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70" h="185">
                          <a:moveTo>
                            <a:pt x="35" y="184"/>
                          </a:moveTo>
                          <a:lnTo>
                            <a:pt x="87" y="178"/>
                          </a:lnTo>
                          <a:lnTo>
                            <a:pt x="128" y="156"/>
                          </a:lnTo>
                          <a:lnTo>
                            <a:pt x="158" y="129"/>
                          </a:lnTo>
                          <a:lnTo>
                            <a:pt x="169" y="97"/>
                          </a:lnTo>
                          <a:lnTo>
                            <a:pt x="158" y="59"/>
                          </a:lnTo>
                          <a:lnTo>
                            <a:pt x="122" y="27"/>
                          </a:lnTo>
                          <a:lnTo>
                            <a:pt x="81" y="5"/>
                          </a:lnTo>
                          <a:lnTo>
                            <a:pt x="20" y="0"/>
                          </a:lnTo>
                          <a:lnTo>
                            <a:pt x="0" y="0"/>
                          </a:lnTo>
                          <a:lnTo>
                            <a:pt x="56" y="5"/>
                          </a:lnTo>
                          <a:lnTo>
                            <a:pt x="102" y="27"/>
                          </a:lnTo>
                          <a:lnTo>
                            <a:pt x="133" y="59"/>
                          </a:lnTo>
                          <a:lnTo>
                            <a:pt x="143" y="97"/>
                          </a:lnTo>
                          <a:lnTo>
                            <a:pt x="133" y="129"/>
                          </a:lnTo>
                          <a:lnTo>
                            <a:pt x="107" y="156"/>
                          </a:lnTo>
                          <a:lnTo>
                            <a:pt x="66" y="178"/>
                          </a:lnTo>
                          <a:lnTo>
                            <a:pt x="10" y="184"/>
                          </a:lnTo>
                          <a:lnTo>
                            <a:pt x="35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83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2041" y="2083"/>
                      <a:ext cx="1058" cy="1288"/>
                    </a:xfrm>
                    <a:custGeom>
                      <a:avLst/>
                      <a:gdLst>
                        <a:gd name="T0" fmla="*/ 456 w 580"/>
                        <a:gd name="T1" fmla="*/ 0 h 197"/>
                        <a:gd name="T2" fmla="*/ 480 w 580"/>
                        <a:gd name="T3" fmla="*/ 0 h 197"/>
                        <a:gd name="T4" fmla="*/ 504 w 580"/>
                        <a:gd name="T5" fmla="*/ 3 h 197"/>
                        <a:gd name="T6" fmla="*/ 525 w 580"/>
                        <a:gd name="T7" fmla="*/ 14 h 197"/>
                        <a:gd name="T8" fmla="*/ 543 w 580"/>
                        <a:gd name="T9" fmla="*/ 25 h 197"/>
                        <a:gd name="T10" fmla="*/ 570 w 580"/>
                        <a:gd name="T11" fmla="*/ 55 h 197"/>
                        <a:gd name="T12" fmla="*/ 576 w 580"/>
                        <a:gd name="T13" fmla="*/ 73 h 197"/>
                        <a:gd name="T14" fmla="*/ 579 w 580"/>
                        <a:gd name="T15" fmla="*/ 92 h 197"/>
                        <a:gd name="T16" fmla="*/ 570 w 580"/>
                        <a:gd name="T17" fmla="*/ 133 h 197"/>
                        <a:gd name="T18" fmla="*/ 540 w 580"/>
                        <a:gd name="T19" fmla="*/ 166 h 197"/>
                        <a:gd name="T20" fmla="*/ 498 w 580"/>
                        <a:gd name="T21" fmla="*/ 188 h 197"/>
                        <a:gd name="T22" fmla="*/ 447 w 580"/>
                        <a:gd name="T23" fmla="*/ 196 h 197"/>
                        <a:gd name="T24" fmla="*/ 435 w 580"/>
                        <a:gd name="T25" fmla="*/ 196 h 197"/>
                        <a:gd name="T26" fmla="*/ 486 w 580"/>
                        <a:gd name="T27" fmla="*/ 188 h 197"/>
                        <a:gd name="T28" fmla="*/ 528 w 580"/>
                        <a:gd name="T29" fmla="*/ 166 h 197"/>
                        <a:gd name="T30" fmla="*/ 555 w 580"/>
                        <a:gd name="T31" fmla="*/ 133 h 197"/>
                        <a:gd name="T32" fmla="*/ 567 w 580"/>
                        <a:gd name="T33" fmla="*/ 92 h 197"/>
                        <a:gd name="T34" fmla="*/ 558 w 580"/>
                        <a:gd name="T35" fmla="*/ 59 h 197"/>
                        <a:gd name="T36" fmla="*/ 534 w 580"/>
                        <a:gd name="T37" fmla="*/ 33 h 197"/>
                        <a:gd name="T38" fmla="*/ 516 w 580"/>
                        <a:gd name="T39" fmla="*/ 22 h 197"/>
                        <a:gd name="T40" fmla="*/ 498 w 580"/>
                        <a:gd name="T41" fmla="*/ 14 h 197"/>
                        <a:gd name="T42" fmla="*/ 456 w 580"/>
                        <a:gd name="T43" fmla="*/ 7 h 197"/>
                        <a:gd name="T44" fmla="*/ 462 w 580"/>
                        <a:gd name="T45" fmla="*/ 3 h 197"/>
                        <a:gd name="T46" fmla="*/ 0 w 580"/>
                        <a:gd name="T47" fmla="*/ 3 h 197"/>
                        <a:gd name="T48" fmla="*/ 5 w 580"/>
                        <a:gd name="T49" fmla="*/ 0 h 197"/>
                        <a:gd name="T50" fmla="*/ 456 w 580"/>
                        <a:gd name="T51" fmla="*/ 0 h 197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580"/>
                        <a:gd name="T79" fmla="*/ 0 h 197"/>
                        <a:gd name="T80" fmla="*/ 580 w 580"/>
                        <a:gd name="T81" fmla="*/ 197 h 197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580" h="197">
                          <a:moveTo>
                            <a:pt x="456" y="0"/>
                          </a:moveTo>
                          <a:lnTo>
                            <a:pt x="480" y="0"/>
                          </a:lnTo>
                          <a:lnTo>
                            <a:pt x="504" y="3"/>
                          </a:lnTo>
                          <a:lnTo>
                            <a:pt x="525" y="14"/>
                          </a:lnTo>
                          <a:lnTo>
                            <a:pt x="543" y="25"/>
                          </a:lnTo>
                          <a:lnTo>
                            <a:pt x="570" y="55"/>
                          </a:lnTo>
                          <a:lnTo>
                            <a:pt x="576" y="73"/>
                          </a:lnTo>
                          <a:lnTo>
                            <a:pt x="579" y="92"/>
                          </a:lnTo>
                          <a:lnTo>
                            <a:pt x="570" y="133"/>
                          </a:lnTo>
                          <a:lnTo>
                            <a:pt x="540" y="166"/>
                          </a:lnTo>
                          <a:lnTo>
                            <a:pt x="498" y="188"/>
                          </a:lnTo>
                          <a:lnTo>
                            <a:pt x="447" y="196"/>
                          </a:lnTo>
                          <a:lnTo>
                            <a:pt x="435" y="196"/>
                          </a:lnTo>
                          <a:lnTo>
                            <a:pt x="486" y="188"/>
                          </a:lnTo>
                          <a:lnTo>
                            <a:pt x="528" y="166"/>
                          </a:lnTo>
                          <a:lnTo>
                            <a:pt x="555" y="133"/>
                          </a:lnTo>
                          <a:lnTo>
                            <a:pt x="567" y="92"/>
                          </a:lnTo>
                          <a:lnTo>
                            <a:pt x="558" y="59"/>
                          </a:lnTo>
                          <a:lnTo>
                            <a:pt x="534" y="33"/>
                          </a:lnTo>
                          <a:lnTo>
                            <a:pt x="516" y="22"/>
                          </a:lnTo>
                          <a:lnTo>
                            <a:pt x="498" y="14"/>
                          </a:lnTo>
                          <a:lnTo>
                            <a:pt x="456" y="7"/>
                          </a:lnTo>
                          <a:lnTo>
                            <a:pt x="462" y="3"/>
                          </a:lnTo>
                          <a:lnTo>
                            <a:pt x="0" y="3"/>
                          </a:lnTo>
                          <a:lnTo>
                            <a:pt x="5" y="0"/>
                          </a:lnTo>
                          <a:lnTo>
                            <a:pt x="456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84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2020" y="2290"/>
                      <a:ext cx="1058" cy="1288"/>
                    </a:xfrm>
                    <a:custGeom>
                      <a:avLst/>
                      <a:gdLst>
                        <a:gd name="T0" fmla="*/ 0 w 517"/>
                        <a:gd name="T1" fmla="*/ 0 h 185"/>
                        <a:gd name="T2" fmla="*/ 516 w 517"/>
                        <a:gd name="T3" fmla="*/ 0 h 185"/>
                        <a:gd name="T4" fmla="*/ 516 w 517"/>
                        <a:gd name="T5" fmla="*/ 184 h 185"/>
                        <a:gd name="T6" fmla="*/ 501 w 517"/>
                        <a:gd name="T7" fmla="*/ 110 h 185"/>
                        <a:gd name="T8" fmla="*/ 0 w 517"/>
                        <a:gd name="T9" fmla="*/ 110 h 185"/>
                        <a:gd name="T10" fmla="*/ 0 w 517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17"/>
                        <a:gd name="T19" fmla="*/ 0 h 185"/>
                        <a:gd name="T20" fmla="*/ 517 w 517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17" h="185">
                          <a:moveTo>
                            <a:pt x="0" y="0"/>
                          </a:moveTo>
                          <a:lnTo>
                            <a:pt x="516" y="0"/>
                          </a:lnTo>
                          <a:lnTo>
                            <a:pt x="516" y="184"/>
                          </a:lnTo>
                          <a:lnTo>
                            <a:pt x="501" y="110"/>
                          </a:lnTo>
                          <a:lnTo>
                            <a:pt x="0" y="1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D966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85" name="Freeform 320"/>
                    <p:cNvSpPr>
                      <a:spLocks/>
                    </p:cNvSpPr>
                    <p:nvPr/>
                  </p:nvSpPr>
                  <p:spPr bwMode="auto">
                    <a:xfrm>
                      <a:off x="2168" y="2198"/>
                      <a:ext cx="1058" cy="1288"/>
                    </a:xfrm>
                    <a:custGeom>
                      <a:avLst/>
                      <a:gdLst>
                        <a:gd name="T0" fmla="*/ 0 w 201"/>
                        <a:gd name="T1" fmla="*/ 184 h 185"/>
                        <a:gd name="T2" fmla="*/ 33 w 201"/>
                        <a:gd name="T3" fmla="*/ 106 h 185"/>
                        <a:gd name="T4" fmla="*/ 45 w 201"/>
                        <a:gd name="T5" fmla="*/ 58 h 185"/>
                        <a:gd name="T6" fmla="*/ 53 w 201"/>
                        <a:gd name="T7" fmla="*/ 0 h 185"/>
                        <a:gd name="T8" fmla="*/ 146 w 201"/>
                        <a:gd name="T9" fmla="*/ 0 h 185"/>
                        <a:gd name="T10" fmla="*/ 154 w 201"/>
                        <a:gd name="T11" fmla="*/ 58 h 185"/>
                        <a:gd name="T12" fmla="*/ 166 w 201"/>
                        <a:gd name="T13" fmla="*/ 106 h 185"/>
                        <a:gd name="T14" fmla="*/ 183 w 201"/>
                        <a:gd name="T15" fmla="*/ 145 h 185"/>
                        <a:gd name="T16" fmla="*/ 200 w 201"/>
                        <a:gd name="T17" fmla="*/ 184 h 185"/>
                        <a:gd name="T18" fmla="*/ 0 w 201"/>
                        <a:gd name="T19" fmla="*/ 184 h 18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01"/>
                        <a:gd name="T31" fmla="*/ 0 h 185"/>
                        <a:gd name="T32" fmla="*/ 201 w 201"/>
                        <a:gd name="T33" fmla="*/ 185 h 18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01" h="185">
                          <a:moveTo>
                            <a:pt x="0" y="184"/>
                          </a:moveTo>
                          <a:lnTo>
                            <a:pt x="33" y="106"/>
                          </a:lnTo>
                          <a:lnTo>
                            <a:pt x="45" y="58"/>
                          </a:lnTo>
                          <a:lnTo>
                            <a:pt x="53" y="0"/>
                          </a:lnTo>
                          <a:lnTo>
                            <a:pt x="146" y="0"/>
                          </a:lnTo>
                          <a:lnTo>
                            <a:pt x="154" y="58"/>
                          </a:lnTo>
                          <a:lnTo>
                            <a:pt x="166" y="106"/>
                          </a:lnTo>
                          <a:lnTo>
                            <a:pt x="183" y="145"/>
                          </a:lnTo>
                          <a:lnTo>
                            <a:pt x="200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86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2199" y="212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85"/>
                        <a:gd name="T2" fmla="*/ 143 w 170"/>
                        <a:gd name="T3" fmla="*/ 184 h 185"/>
                        <a:gd name="T4" fmla="*/ 18 w 170"/>
                        <a:gd name="T5" fmla="*/ 184 h 185"/>
                        <a:gd name="T6" fmla="*/ 0 w 170"/>
                        <a:gd name="T7" fmla="*/ 69 h 185"/>
                        <a:gd name="T8" fmla="*/ 169 w 170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169" y="0"/>
                          </a:moveTo>
                          <a:lnTo>
                            <a:pt x="143" y="184"/>
                          </a:lnTo>
                          <a:lnTo>
                            <a:pt x="18" y="184"/>
                          </a:lnTo>
                          <a:lnTo>
                            <a:pt x="0" y="6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87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2220" y="2164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85"/>
                        <a:gd name="T2" fmla="*/ 149 w 170"/>
                        <a:gd name="T3" fmla="*/ 92 h 185"/>
                        <a:gd name="T4" fmla="*/ 140 w 170"/>
                        <a:gd name="T5" fmla="*/ 184 h 185"/>
                        <a:gd name="T6" fmla="*/ 4 w 170"/>
                        <a:gd name="T7" fmla="*/ 184 h 185"/>
                        <a:gd name="T8" fmla="*/ 0 w 170"/>
                        <a:gd name="T9" fmla="*/ 0 h 185"/>
                        <a:gd name="T10" fmla="*/ 169 w 170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0"/>
                        <a:gd name="T19" fmla="*/ 0 h 185"/>
                        <a:gd name="T20" fmla="*/ 170 w 170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0" h="185">
                          <a:moveTo>
                            <a:pt x="169" y="0"/>
                          </a:moveTo>
                          <a:lnTo>
                            <a:pt x="149" y="92"/>
                          </a:lnTo>
                          <a:lnTo>
                            <a:pt x="140" y="184"/>
                          </a:lnTo>
                          <a:lnTo>
                            <a:pt x="4" y="184"/>
                          </a:lnTo>
                          <a:lnTo>
                            <a:pt x="0" y="0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88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3159" y="2106"/>
                      <a:ext cx="1058" cy="1288"/>
                    </a:xfrm>
                    <a:custGeom>
                      <a:avLst/>
                      <a:gdLst>
                        <a:gd name="T0" fmla="*/ 422 w 423"/>
                        <a:gd name="T1" fmla="*/ 184 h 185"/>
                        <a:gd name="T2" fmla="*/ 370 w 423"/>
                        <a:gd name="T3" fmla="*/ 176 h 185"/>
                        <a:gd name="T4" fmla="*/ 328 w 423"/>
                        <a:gd name="T5" fmla="*/ 155 h 185"/>
                        <a:gd name="T6" fmla="*/ 313 w 423"/>
                        <a:gd name="T7" fmla="*/ 141 h 185"/>
                        <a:gd name="T8" fmla="*/ 301 w 423"/>
                        <a:gd name="T9" fmla="*/ 123 h 185"/>
                        <a:gd name="T10" fmla="*/ 292 w 423"/>
                        <a:gd name="T11" fmla="*/ 88 h 185"/>
                        <a:gd name="T12" fmla="*/ 298 w 423"/>
                        <a:gd name="T13" fmla="*/ 56 h 185"/>
                        <a:gd name="T14" fmla="*/ 313 w 423"/>
                        <a:gd name="T15" fmla="*/ 31 h 185"/>
                        <a:gd name="T16" fmla="*/ 340 w 423"/>
                        <a:gd name="T17" fmla="*/ 14 h 185"/>
                        <a:gd name="T18" fmla="*/ 373 w 423"/>
                        <a:gd name="T19" fmla="*/ 0 h 185"/>
                        <a:gd name="T20" fmla="*/ 48 w 423"/>
                        <a:gd name="T21" fmla="*/ 0 h 185"/>
                        <a:gd name="T22" fmla="*/ 81 w 423"/>
                        <a:gd name="T23" fmla="*/ 14 h 185"/>
                        <a:gd name="T24" fmla="*/ 108 w 423"/>
                        <a:gd name="T25" fmla="*/ 31 h 185"/>
                        <a:gd name="T26" fmla="*/ 117 w 423"/>
                        <a:gd name="T27" fmla="*/ 46 h 185"/>
                        <a:gd name="T28" fmla="*/ 123 w 423"/>
                        <a:gd name="T29" fmla="*/ 56 h 185"/>
                        <a:gd name="T30" fmla="*/ 129 w 423"/>
                        <a:gd name="T31" fmla="*/ 70 h 185"/>
                        <a:gd name="T32" fmla="*/ 129 w 423"/>
                        <a:gd name="T33" fmla="*/ 88 h 185"/>
                        <a:gd name="T34" fmla="*/ 129 w 423"/>
                        <a:gd name="T35" fmla="*/ 106 h 185"/>
                        <a:gd name="T36" fmla="*/ 120 w 423"/>
                        <a:gd name="T37" fmla="*/ 123 h 185"/>
                        <a:gd name="T38" fmla="*/ 108 w 423"/>
                        <a:gd name="T39" fmla="*/ 141 h 185"/>
                        <a:gd name="T40" fmla="*/ 93 w 423"/>
                        <a:gd name="T41" fmla="*/ 155 h 185"/>
                        <a:gd name="T42" fmla="*/ 51 w 423"/>
                        <a:gd name="T43" fmla="*/ 176 h 185"/>
                        <a:gd name="T44" fmla="*/ 27 w 423"/>
                        <a:gd name="T45" fmla="*/ 180 h 185"/>
                        <a:gd name="T46" fmla="*/ 0 w 423"/>
                        <a:gd name="T47" fmla="*/ 184 h 185"/>
                        <a:gd name="T48" fmla="*/ 422 w 423"/>
                        <a:gd name="T49" fmla="*/ 184 h 18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423"/>
                        <a:gd name="T76" fmla="*/ 0 h 185"/>
                        <a:gd name="T77" fmla="*/ 423 w 423"/>
                        <a:gd name="T78" fmla="*/ 185 h 18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423" h="185">
                          <a:moveTo>
                            <a:pt x="422" y="184"/>
                          </a:moveTo>
                          <a:lnTo>
                            <a:pt x="370" y="176"/>
                          </a:lnTo>
                          <a:lnTo>
                            <a:pt x="328" y="155"/>
                          </a:lnTo>
                          <a:lnTo>
                            <a:pt x="313" y="141"/>
                          </a:lnTo>
                          <a:lnTo>
                            <a:pt x="301" y="123"/>
                          </a:lnTo>
                          <a:lnTo>
                            <a:pt x="292" y="88"/>
                          </a:lnTo>
                          <a:lnTo>
                            <a:pt x="298" y="56"/>
                          </a:lnTo>
                          <a:lnTo>
                            <a:pt x="313" y="31"/>
                          </a:lnTo>
                          <a:lnTo>
                            <a:pt x="340" y="14"/>
                          </a:lnTo>
                          <a:lnTo>
                            <a:pt x="373" y="0"/>
                          </a:lnTo>
                          <a:lnTo>
                            <a:pt x="48" y="0"/>
                          </a:lnTo>
                          <a:lnTo>
                            <a:pt x="81" y="14"/>
                          </a:lnTo>
                          <a:lnTo>
                            <a:pt x="108" y="31"/>
                          </a:lnTo>
                          <a:lnTo>
                            <a:pt x="117" y="46"/>
                          </a:lnTo>
                          <a:lnTo>
                            <a:pt x="123" y="56"/>
                          </a:lnTo>
                          <a:lnTo>
                            <a:pt x="129" y="70"/>
                          </a:lnTo>
                          <a:lnTo>
                            <a:pt x="129" y="88"/>
                          </a:lnTo>
                          <a:lnTo>
                            <a:pt x="129" y="106"/>
                          </a:lnTo>
                          <a:lnTo>
                            <a:pt x="120" y="123"/>
                          </a:lnTo>
                          <a:lnTo>
                            <a:pt x="108" y="141"/>
                          </a:lnTo>
                          <a:lnTo>
                            <a:pt x="93" y="155"/>
                          </a:lnTo>
                          <a:lnTo>
                            <a:pt x="51" y="176"/>
                          </a:lnTo>
                          <a:lnTo>
                            <a:pt x="27" y="180"/>
                          </a:lnTo>
                          <a:lnTo>
                            <a:pt x="0" y="184"/>
                          </a:lnTo>
                          <a:lnTo>
                            <a:pt x="422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89" name="Freeform 324"/>
                    <p:cNvSpPr>
                      <a:spLocks/>
                    </p:cNvSpPr>
                    <p:nvPr/>
                  </p:nvSpPr>
                  <p:spPr bwMode="auto">
                    <a:xfrm>
                      <a:off x="3159" y="2152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50 w 170"/>
                        <a:gd name="T3" fmla="*/ 176 h 185"/>
                        <a:gd name="T4" fmla="*/ 100 w 170"/>
                        <a:gd name="T5" fmla="*/ 154 h 185"/>
                        <a:gd name="T6" fmla="*/ 125 w 170"/>
                        <a:gd name="T7" fmla="*/ 125 h 185"/>
                        <a:gd name="T8" fmla="*/ 137 w 170"/>
                        <a:gd name="T9" fmla="*/ 80 h 185"/>
                        <a:gd name="T10" fmla="*/ 131 w 170"/>
                        <a:gd name="T11" fmla="*/ 51 h 185"/>
                        <a:gd name="T12" fmla="*/ 106 w 170"/>
                        <a:gd name="T13" fmla="*/ 22 h 185"/>
                        <a:gd name="T14" fmla="*/ 68 w 170"/>
                        <a:gd name="T15" fmla="*/ 7 h 185"/>
                        <a:gd name="T16" fmla="*/ 31 w 170"/>
                        <a:gd name="T17" fmla="*/ 0 h 185"/>
                        <a:gd name="T18" fmla="*/ 56 w 170"/>
                        <a:gd name="T19" fmla="*/ 0 h 185"/>
                        <a:gd name="T20" fmla="*/ 100 w 170"/>
                        <a:gd name="T21" fmla="*/ 7 h 185"/>
                        <a:gd name="T22" fmla="*/ 137 w 170"/>
                        <a:gd name="T23" fmla="*/ 22 h 185"/>
                        <a:gd name="T24" fmla="*/ 156 w 170"/>
                        <a:gd name="T25" fmla="*/ 51 h 185"/>
                        <a:gd name="T26" fmla="*/ 169 w 170"/>
                        <a:gd name="T27" fmla="*/ 80 h 185"/>
                        <a:gd name="T28" fmla="*/ 156 w 170"/>
                        <a:gd name="T29" fmla="*/ 125 h 185"/>
                        <a:gd name="T30" fmla="*/ 125 w 170"/>
                        <a:gd name="T31" fmla="*/ 154 h 185"/>
                        <a:gd name="T32" fmla="*/ 81 w 170"/>
                        <a:gd name="T33" fmla="*/ 176 h 185"/>
                        <a:gd name="T34" fmla="*/ 25 w 170"/>
                        <a:gd name="T35" fmla="*/ 184 h 185"/>
                        <a:gd name="T36" fmla="*/ 0 w 170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70"/>
                        <a:gd name="T58" fmla="*/ 0 h 185"/>
                        <a:gd name="T59" fmla="*/ 170 w 170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50" y="176"/>
                          </a:lnTo>
                          <a:lnTo>
                            <a:pt x="100" y="154"/>
                          </a:lnTo>
                          <a:lnTo>
                            <a:pt x="125" y="125"/>
                          </a:lnTo>
                          <a:lnTo>
                            <a:pt x="137" y="80"/>
                          </a:lnTo>
                          <a:lnTo>
                            <a:pt x="131" y="51"/>
                          </a:lnTo>
                          <a:lnTo>
                            <a:pt x="106" y="22"/>
                          </a:lnTo>
                          <a:lnTo>
                            <a:pt x="68" y="7"/>
                          </a:lnTo>
                          <a:lnTo>
                            <a:pt x="31" y="0"/>
                          </a:lnTo>
                          <a:lnTo>
                            <a:pt x="56" y="0"/>
                          </a:lnTo>
                          <a:lnTo>
                            <a:pt x="100" y="7"/>
                          </a:lnTo>
                          <a:lnTo>
                            <a:pt x="137" y="22"/>
                          </a:lnTo>
                          <a:lnTo>
                            <a:pt x="156" y="51"/>
                          </a:lnTo>
                          <a:lnTo>
                            <a:pt x="169" y="80"/>
                          </a:lnTo>
                          <a:lnTo>
                            <a:pt x="156" y="125"/>
                          </a:lnTo>
                          <a:lnTo>
                            <a:pt x="125" y="154"/>
                          </a:lnTo>
                          <a:lnTo>
                            <a:pt x="81" y="176"/>
                          </a:lnTo>
                          <a:lnTo>
                            <a:pt x="25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90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3117" y="2152"/>
                      <a:ext cx="1058" cy="1288"/>
                    </a:xfrm>
                    <a:custGeom>
                      <a:avLst/>
                      <a:gdLst>
                        <a:gd name="T0" fmla="*/ 135 w 170"/>
                        <a:gd name="T1" fmla="*/ 0 h 185"/>
                        <a:gd name="T2" fmla="*/ 84 w 170"/>
                        <a:gd name="T3" fmla="*/ 18 h 185"/>
                        <a:gd name="T4" fmla="*/ 42 w 170"/>
                        <a:gd name="T5" fmla="*/ 55 h 185"/>
                        <a:gd name="T6" fmla="*/ 16 w 170"/>
                        <a:gd name="T7" fmla="*/ 110 h 185"/>
                        <a:gd name="T8" fmla="*/ 0 w 170"/>
                        <a:gd name="T9" fmla="*/ 184 h 185"/>
                        <a:gd name="T10" fmla="*/ 42 w 170"/>
                        <a:gd name="T11" fmla="*/ 184 h 185"/>
                        <a:gd name="T12" fmla="*/ 50 w 170"/>
                        <a:gd name="T13" fmla="*/ 110 h 185"/>
                        <a:gd name="T14" fmla="*/ 76 w 170"/>
                        <a:gd name="T15" fmla="*/ 55 h 185"/>
                        <a:gd name="T16" fmla="*/ 118 w 170"/>
                        <a:gd name="T17" fmla="*/ 18 h 185"/>
                        <a:gd name="T18" fmla="*/ 169 w 170"/>
                        <a:gd name="T19" fmla="*/ 0 h 185"/>
                        <a:gd name="T20" fmla="*/ 135 w 170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0"/>
                        <a:gd name="T34" fmla="*/ 0 h 185"/>
                        <a:gd name="T35" fmla="*/ 170 w 170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0" h="185">
                          <a:moveTo>
                            <a:pt x="135" y="0"/>
                          </a:moveTo>
                          <a:lnTo>
                            <a:pt x="84" y="18"/>
                          </a:lnTo>
                          <a:lnTo>
                            <a:pt x="42" y="55"/>
                          </a:lnTo>
                          <a:lnTo>
                            <a:pt x="16" y="110"/>
                          </a:lnTo>
                          <a:lnTo>
                            <a:pt x="0" y="184"/>
                          </a:lnTo>
                          <a:lnTo>
                            <a:pt x="42" y="184"/>
                          </a:lnTo>
                          <a:lnTo>
                            <a:pt x="50" y="110"/>
                          </a:lnTo>
                          <a:lnTo>
                            <a:pt x="76" y="55"/>
                          </a:lnTo>
                          <a:lnTo>
                            <a:pt x="118" y="18"/>
                          </a:lnTo>
                          <a:lnTo>
                            <a:pt x="169" y="0"/>
                          </a:lnTo>
                          <a:lnTo>
                            <a:pt x="135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91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3159" y="212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59 w 170"/>
                        <a:gd name="T3" fmla="*/ 175 h 185"/>
                        <a:gd name="T4" fmla="*/ 105 w 170"/>
                        <a:gd name="T5" fmla="*/ 154 h 185"/>
                        <a:gd name="T6" fmla="*/ 122 w 170"/>
                        <a:gd name="T7" fmla="*/ 142 h 185"/>
                        <a:gd name="T8" fmla="*/ 135 w 170"/>
                        <a:gd name="T9" fmla="*/ 125 h 185"/>
                        <a:gd name="T10" fmla="*/ 147 w 170"/>
                        <a:gd name="T11" fmla="*/ 92 h 185"/>
                        <a:gd name="T12" fmla="*/ 147 w 170"/>
                        <a:gd name="T13" fmla="*/ 71 h 185"/>
                        <a:gd name="T14" fmla="*/ 135 w 170"/>
                        <a:gd name="T15" fmla="*/ 54 h 185"/>
                        <a:gd name="T16" fmla="*/ 122 w 170"/>
                        <a:gd name="T17" fmla="*/ 37 h 185"/>
                        <a:gd name="T18" fmla="*/ 105 w 170"/>
                        <a:gd name="T19" fmla="*/ 25 h 185"/>
                        <a:gd name="T20" fmla="*/ 84 w 170"/>
                        <a:gd name="T21" fmla="*/ 16 h 185"/>
                        <a:gd name="T22" fmla="*/ 59 w 170"/>
                        <a:gd name="T23" fmla="*/ 8 h 185"/>
                        <a:gd name="T24" fmla="*/ 29 w 170"/>
                        <a:gd name="T25" fmla="*/ 0 h 185"/>
                        <a:gd name="T26" fmla="*/ 0 w 170"/>
                        <a:gd name="T27" fmla="*/ 0 h 185"/>
                        <a:gd name="T28" fmla="*/ 21 w 170"/>
                        <a:gd name="T29" fmla="*/ 0 h 185"/>
                        <a:gd name="T30" fmla="*/ 50 w 170"/>
                        <a:gd name="T31" fmla="*/ 0 h 185"/>
                        <a:gd name="T32" fmla="*/ 76 w 170"/>
                        <a:gd name="T33" fmla="*/ 8 h 185"/>
                        <a:gd name="T34" fmla="*/ 101 w 170"/>
                        <a:gd name="T35" fmla="*/ 16 h 185"/>
                        <a:gd name="T36" fmla="*/ 122 w 170"/>
                        <a:gd name="T37" fmla="*/ 25 h 185"/>
                        <a:gd name="T38" fmla="*/ 143 w 170"/>
                        <a:gd name="T39" fmla="*/ 37 h 185"/>
                        <a:gd name="T40" fmla="*/ 156 w 170"/>
                        <a:gd name="T41" fmla="*/ 54 h 185"/>
                        <a:gd name="T42" fmla="*/ 164 w 170"/>
                        <a:gd name="T43" fmla="*/ 71 h 185"/>
                        <a:gd name="T44" fmla="*/ 169 w 170"/>
                        <a:gd name="T45" fmla="*/ 92 h 185"/>
                        <a:gd name="T46" fmla="*/ 156 w 170"/>
                        <a:gd name="T47" fmla="*/ 125 h 185"/>
                        <a:gd name="T48" fmla="*/ 143 w 170"/>
                        <a:gd name="T49" fmla="*/ 142 h 185"/>
                        <a:gd name="T50" fmla="*/ 122 w 170"/>
                        <a:gd name="T51" fmla="*/ 154 h 185"/>
                        <a:gd name="T52" fmla="*/ 76 w 170"/>
                        <a:gd name="T53" fmla="*/ 175 h 185"/>
                        <a:gd name="T54" fmla="*/ 21 w 170"/>
                        <a:gd name="T55" fmla="*/ 184 h 185"/>
                        <a:gd name="T56" fmla="*/ 0 w 170"/>
                        <a:gd name="T57" fmla="*/ 184 h 185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170"/>
                        <a:gd name="T88" fmla="*/ 0 h 185"/>
                        <a:gd name="T89" fmla="*/ 170 w 170"/>
                        <a:gd name="T90" fmla="*/ 185 h 185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59" y="175"/>
                          </a:lnTo>
                          <a:lnTo>
                            <a:pt x="105" y="154"/>
                          </a:lnTo>
                          <a:lnTo>
                            <a:pt x="122" y="142"/>
                          </a:lnTo>
                          <a:lnTo>
                            <a:pt x="135" y="125"/>
                          </a:lnTo>
                          <a:lnTo>
                            <a:pt x="147" y="92"/>
                          </a:lnTo>
                          <a:lnTo>
                            <a:pt x="147" y="71"/>
                          </a:lnTo>
                          <a:lnTo>
                            <a:pt x="135" y="54"/>
                          </a:lnTo>
                          <a:lnTo>
                            <a:pt x="122" y="37"/>
                          </a:lnTo>
                          <a:lnTo>
                            <a:pt x="105" y="25"/>
                          </a:lnTo>
                          <a:lnTo>
                            <a:pt x="84" y="16"/>
                          </a:lnTo>
                          <a:lnTo>
                            <a:pt x="59" y="8"/>
                          </a:lnTo>
                          <a:lnTo>
                            <a:pt x="29" y="0"/>
                          </a:lnTo>
                          <a:lnTo>
                            <a:pt x="0" y="0"/>
                          </a:lnTo>
                          <a:lnTo>
                            <a:pt x="21" y="0"/>
                          </a:lnTo>
                          <a:lnTo>
                            <a:pt x="50" y="0"/>
                          </a:lnTo>
                          <a:lnTo>
                            <a:pt x="76" y="8"/>
                          </a:lnTo>
                          <a:lnTo>
                            <a:pt x="101" y="16"/>
                          </a:lnTo>
                          <a:lnTo>
                            <a:pt x="122" y="25"/>
                          </a:lnTo>
                          <a:lnTo>
                            <a:pt x="143" y="37"/>
                          </a:lnTo>
                          <a:lnTo>
                            <a:pt x="156" y="54"/>
                          </a:lnTo>
                          <a:lnTo>
                            <a:pt x="164" y="71"/>
                          </a:lnTo>
                          <a:lnTo>
                            <a:pt x="169" y="92"/>
                          </a:lnTo>
                          <a:lnTo>
                            <a:pt x="156" y="125"/>
                          </a:lnTo>
                          <a:lnTo>
                            <a:pt x="143" y="142"/>
                          </a:lnTo>
                          <a:lnTo>
                            <a:pt x="122" y="154"/>
                          </a:lnTo>
                          <a:lnTo>
                            <a:pt x="76" y="175"/>
                          </a:lnTo>
                          <a:lnTo>
                            <a:pt x="2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92" name="Freeform 327"/>
                    <p:cNvSpPr>
                      <a:spLocks/>
                    </p:cNvSpPr>
                    <p:nvPr/>
                  </p:nvSpPr>
                  <p:spPr bwMode="auto">
                    <a:xfrm>
                      <a:off x="3065" y="2129"/>
                      <a:ext cx="1058" cy="1288"/>
                    </a:xfrm>
                    <a:custGeom>
                      <a:avLst/>
                      <a:gdLst>
                        <a:gd name="T0" fmla="*/ 132 w 169"/>
                        <a:gd name="T1" fmla="*/ 184 h 185"/>
                        <a:gd name="T2" fmla="*/ 76 w 169"/>
                        <a:gd name="T3" fmla="*/ 178 h 185"/>
                        <a:gd name="T4" fmla="*/ 35 w 169"/>
                        <a:gd name="T5" fmla="*/ 156 h 185"/>
                        <a:gd name="T6" fmla="*/ 10 w 169"/>
                        <a:gd name="T7" fmla="*/ 129 h 185"/>
                        <a:gd name="T8" fmla="*/ 0 w 169"/>
                        <a:gd name="T9" fmla="*/ 97 h 185"/>
                        <a:gd name="T10" fmla="*/ 5 w 169"/>
                        <a:gd name="T11" fmla="*/ 75 h 185"/>
                        <a:gd name="T12" fmla="*/ 10 w 169"/>
                        <a:gd name="T13" fmla="*/ 59 h 185"/>
                        <a:gd name="T14" fmla="*/ 40 w 169"/>
                        <a:gd name="T15" fmla="*/ 27 h 185"/>
                        <a:gd name="T16" fmla="*/ 86 w 169"/>
                        <a:gd name="T17" fmla="*/ 5 h 185"/>
                        <a:gd name="T18" fmla="*/ 117 w 169"/>
                        <a:gd name="T19" fmla="*/ 0 h 185"/>
                        <a:gd name="T20" fmla="*/ 142 w 169"/>
                        <a:gd name="T21" fmla="*/ 0 h 185"/>
                        <a:gd name="T22" fmla="*/ 168 w 169"/>
                        <a:gd name="T23" fmla="*/ 0 h 185"/>
                        <a:gd name="T24" fmla="*/ 112 w 169"/>
                        <a:gd name="T25" fmla="*/ 5 h 185"/>
                        <a:gd name="T26" fmla="*/ 66 w 169"/>
                        <a:gd name="T27" fmla="*/ 27 h 185"/>
                        <a:gd name="T28" fmla="*/ 35 w 169"/>
                        <a:gd name="T29" fmla="*/ 59 h 185"/>
                        <a:gd name="T30" fmla="*/ 25 w 169"/>
                        <a:gd name="T31" fmla="*/ 75 h 185"/>
                        <a:gd name="T32" fmla="*/ 20 w 169"/>
                        <a:gd name="T33" fmla="*/ 97 h 185"/>
                        <a:gd name="T34" fmla="*/ 30 w 169"/>
                        <a:gd name="T35" fmla="*/ 129 h 185"/>
                        <a:gd name="T36" fmla="*/ 61 w 169"/>
                        <a:gd name="T37" fmla="*/ 156 h 185"/>
                        <a:gd name="T38" fmla="*/ 101 w 169"/>
                        <a:gd name="T39" fmla="*/ 178 h 185"/>
                        <a:gd name="T40" fmla="*/ 152 w 169"/>
                        <a:gd name="T41" fmla="*/ 184 h 185"/>
                        <a:gd name="T42" fmla="*/ 132 w 169"/>
                        <a:gd name="T43" fmla="*/ 184 h 18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9"/>
                        <a:gd name="T67" fmla="*/ 0 h 185"/>
                        <a:gd name="T68" fmla="*/ 169 w 169"/>
                        <a:gd name="T69" fmla="*/ 185 h 18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9" h="185">
                          <a:moveTo>
                            <a:pt x="132" y="184"/>
                          </a:moveTo>
                          <a:lnTo>
                            <a:pt x="76" y="178"/>
                          </a:lnTo>
                          <a:lnTo>
                            <a:pt x="35" y="156"/>
                          </a:lnTo>
                          <a:lnTo>
                            <a:pt x="10" y="129"/>
                          </a:lnTo>
                          <a:lnTo>
                            <a:pt x="0" y="97"/>
                          </a:lnTo>
                          <a:lnTo>
                            <a:pt x="5" y="75"/>
                          </a:lnTo>
                          <a:lnTo>
                            <a:pt x="10" y="59"/>
                          </a:lnTo>
                          <a:lnTo>
                            <a:pt x="40" y="27"/>
                          </a:lnTo>
                          <a:lnTo>
                            <a:pt x="86" y="5"/>
                          </a:lnTo>
                          <a:lnTo>
                            <a:pt x="117" y="0"/>
                          </a:lnTo>
                          <a:lnTo>
                            <a:pt x="142" y="0"/>
                          </a:lnTo>
                          <a:lnTo>
                            <a:pt x="168" y="0"/>
                          </a:lnTo>
                          <a:lnTo>
                            <a:pt x="112" y="5"/>
                          </a:lnTo>
                          <a:lnTo>
                            <a:pt x="66" y="27"/>
                          </a:lnTo>
                          <a:lnTo>
                            <a:pt x="35" y="59"/>
                          </a:lnTo>
                          <a:lnTo>
                            <a:pt x="25" y="75"/>
                          </a:lnTo>
                          <a:lnTo>
                            <a:pt x="20" y="97"/>
                          </a:lnTo>
                          <a:lnTo>
                            <a:pt x="30" y="129"/>
                          </a:lnTo>
                          <a:lnTo>
                            <a:pt x="61" y="156"/>
                          </a:lnTo>
                          <a:lnTo>
                            <a:pt x="101" y="178"/>
                          </a:lnTo>
                          <a:lnTo>
                            <a:pt x="152" y="184"/>
                          </a:lnTo>
                          <a:lnTo>
                            <a:pt x="132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93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3023" y="2083"/>
                      <a:ext cx="1058" cy="1288"/>
                    </a:xfrm>
                    <a:custGeom>
                      <a:avLst/>
                      <a:gdLst>
                        <a:gd name="T0" fmla="*/ 122 w 580"/>
                        <a:gd name="T1" fmla="*/ 0 h 197"/>
                        <a:gd name="T2" fmla="*/ 95 w 580"/>
                        <a:gd name="T3" fmla="*/ 0 h 197"/>
                        <a:gd name="T4" fmla="*/ 74 w 580"/>
                        <a:gd name="T5" fmla="*/ 3 h 197"/>
                        <a:gd name="T6" fmla="*/ 53 w 580"/>
                        <a:gd name="T7" fmla="*/ 14 h 197"/>
                        <a:gd name="T8" fmla="*/ 32 w 580"/>
                        <a:gd name="T9" fmla="*/ 25 h 197"/>
                        <a:gd name="T10" fmla="*/ 20 w 580"/>
                        <a:gd name="T11" fmla="*/ 40 h 197"/>
                        <a:gd name="T12" fmla="*/ 8 w 580"/>
                        <a:gd name="T13" fmla="*/ 55 h 197"/>
                        <a:gd name="T14" fmla="*/ 2 w 580"/>
                        <a:gd name="T15" fmla="*/ 73 h 197"/>
                        <a:gd name="T16" fmla="*/ 0 w 580"/>
                        <a:gd name="T17" fmla="*/ 92 h 197"/>
                        <a:gd name="T18" fmla="*/ 2 w 580"/>
                        <a:gd name="T19" fmla="*/ 114 h 197"/>
                        <a:gd name="T20" fmla="*/ 8 w 580"/>
                        <a:gd name="T21" fmla="*/ 133 h 197"/>
                        <a:gd name="T22" fmla="*/ 20 w 580"/>
                        <a:gd name="T23" fmla="*/ 151 h 197"/>
                        <a:gd name="T24" fmla="*/ 35 w 580"/>
                        <a:gd name="T25" fmla="*/ 166 h 197"/>
                        <a:gd name="T26" fmla="*/ 77 w 580"/>
                        <a:gd name="T27" fmla="*/ 188 h 197"/>
                        <a:gd name="T28" fmla="*/ 128 w 580"/>
                        <a:gd name="T29" fmla="*/ 196 h 197"/>
                        <a:gd name="T30" fmla="*/ 143 w 580"/>
                        <a:gd name="T31" fmla="*/ 196 h 197"/>
                        <a:gd name="T32" fmla="*/ 92 w 580"/>
                        <a:gd name="T33" fmla="*/ 188 h 197"/>
                        <a:gd name="T34" fmla="*/ 50 w 580"/>
                        <a:gd name="T35" fmla="*/ 166 h 197"/>
                        <a:gd name="T36" fmla="*/ 35 w 580"/>
                        <a:gd name="T37" fmla="*/ 151 h 197"/>
                        <a:gd name="T38" fmla="*/ 20 w 580"/>
                        <a:gd name="T39" fmla="*/ 133 h 197"/>
                        <a:gd name="T40" fmla="*/ 14 w 580"/>
                        <a:gd name="T41" fmla="*/ 114 h 197"/>
                        <a:gd name="T42" fmla="*/ 11 w 580"/>
                        <a:gd name="T43" fmla="*/ 92 h 197"/>
                        <a:gd name="T44" fmla="*/ 14 w 580"/>
                        <a:gd name="T45" fmla="*/ 77 h 197"/>
                        <a:gd name="T46" fmla="*/ 20 w 580"/>
                        <a:gd name="T47" fmla="*/ 59 h 197"/>
                        <a:gd name="T48" fmla="*/ 29 w 580"/>
                        <a:gd name="T49" fmla="*/ 44 h 197"/>
                        <a:gd name="T50" fmla="*/ 44 w 580"/>
                        <a:gd name="T51" fmla="*/ 33 h 197"/>
                        <a:gd name="T52" fmla="*/ 59 w 580"/>
                        <a:gd name="T53" fmla="*/ 22 h 197"/>
                        <a:gd name="T54" fmla="*/ 80 w 580"/>
                        <a:gd name="T55" fmla="*/ 14 h 197"/>
                        <a:gd name="T56" fmla="*/ 98 w 580"/>
                        <a:gd name="T57" fmla="*/ 11 h 197"/>
                        <a:gd name="T58" fmla="*/ 122 w 580"/>
                        <a:gd name="T59" fmla="*/ 7 h 197"/>
                        <a:gd name="T60" fmla="*/ 570 w 580"/>
                        <a:gd name="T61" fmla="*/ 7 h 197"/>
                        <a:gd name="T62" fmla="*/ 579 w 580"/>
                        <a:gd name="T63" fmla="*/ 3 h 197"/>
                        <a:gd name="T64" fmla="*/ 113 w 580"/>
                        <a:gd name="T65" fmla="*/ 3 h 197"/>
                        <a:gd name="T66" fmla="*/ 122 w 580"/>
                        <a:gd name="T67" fmla="*/ 0 h 197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580"/>
                        <a:gd name="T103" fmla="*/ 0 h 197"/>
                        <a:gd name="T104" fmla="*/ 580 w 580"/>
                        <a:gd name="T105" fmla="*/ 197 h 197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580" h="197">
                          <a:moveTo>
                            <a:pt x="122" y="0"/>
                          </a:moveTo>
                          <a:lnTo>
                            <a:pt x="95" y="0"/>
                          </a:lnTo>
                          <a:lnTo>
                            <a:pt x="74" y="3"/>
                          </a:lnTo>
                          <a:lnTo>
                            <a:pt x="53" y="14"/>
                          </a:lnTo>
                          <a:lnTo>
                            <a:pt x="32" y="25"/>
                          </a:lnTo>
                          <a:lnTo>
                            <a:pt x="20" y="40"/>
                          </a:lnTo>
                          <a:lnTo>
                            <a:pt x="8" y="55"/>
                          </a:lnTo>
                          <a:lnTo>
                            <a:pt x="2" y="73"/>
                          </a:lnTo>
                          <a:lnTo>
                            <a:pt x="0" y="92"/>
                          </a:lnTo>
                          <a:lnTo>
                            <a:pt x="2" y="114"/>
                          </a:lnTo>
                          <a:lnTo>
                            <a:pt x="8" y="133"/>
                          </a:lnTo>
                          <a:lnTo>
                            <a:pt x="20" y="151"/>
                          </a:lnTo>
                          <a:lnTo>
                            <a:pt x="35" y="166"/>
                          </a:lnTo>
                          <a:lnTo>
                            <a:pt x="77" y="188"/>
                          </a:lnTo>
                          <a:lnTo>
                            <a:pt x="128" y="196"/>
                          </a:lnTo>
                          <a:lnTo>
                            <a:pt x="143" y="196"/>
                          </a:lnTo>
                          <a:lnTo>
                            <a:pt x="92" y="188"/>
                          </a:lnTo>
                          <a:lnTo>
                            <a:pt x="50" y="166"/>
                          </a:lnTo>
                          <a:lnTo>
                            <a:pt x="35" y="151"/>
                          </a:lnTo>
                          <a:lnTo>
                            <a:pt x="20" y="133"/>
                          </a:lnTo>
                          <a:lnTo>
                            <a:pt x="14" y="114"/>
                          </a:lnTo>
                          <a:lnTo>
                            <a:pt x="11" y="92"/>
                          </a:lnTo>
                          <a:lnTo>
                            <a:pt x="14" y="77"/>
                          </a:lnTo>
                          <a:lnTo>
                            <a:pt x="20" y="59"/>
                          </a:lnTo>
                          <a:lnTo>
                            <a:pt x="29" y="44"/>
                          </a:lnTo>
                          <a:lnTo>
                            <a:pt x="44" y="33"/>
                          </a:lnTo>
                          <a:lnTo>
                            <a:pt x="59" y="22"/>
                          </a:lnTo>
                          <a:lnTo>
                            <a:pt x="80" y="14"/>
                          </a:lnTo>
                          <a:lnTo>
                            <a:pt x="98" y="11"/>
                          </a:lnTo>
                          <a:lnTo>
                            <a:pt x="122" y="7"/>
                          </a:lnTo>
                          <a:lnTo>
                            <a:pt x="570" y="7"/>
                          </a:lnTo>
                          <a:lnTo>
                            <a:pt x="579" y="3"/>
                          </a:lnTo>
                          <a:lnTo>
                            <a:pt x="113" y="3"/>
                          </a:lnTo>
                          <a:lnTo>
                            <a:pt x="122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94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3517" y="2152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184 h 185"/>
                        <a:gd name="T2" fmla="*/ 112 w 170"/>
                        <a:gd name="T3" fmla="*/ 176 h 185"/>
                        <a:gd name="T4" fmla="*/ 68 w 170"/>
                        <a:gd name="T5" fmla="*/ 154 h 185"/>
                        <a:gd name="T6" fmla="*/ 43 w 170"/>
                        <a:gd name="T7" fmla="*/ 125 h 185"/>
                        <a:gd name="T8" fmla="*/ 31 w 170"/>
                        <a:gd name="T9" fmla="*/ 80 h 185"/>
                        <a:gd name="T10" fmla="*/ 37 w 170"/>
                        <a:gd name="T11" fmla="*/ 51 h 185"/>
                        <a:gd name="T12" fmla="*/ 62 w 170"/>
                        <a:gd name="T13" fmla="*/ 22 h 185"/>
                        <a:gd name="T14" fmla="*/ 93 w 170"/>
                        <a:gd name="T15" fmla="*/ 7 h 185"/>
                        <a:gd name="T16" fmla="*/ 137 w 170"/>
                        <a:gd name="T17" fmla="*/ 0 h 185"/>
                        <a:gd name="T18" fmla="*/ 112 w 170"/>
                        <a:gd name="T19" fmla="*/ 0 h 185"/>
                        <a:gd name="T20" fmla="*/ 68 w 170"/>
                        <a:gd name="T21" fmla="*/ 7 h 185"/>
                        <a:gd name="T22" fmla="*/ 31 w 170"/>
                        <a:gd name="T23" fmla="*/ 22 h 185"/>
                        <a:gd name="T24" fmla="*/ 12 w 170"/>
                        <a:gd name="T25" fmla="*/ 51 h 185"/>
                        <a:gd name="T26" fmla="*/ 0 w 170"/>
                        <a:gd name="T27" fmla="*/ 80 h 185"/>
                        <a:gd name="T28" fmla="*/ 12 w 170"/>
                        <a:gd name="T29" fmla="*/ 125 h 185"/>
                        <a:gd name="T30" fmla="*/ 43 w 170"/>
                        <a:gd name="T31" fmla="*/ 154 h 185"/>
                        <a:gd name="T32" fmla="*/ 87 w 170"/>
                        <a:gd name="T33" fmla="*/ 176 h 185"/>
                        <a:gd name="T34" fmla="*/ 143 w 170"/>
                        <a:gd name="T35" fmla="*/ 184 h 185"/>
                        <a:gd name="T36" fmla="*/ 169 w 170"/>
                        <a:gd name="T37" fmla="*/ 184 h 18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70"/>
                        <a:gd name="T58" fmla="*/ 0 h 185"/>
                        <a:gd name="T59" fmla="*/ 170 w 170"/>
                        <a:gd name="T60" fmla="*/ 185 h 18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70" h="185">
                          <a:moveTo>
                            <a:pt x="169" y="184"/>
                          </a:moveTo>
                          <a:lnTo>
                            <a:pt x="112" y="176"/>
                          </a:lnTo>
                          <a:lnTo>
                            <a:pt x="68" y="154"/>
                          </a:lnTo>
                          <a:lnTo>
                            <a:pt x="43" y="125"/>
                          </a:lnTo>
                          <a:lnTo>
                            <a:pt x="31" y="80"/>
                          </a:lnTo>
                          <a:lnTo>
                            <a:pt x="37" y="51"/>
                          </a:lnTo>
                          <a:lnTo>
                            <a:pt x="62" y="22"/>
                          </a:lnTo>
                          <a:lnTo>
                            <a:pt x="93" y="7"/>
                          </a:lnTo>
                          <a:lnTo>
                            <a:pt x="137" y="0"/>
                          </a:lnTo>
                          <a:lnTo>
                            <a:pt x="112" y="0"/>
                          </a:lnTo>
                          <a:lnTo>
                            <a:pt x="68" y="7"/>
                          </a:lnTo>
                          <a:lnTo>
                            <a:pt x="31" y="22"/>
                          </a:lnTo>
                          <a:lnTo>
                            <a:pt x="12" y="51"/>
                          </a:lnTo>
                          <a:lnTo>
                            <a:pt x="0" y="80"/>
                          </a:lnTo>
                          <a:lnTo>
                            <a:pt x="12" y="125"/>
                          </a:lnTo>
                          <a:lnTo>
                            <a:pt x="43" y="154"/>
                          </a:lnTo>
                          <a:lnTo>
                            <a:pt x="87" y="176"/>
                          </a:lnTo>
                          <a:lnTo>
                            <a:pt x="143" y="184"/>
                          </a:lnTo>
                          <a:lnTo>
                            <a:pt x="16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95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570" y="2152"/>
                      <a:ext cx="1058" cy="1288"/>
                    </a:xfrm>
                    <a:custGeom>
                      <a:avLst/>
                      <a:gdLst>
                        <a:gd name="T0" fmla="*/ 33 w 169"/>
                        <a:gd name="T1" fmla="*/ 0 h 185"/>
                        <a:gd name="T2" fmla="*/ 84 w 169"/>
                        <a:gd name="T3" fmla="*/ 18 h 185"/>
                        <a:gd name="T4" fmla="*/ 126 w 169"/>
                        <a:gd name="T5" fmla="*/ 55 h 185"/>
                        <a:gd name="T6" fmla="*/ 151 w 169"/>
                        <a:gd name="T7" fmla="*/ 110 h 185"/>
                        <a:gd name="T8" fmla="*/ 168 w 169"/>
                        <a:gd name="T9" fmla="*/ 184 h 185"/>
                        <a:gd name="T10" fmla="*/ 126 w 169"/>
                        <a:gd name="T11" fmla="*/ 184 h 185"/>
                        <a:gd name="T12" fmla="*/ 117 w 169"/>
                        <a:gd name="T13" fmla="*/ 110 h 185"/>
                        <a:gd name="T14" fmla="*/ 92 w 169"/>
                        <a:gd name="T15" fmla="*/ 55 h 185"/>
                        <a:gd name="T16" fmla="*/ 50 w 169"/>
                        <a:gd name="T17" fmla="*/ 18 h 185"/>
                        <a:gd name="T18" fmla="*/ 0 w 169"/>
                        <a:gd name="T19" fmla="*/ 0 h 185"/>
                        <a:gd name="T20" fmla="*/ 33 w 169"/>
                        <a:gd name="T21" fmla="*/ 0 h 18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69"/>
                        <a:gd name="T34" fmla="*/ 0 h 185"/>
                        <a:gd name="T35" fmla="*/ 169 w 169"/>
                        <a:gd name="T36" fmla="*/ 185 h 18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69" h="185">
                          <a:moveTo>
                            <a:pt x="33" y="0"/>
                          </a:moveTo>
                          <a:lnTo>
                            <a:pt x="84" y="18"/>
                          </a:lnTo>
                          <a:lnTo>
                            <a:pt x="126" y="55"/>
                          </a:lnTo>
                          <a:lnTo>
                            <a:pt x="151" y="110"/>
                          </a:lnTo>
                          <a:lnTo>
                            <a:pt x="168" y="184"/>
                          </a:lnTo>
                          <a:lnTo>
                            <a:pt x="126" y="184"/>
                          </a:lnTo>
                          <a:lnTo>
                            <a:pt x="117" y="110"/>
                          </a:lnTo>
                          <a:lnTo>
                            <a:pt x="92" y="55"/>
                          </a:lnTo>
                          <a:lnTo>
                            <a:pt x="50" y="18"/>
                          </a:lnTo>
                          <a:lnTo>
                            <a:pt x="0" y="0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96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3475" y="212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184 h 185"/>
                        <a:gd name="T2" fmla="*/ 109 w 170"/>
                        <a:gd name="T3" fmla="*/ 175 h 185"/>
                        <a:gd name="T4" fmla="*/ 63 w 170"/>
                        <a:gd name="T5" fmla="*/ 154 h 185"/>
                        <a:gd name="T6" fmla="*/ 29 w 170"/>
                        <a:gd name="T7" fmla="*/ 125 h 185"/>
                        <a:gd name="T8" fmla="*/ 16 w 170"/>
                        <a:gd name="T9" fmla="*/ 92 h 185"/>
                        <a:gd name="T10" fmla="*/ 29 w 170"/>
                        <a:gd name="T11" fmla="*/ 54 h 185"/>
                        <a:gd name="T12" fmla="*/ 63 w 170"/>
                        <a:gd name="T13" fmla="*/ 25 h 185"/>
                        <a:gd name="T14" fmla="*/ 84 w 170"/>
                        <a:gd name="T15" fmla="*/ 16 h 185"/>
                        <a:gd name="T16" fmla="*/ 109 w 170"/>
                        <a:gd name="T17" fmla="*/ 8 h 185"/>
                        <a:gd name="T18" fmla="*/ 169 w 170"/>
                        <a:gd name="T19" fmla="*/ 0 h 185"/>
                        <a:gd name="T20" fmla="*/ 147 w 170"/>
                        <a:gd name="T21" fmla="*/ 0 h 185"/>
                        <a:gd name="T22" fmla="*/ 92 w 170"/>
                        <a:gd name="T23" fmla="*/ 8 h 185"/>
                        <a:gd name="T24" fmla="*/ 67 w 170"/>
                        <a:gd name="T25" fmla="*/ 16 h 185"/>
                        <a:gd name="T26" fmla="*/ 42 w 170"/>
                        <a:gd name="T27" fmla="*/ 25 h 185"/>
                        <a:gd name="T28" fmla="*/ 12 w 170"/>
                        <a:gd name="T29" fmla="*/ 54 h 185"/>
                        <a:gd name="T30" fmla="*/ 0 w 170"/>
                        <a:gd name="T31" fmla="*/ 92 h 185"/>
                        <a:gd name="T32" fmla="*/ 12 w 170"/>
                        <a:gd name="T33" fmla="*/ 125 h 185"/>
                        <a:gd name="T34" fmla="*/ 42 w 170"/>
                        <a:gd name="T35" fmla="*/ 154 h 185"/>
                        <a:gd name="T36" fmla="*/ 92 w 170"/>
                        <a:gd name="T37" fmla="*/ 175 h 185"/>
                        <a:gd name="T38" fmla="*/ 147 w 170"/>
                        <a:gd name="T39" fmla="*/ 184 h 185"/>
                        <a:gd name="T40" fmla="*/ 169 w 170"/>
                        <a:gd name="T41" fmla="*/ 184 h 18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0"/>
                        <a:gd name="T64" fmla="*/ 0 h 185"/>
                        <a:gd name="T65" fmla="*/ 170 w 170"/>
                        <a:gd name="T66" fmla="*/ 185 h 18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0" h="185">
                          <a:moveTo>
                            <a:pt x="169" y="184"/>
                          </a:moveTo>
                          <a:lnTo>
                            <a:pt x="109" y="175"/>
                          </a:lnTo>
                          <a:lnTo>
                            <a:pt x="63" y="154"/>
                          </a:lnTo>
                          <a:lnTo>
                            <a:pt x="29" y="125"/>
                          </a:lnTo>
                          <a:lnTo>
                            <a:pt x="16" y="92"/>
                          </a:lnTo>
                          <a:lnTo>
                            <a:pt x="29" y="54"/>
                          </a:lnTo>
                          <a:lnTo>
                            <a:pt x="63" y="25"/>
                          </a:lnTo>
                          <a:lnTo>
                            <a:pt x="84" y="16"/>
                          </a:lnTo>
                          <a:lnTo>
                            <a:pt x="109" y="8"/>
                          </a:lnTo>
                          <a:lnTo>
                            <a:pt x="169" y="0"/>
                          </a:lnTo>
                          <a:lnTo>
                            <a:pt x="147" y="0"/>
                          </a:lnTo>
                          <a:lnTo>
                            <a:pt x="92" y="8"/>
                          </a:lnTo>
                          <a:lnTo>
                            <a:pt x="67" y="16"/>
                          </a:lnTo>
                          <a:lnTo>
                            <a:pt x="42" y="25"/>
                          </a:lnTo>
                          <a:lnTo>
                            <a:pt x="12" y="54"/>
                          </a:lnTo>
                          <a:lnTo>
                            <a:pt x="0" y="92"/>
                          </a:lnTo>
                          <a:lnTo>
                            <a:pt x="12" y="125"/>
                          </a:lnTo>
                          <a:lnTo>
                            <a:pt x="42" y="154"/>
                          </a:lnTo>
                          <a:lnTo>
                            <a:pt x="92" y="175"/>
                          </a:lnTo>
                          <a:lnTo>
                            <a:pt x="147" y="184"/>
                          </a:lnTo>
                          <a:lnTo>
                            <a:pt x="16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97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3581" y="2129"/>
                      <a:ext cx="1058" cy="1288"/>
                    </a:xfrm>
                    <a:custGeom>
                      <a:avLst/>
                      <a:gdLst>
                        <a:gd name="T0" fmla="*/ 35 w 169"/>
                        <a:gd name="T1" fmla="*/ 184 h 185"/>
                        <a:gd name="T2" fmla="*/ 86 w 169"/>
                        <a:gd name="T3" fmla="*/ 178 h 185"/>
                        <a:gd name="T4" fmla="*/ 132 w 169"/>
                        <a:gd name="T5" fmla="*/ 156 h 185"/>
                        <a:gd name="T6" fmla="*/ 157 w 169"/>
                        <a:gd name="T7" fmla="*/ 129 h 185"/>
                        <a:gd name="T8" fmla="*/ 168 w 169"/>
                        <a:gd name="T9" fmla="*/ 97 h 185"/>
                        <a:gd name="T10" fmla="*/ 168 w 169"/>
                        <a:gd name="T11" fmla="*/ 75 h 185"/>
                        <a:gd name="T12" fmla="*/ 157 w 169"/>
                        <a:gd name="T13" fmla="*/ 59 h 185"/>
                        <a:gd name="T14" fmla="*/ 127 w 169"/>
                        <a:gd name="T15" fmla="*/ 27 h 185"/>
                        <a:gd name="T16" fmla="*/ 106 w 169"/>
                        <a:gd name="T17" fmla="*/ 16 h 185"/>
                        <a:gd name="T18" fmla="*/ 81 w 169"/>
                        <a:gd name="T19" fmla="*/ 5 h 185"/>
                        <a:gd name="T20" fmla="*/ 50 w 169"/>
                        <a:gd name="T21" fmla="*/ 0 h 185"/>
                        <a:gd name="T22" fmla="*/ 25 w 169"/>
                        <a:gd name="T23" fmla="*/ 0 h 185"/>
                        <a:gd name="T24" fmla="*/ 0 w 169"/>
                        <a:gd name="T25" fmla="*/ 0 h 185"/>
                        <a:gd name="T26" fmla="*/ 30 w 169"/>
                        <a:gd name="T27" fmla="*/ 0 h 185"/>
                        <a:gd name="T28" fmla="*/ 56 w 169"/>
                        <a:gd name="T29" fmla="*/ 5 h 185"/>
                        <a:gd name="T30" fmla="*/ 81 w 169"/>
                        <a:gd name="T31" fmla="*/ 16 h 185"/>
                        <a:gd name="T32" fmla="*/ 106 w 169"/>
                        <a:gd name="T33" fmla="*/ 27 h 185"/>
                        <a:gd name="T34" fmla="*/ 122 w 169"/>
                        <a:gd name="T35" fmla="*/ 43 h 185"/>
                        <a:gd name="T36" fmla="*/ 137 w 169"/>
                        <a:gd name="T37" fmla="*/ 59 h 185"/>
                        <a:gd name="T38" fmla="*/ 142 w 169"/>
                        <a:gd name="T39" fmla="*/ 75 h 185"/>
                        <a:gd name="T40" fmla="*/ 147 w 169"/>
                        <a:gd name="T41" fmla="*/ 97 h 185"/>
                        <a:gd name="T42" fmla="*/ 137 w 169"/>
                        <a:gd name="T43" fmla="*/ 129 h 185"/>
                        <a:gd name="T44" fmla="*/ 106 w 169"/>
                        <a:gd name="T45" fmla="*/ 156 h 185"/>
                        <a:gd name="T46" fmla="*/ 66 w 169"/>
                        <a:gd name="T47" fmla="*/ 178 h 185"/>
                        <a:gd name="T48" fmla="*/ 15 w 169"/>
                        <a:gd name="T49" fmla="*/ 184 h 185"/>
                        <a:gd name="T50" fmla="*/ 35 w 169"/>
                        <a:gd name="T51" fmla="*/ 184 h 185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69"/>
                        <a:gd name="T79" fmla="*/ 0 h 185"/>
                        <a:gd name="T80" fmla="*/ 169 w 169"/>
                        <a:gd name="T81" fmla="*/ 185 h 185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69" h="185">
                          <a:moveTo>
                            <a:pt x="35" y="184"/>
                          </a:moveTo>
                          <a:lnTo>
                            <a:pt x="86" y="178"/>
                          </a:lnTo>
                          <a:lnTo>
                            <a:pt x="132" y="156"/>
                          </a:lnTo>
                          <a:lnTo>
                            <a:pt x="157" y="129"/>
                          </a:lnTo>
                          <a:lnTo>
                            <a:pt x="168" y="97"/>
                          </a:lnTo>
                          <a:lnTo>
                            <a:pt x="168" y="75"/>
                          </a:lnTo>
                          <a:lnTo>
                            <a:pt x="157" y="59"/>
                          </a:lnTo>
                          <a:lnTo>
                            <a:pt x="127" y="27"/>
                          </a:lnTo>
                          <a:lnTo>
                            <a:pt x="106" y="16"/>
                          </a:lnTo>
                          <a:lnTo>
                            <a:pt x="81" y="5"/>
                          </a:lnTo>
                          <a:lnTo>
                            <a:pt x="50" y="0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  <a:lnTo>
                            <a:pt x="30" y="0"/>
                          </a:lnTo>
                          <a:lnTo>
                            <a:pt x="56" y="5"/>
                          </a:lnTo>
                          <a:lnTo>
                            <a:pt x="81" y="16"/>
                          </a:lnTo>
                          <a:lnTo>
                            <a:pt x="106" y="27"/>
                          </a:lnTo>
                          <a:lnTo>
                            <a:pt x="122" y="43"/>
                          </a:lnTo>
                          <a:lnTo>
                            <a:pt x="137" y="59"/>
                          </a:lnTo>
                          <a:lnTo>
                            <a:pt x="142" y="75"/>
                          </a:lnTo>
                          <a:lnTo>
                            <a:pt x="147" y="97"/>
                          </a:lnTo>
                          <a:lnTo>
                            <a:pt x="137" y="129"/>
                          </a:lnTo>
                          <a:lnTo>
                            <a:pt x="106" y="156"/>
                          </a:lnTo>
                          <a:lnTo>
                            <a:pt x="66" y="178"/>
                          </a:lnTo>
                          <a:lnTo>
                            <a:pt x="15" y="184"/>
                          </a:lnTo>
                          <a:lnTo>
                            <a:pt x="35" y="184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98" name="Freeform 333"/>
                    <p:cNvSpPr>
                      <a:spLocks/>
                    </p:cNvSpPr>
                    <p:nvPr/>
                  </p:nvSpPr>
                  <p:spPr bwMode="auto">
                    <a:xfrm>
                      <a:off x="3149" y="2083"/>
                      <a:ext cx="1058" cy="1288"/>
                    </a:xfrm>
                    <a:custGeom>
                      <a:avLst/>
                      <a:gdLst>
                        <a:gd name="T0" fmla="*/ 445 w 569"/>
                        <a:gd name="T1" fmla="*/ 0 h 197"/>
                        <a:gd name="T2" fmla="*/ 471 w 569"/>
                        <a:gd name="T3" fmla="*/ 0 h 197"/>
                        <a:gd name="T4" fmla="*/ 495 w 569"/>
                        <a:gd name="T5" fmla="*/ 3 h 197"/>
                        <a:gd name="T6" fmla="*/ 512 w 569"/>
                        <a:gd name="T7" fmla="*/ 14 h 197"/>
                        <a:gd name="T8" fmla="*/ 530 w 569"/>
                        <a:gd name="T9" fmla="*/ 25 h 197"/>
                        <a:gd name="T10" fmla="*/ 547 w 569"/>
                        <a:gd name="T11" fmla="*/ 40 h 197"/>
                        <a:gd name="T12" fmla="*/ 556 w 569"/>
                        <a:gd name="T13" fmla="*/ 55 h 197"/>
                        <a:gd name="T14" fmla="*/ 565 w 569"/>
                        <a:gd name="T15" fmla="*/ 73 h 197"/>
                        <a:gd name="T16" fmla="*/ 568 w 569"/>
                        <a:gd name="T17" fmla="*/ 92 h 197"/>
                        <a:gd name="T18" fmla="*/ 565 w 569"/>
                        <a:gd name="T19" fmla="*/ 114 h 197"/>
                        <a:gd name="T20" fmla="*/ 556 w 569"/>
                        <a:gd name="T21" fmla="*/ 133 h 197"/>
                        <a:gd name="T22" fmla="*/ 544 w 569"/>
                        <a:gd name="T23" fmla="*/ 151 h 197"/>
                        <a:gd name="T24" fmla="*/ 530 w 569"/>
                        <a:gd name="T25" fmla="*/ 166 h 197"/>
                        <a:gd name="T26" fmla="*/ 489 w 569"/>
                        <a:gd name="T27" fmla="*/ 188 h 197"/>
                        <a:gd name="T28" fmla="*/ 463 w 569"/>
                        <a:gd name="T29" fmla="*/ 192 h 197"/>
                        <a:gd name="T30" fmla="*/ 439 w 569"/>
                        <a:gd name="T31" fmla="*/ 196 h 197"/>
                        <a:gd name="T32" fmla="*/ 425 w 569"/>
                        <a:gd name="T33" fmla="*/ 196 h 197"/>
                        <a:gd name="T34" fmla="*/ 451 w 569"/>
                        <a:gd name="T35" fmla="*/ 192 h 197"/>
                        <a:gd name="T36" fmla="*/ 474 w 569"/>
                        <a:gd name="T37" fmla="*/ 188 h 197"/>
                        <a:gd name="T38" fmla="*/ 515 w 569"/>
                        <a:gd name="T39" fmla="*/ 166 h 197"/>
                        <a:gd name="T40" fmla="*/ 533 w 569"/>
                        <a:gd name="T41" fmla="*/ 151 h 197"/>
                        <a:gd name="T42" fmla="*/ 544 w 569"/>
                        <a:gd name="T43" fmla="*/ 133 h 197"/>
                        <a:gd name="T44" fmla="*/ 550 w 569"/>
                        <a:gd name="T45" fmla="*/ 114 h 197"/>
                        <a:gd name="T46" fmla="*/ 553 w 569"/>
                        <a:gd name="T47" fmla="*/ 92 h 197"/>
                        <a:gd name="T48" fmla="*/ 553 w 569"/>
                        <a:gd name="T49" fmla="*/ 77 h 197"/>
                        <a:gd name="T50" fmla="*/ 547 w 569"/>
                        <a:gd name="T51" fmla="*/ 59 h 197"/>
                        <a:gd name="T52" fmla="*/ 535 w 569"/>
                        <a:gd name="T53" fmla="*/ 44 h 197"/>
                        <a:gd name="T54" fmla="*/ 521 w 569"/>
                        <a:gd name="T55" fmla="*/ 33 h 197"/>
                        <a:gd name="T56" fmla="*/ 506 w 569"/>
                        <a:gd name="T57" fmla="*/ 22 h 197"/>
                        <a:gd name="T58" fmla="*/ 489 w 569"/>
                        <a:gd name="T59" fmla="*/ 14 h 197"/>
                        <a:gd name="T60" fmla="*/ 468 w 569"/>
                        <a:gd name="T61" fmla="*/ 11 h 197"/>
                        <a:gd name="T62" fmla="*/ 445 w 569"/>
                        <a:gd name="T63" fmla="*/ 7 h 197"/>
                        <a:gd name="T64" fmla="*/ 454 w 569"/>
                        <a:gd name="T65" fmla="*/ 3 h 197"/>
                        <a:gd name="T66" fmla="*/ 0 w 569"/>
                        <a:gd name="T67" fmla="*/ 3 h 197"/>
                        <a:gd name="T68" fmla="*/ 8 w 569"/>
                        <a:gd name="T69" fmla="*/ 0 h 197"/>
                        <a:gd name="T70" fmla="*/ 445 w 569"/>
                        <a:gd name="T71" fmla="*/ 0 h 19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569"/>
                        <a:gd name="T109" fmla="*/ 0 h 197"/>
                        <a:gd name="T110" fmla="*/ 569 w 569"/>
                        <a:gd name="T111" fmla="*/ 197 h 197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569" h="197">
                          <a:moveTo>
                            <a:pt x="445" y="0"/>
                          </a:moveTo>
                          <a:lnTo>
                            <a:pt x="471" y="0"/>
                          </a:lnTo>
                          <a:lnTo>
                            <a:pt x="495" y="3"/>
                          </a:lnTo>
                          <a:lnTo>
                            <a:pt x="512" y="14"/>
                          </a:lnTo>
                          <a:lnTo>
                            <a:pt x="530" y="25"/>
                          </a:lnTo>
                          <a:lnTo>
                            <a:pt x="547" y="40"/>
                          </a:lnTo>
                          <a:lnTo>
                            <a:pt x="556" y="55"/>
                          </a:lnTo>
                          <a:lnTo>
                            <a:pt x="565" y="73"/>
                          </a:lnTo>
                          <a:lnTo>
                            <a:pt x="568" y="92"/>
                          </a:lnTo>
                          <a:lnTo>
                            <a:pt x="565" y="114"/>
                          </a:lnTo>
                          <a:lnTo>
                            <a:pt x="556" y="133"/>
                          </a:lnTo>
                          <a:lnTo>
                            <a:pt x="544" y="151"/>
                          </a:lnTo>
                          <a:lnTo>
                            <a:pt x="530" y="166"/>
                          </a:lnTo>
                          <a:lnTo>
                            <a:pt x="489" y="188"/>
                          </a:lnTo>
                          <a:lnTo>
                            <a:pt x="463" y="192"/>
                          </a:lnTo>
                          <a:lnTo>
                            <a:pt x="439" y="196"/>
                          </a:lnTo>
                          <a:lnTo>
                            <a:pt x="425" y="196"/>
                          </a:lnTo>
                          <a:lnTo>
                            <a:pt x="451" y="192"/>
                          </a:lnTo>
                          <a:lnTo>
                            <a:pt x="474" y="188"/>
                          </a:lnTo>
                          <a:lnTo>
                            <a:pt x="515" y="166"/>
                          </a:lnTo>
                          <a:lnTo>
                            <a:pt x="533" y="151"/>
                          </a:lnTo>
                          <a:lnTo>
                            <a:pt x="544" y="133"/>
                          </a:lnTo>
                          <a:lnTo>
                            <a:pt x="550" y="114"/>
                          </a:lnTo>
                          <a:lnTo>
                            <a:pt x="553" y="92"/>
                          </a:lnTo>
                          <a:lnTo>
                            <a:pt x="553" y="77"/>
                          </a:lnTo>
                          <a:lnTo>
                            <a:pt x="547" y="59"/>
                          </a:lnTo>
                          <a:lnTo>
                            <a:pt x="535" y="44"/>
                          </a:lnTo>
                          <a:lnTo>
                            <a:pt x="521" y="33"/>
                          </a:lnTo>
                          <a:lnTo>
                            <a:pt x="506" y="22"/>
                          </a:lnTo>
                          <a:lnTo>
                            <a:pt x="489" y="14"/>
                          </a:lnTo>
                          <a:lnTo>
                            <a:pt x="468" y="11"/>
                          </a:lnTo>
                          <a:lnTo>
                            <a:pt x="445" y="7"/>
                          </a:lnTo>
                          <a:lnTo>
                            <a:pt x="454" y="3"/>
                          </a:lnTo>
                          <a:lnTo>
                            <a:pt x="0" y="3"/>
                          </a:lnTo>
                          <a:lnTo>
                            <a:pt x="8" y="0"/>
                          </a:lnTo>
                          <a:lnTo>
                            <a:pt x="445" y="0"/>
                          </a:lnTo>
                        </a:path>
                      </a:pathLst>
                    </a:custGeom>
                    <a:solidFill>
                      <a:srgbClr val="FFFF8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99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3117" y="2290"/>
                      <a:ext cx="1058" cy="1288"/>
                    </a:xfrm>
                    <a:custGeom>
                      <a:avLst/>
                      <a:gdLst>
                        <a:gd name="T0" fmla="*/ 0 w 507"/>
                        <a:gd name="T1" fmla="*/ 0 h 185"/>
                        <a:gd name="T2" fmla="*/ 506 w 507"/>
                        <a:gd name="T3" fmla="*/ 0 h 185"/>
                        <a:gd name="T4" fmla="*/ 506 w 507"/>
                        <a:gd name="T5" fmla="*/ 184 h 185"/>
                        <a:gd name="T6" fmla="*/ 494 w 507"/>
                        <a:gd name="T7" fmla="*/ 110 h 185"/>
                        <a:gd name="T8" fmla="*/ 0 w 507"/>
                        <a:gd name="T9" fmla="*/ 110 h 185"/>
                        <a:gd name="T10" fmla="*/ 0 w 507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7"/>
                        <a:gd name="T19" fmla="*/ 0 h 185"/>
                        <a:gd name="T20" fmla="*/ 507 w 507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7" h="185">
                          <a:moveTo>
                            <a:pt x="0" y="0"/>
                          </a:moveTo>
                          <a:lnTo>
                            <a:pt x="506" y="0"/>
                          </a:lnTo>
                          <a:lnTo>
                            <a:pt x="506" y="184"/>
                          </a:lnTo>
                          <a:lnTo>
                            <a:pt x="494" y="110"/>
                          </a:lnTo>
                          <a:lnTo>
                            <a:pt x="0" y="11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D966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0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3254" y="2198"/>
                      <a:ext cx="1058" cy="1288"/>
                    </a:xfrm>
                    <a:custGeom>
                      <a:avLst/>
                      <a:gdLst>
                        <a:gd name="T0" fmla="*/ 0 w 222"/>
                        <a:gd name="T1" fmla="*/ 184 h 185"/>
                        <a:gd name="T2" fmla="*/ 21 w 222"/>
                        <a:gd name="T3" fmla="*/ 145 h 185"/>
                        <a:gd name="T4" fmla="*/ 36 w 222"/>
                        <a:gd name="T5" fmla="*/ 106 h 185"/>
                        <a:gd name="T6" fmla="*/ 49 w 222"/>
                        <a:gd name="T7" fmla="*/ 58 h 185"/>
                        <a:gd name="T8" fmla="*/ 58 w 222"/>
                        <a:gd name="T9" fmla="*/ 0 h 185"/>
                        <a:gd name="T10" fmla="*/ 162 w 222"/>
                        <a:gd name="T11" fmla="*/ 0 h 185"/>
                        <a:gd name="T12" fmla="*/ 168 w 222"/>
                        <a:gd name="T13" fmla="*/ 58 h 185"/>
                        <a:gd name="T14" fmla="*/ 181 w 222"/>
                        <a:gd name="T15" fmla="*/ 106 h 185"/>
                        <a:gd name="T16" fmla="*/ 221 w 222"/>
                        <a:gd name="T17" fmla="*/ 184 h 185"/>
                        <a:gd name="T18" fmla="*/ 0 w 222"/>
                        <a:gd name="T19" fmla="*/ 184 h 18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22"/>
                        <a:gd name="T31" fmla="*/ 0 h 185"/>
                        <a:gd name="T32" fmla="*/ 222 w 222"/>
                        <a:gd name="T33" fmla="*/ 185 h 18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22" h="185">
                          <a:moveTo>
                            <a:pt x="0" y="184"/>
                          </a:moveTo>
                          <a:lnTo>
                            <a:pt x="21" y="145"/>
                          </a:lnTo>
                          <a:lnTo>
                            <a:pt x="36" y="106"/>
                          </a:lnTo>
                          <a:lnTo>
                            <a:pt x="49" y="58"/>
                          </a:lnTo>
                          <a:lnTo>
                            <a:pt x="58" y="0"/>
                          </a:lnTo>
                          <a:lnTo>
                            <a:pt x="162" y="0"/>
                          </a:lnTo>
                          <a:lnTo>
                            <a:pt x="168" y="58"/>
                          </a:lnTo>
                          <a:lnTo>
                            <a:pt x="181" y="106"/>
                          </a:lnTo>
                          <a:lnTo>
                            <a:pt x="221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1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3296" y="212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85"/>
                        <a:gd name="T2" fmla="*/ 143 w 170"/>
                        <a:gd name="T3" fmla="*/ 184 h 185"/>
                        <a:gd name="T4" fmla="*/ 17 w 170"/>
                        <a:gd name="T5" fmla="*/ 184 h 185"/>
                        <a:gd name="T6" fmla="*/ 0 w 170"/>
                        <a:gd name="T7" fmla="*/ 69 h 185"/>
                        <a:gd name="T8" fmla="*/ 169 w 170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169" y="0"/>
                          </a:moveTo>
                          <a:lnTo>
                            <a:pt x="143" y="184"/>
                          </a:lnTo>
                          <a:lnTo>
                            <a:pt x="17" y="184"/>
                          </a:lnTo>
                          <a:lnTo>
                            <a:pt x="0" y="6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2" name="Freeform 337"/>
                    <p:cNvSpPr>
                      <a:spLocks/>
                    </p:cNvSpPr>
                    <p:nvPr/>
                  </p:nvSpPr>
                  <p:spPr bwMode="auto">
                    <a:xfrm>
                      <a:off x="3307" y="2164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85"/>
                        <a:gd name="T2" fmla="*/ 148 w 169"/>
                        <a:gd name="T3" fmla="*/ 92 h 185"/>
                        <a:gd name="T4" fmla="*/ 144 w 169"/>
                        <a:gd name="T5" fmla="*/ 184 h 185"/>
                        <a:gd name="T6" fmla="*/ 4 w 169"/>
                        <a:gd name="T7" fmla="*/ 184 h 185"/>
                        <a:gd name="T8" fmla="*/ 4 w 169"/>
                        <a:gd name="T9" fmla="*/ 92 h 185"/>
                        <a:gd name="T10" fmla="*/ 0 w 169"/>
                        <a:gd name="T11" fmla="*/ 0 h 185"/>
                        <a:gd name="T12" fmla="*/ 168 w 169"/>
                        <a:gd name="T13" fmla="*/ 0 h 18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9"/>
                        <a:gd name="T22" fmla="*/ 0 h 185"/>
                        <a:gd name="T23" fmla="*/ 169 w 169"/>
                        <a:gd name="T24" fmla="*/ 185 h 18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9" h="185">
                          <a:moveTo>
                            <a:pt x="168" y="0"/>
                          </a:moveTo>
                          <a:lnTo>
                            <a:pt x="148" y="92"/>
                          </a:lnTo>
                          <a:lnTo>
                            <a:pt x="144" y="184"/>
                          </a:lnTo>
                          <a:lnTo>
                            <a:pt x="4" y="184"/>
                          </a:lnTo>
                          <a:lnTo>
                            <a:pt x="4" y="92"/>
                          </a:lnTo>
                          <a:lnTo>
                            <a:pt x="0" y="0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3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1093" y="235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188"/>
                        <a:gd name="T2" fmla="*/ 168 w 169"/>
                        <a:gd name="T3" fmla="*/ 1187 h 1188"/>
                        <a:gd name="T4" fmla="*/ 0 w 169"/>
                        <a:gd name="T5" fmla="*/ 1187 h 1188"/>
                        <a:gd name="T6" fmla="*/ 0 w 169"/>
                        <a:gd name="T7" fmla="*/ 9 h 1188"/>
                        <a:gd name="T8" fmla="*/ 168 w 169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188"/>
                        <a:gd name="T17" fmla="*/ 169 w 169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188">
                          <a:moveTo>
                            <a:pt x="168" y="0"/>
                          </a:moveTo>
                          <a:lnTo>
                            <a:pt x="168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4" name="Freeform 339"/>
                    <p:cNvSpPr>
                      <a:spLocks/>
                    </p:cNvSpPr>
                    <p:nvPr/>
                  </p:nvSpPr>
                  <p:spPr bwMode="auto">
                    <a:xfrm>
                      <a:off x="1177" y="2359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5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1009" y="235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188"/>
                        <a:gd name="T2" fmla="*/ 168 w 169"/>
                        <a:gd name="T3" fmla="*/ 1187 h 1188"/>
                        <a:gd name="T4" fmla="*/ 0 w 169"/>
                        <a:gd name="T5" fmla="*/ 1187 h 1188"/>
                        <a:gd name="T6" fmla="*/ 0 w 169"/>
                        <a:gd name="T7" fmla="*/ 9 h 1188"/>
                        <a:gd name="T8" fmla="*/ 168 w 169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188"/>
                        <a:gd name="T17" fmla="*/ 169 w 169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188">
                          <a:moveTo>
                            <a:pt x="168" y="0"/>
                          </a:moveTo>
                          <a:lnTo>
                            <a:pt x="168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6" name="Freeform 341"/>
                    <p:cNvSpPr>
                      <a:spLocks/>
                    </p:cNvSpPr>
                    <p:nvPr/>
                  </p:nvSpPr>
                  <p:spPr bwMode="auto">
                    <a:xfrm>
                      <a:off x="923" y="1910"/>
                      <a:ext cx="1058" cy="1288"/>
                    </a:xfrm>
                    <a:custGeom>
                      <a:avLst/>
                      <a:gdLst>
                        <a:gd name="T0" fmla="*/ 3770 w 3771"/>
                        <a:gd name="T1" fmla="*/ 0 h 185"/>
                        <a:gd name="T2" fmla="*/ 0 w 3771"/>
                        <a:gd name="T3" fmla="*/ 0 h 185"/>
                        <a:gd name="T4" fmla="*/ 0 w 3771"/>
                        <a:gd name="T5" fmla="*/ 184 h 185"/>
                        <a:gd name="T6" fmla="*/ 3770 w 3771"/>
                        <a:gd name="T7" fmla="*/ 153 h 185"/>
                        <a:gd name="T8" fmla="*/ 3770 w 3771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71"/>
                        <a:gd name="T16" fmla="*/ 0 h 185"/>
                        <a:gd name="T17" fmla="*/ 3771 w 3771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71" h="185">
                          <a:moveTo>
                            <a:pt x="3770" y="0"/>
                          </a:move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3770" y="153"/>
                          </a:lnTo>
                          <a:lnTo>
                            <a:pt x="3770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7" name="Freeform 342"/>
                    <p:cNvSpPr>
                      <a:spLocks/>
                    </p:cNvSpPr>
                    <p:nvPr/>
                  </p:nvSpPr>
                  <p:spPr bwMode="auto">
                    <a:xfrm>
                      <a:off x="923" y="1910"/>
                      <a:ext cx="1058" cy="1288"/>
                    </a:xfrm>
                    <a:custGeom>
                      <a:avLst/>
                      <a:gdLst>
                        <a:gd name="T0" fmla="*/ 3770 w 3771"/>
                        <a:gd name="T1" fmla="*/ 0 h 185"/>
                        <a:gd name="T2" fmla="*/ 0 w 3771"/>
                        <a:gd name="T3" fmla="*/ 0 h 185"/>
                        <a:gd name="T4" fmla="*/ 0 w 3771"/>
                        <a:gd name="T5" fmla="*/ 184 h 185"/>
                        <a:gd name="T6" fmla="*/ 3770 w 3771"/>
                        <a:gd name="T7" fmla="*/ 117 h 185"/>
                        <a:gd name="T8" fmla="*/ 3770 w 3771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71"/>
                        <a:gd name="T16" fmla="*/ 0 h 185"/>
                        <a:gd name="T17" fmla="*/ 3771 w 3771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71" h="185">
                          <a:moveTo>
                            <a:pt x="3770" y="0"/>
                          </a:move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3770" y="117"/>
                          </a:lnTo>
                          <a:lnTo>
                            <a:pt x="377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8" name="Freeform 343"/>
                    <p:cNvSpPr>
                      <a:spLocks/>
                    </p:cNvSpPr>
                    <p:nvPr/>
                  </p:nvSpPr>
                  <p:spPr bwMode="auto">
                    <a:xfrm>
                      <a:off x="850" y="1783"/>
                      <a:ext cx="1058" cy="1288"/>
                    </a:xfrm>
                    <a:custGeom>
                      <a:avLst/>
                      <a:gdLst>
                        <a:gd name="T0" fmla="*/ 0 w 3938"/>
                        <a:gd name="T1" fmla="*/ 0 h 186"/>
                        <a:gd name="T2" fmla="*/ 47 w 3938"/>
                        <a:gd name="T3" fmla="*/ 185 h 186"/>
                        <a:gd name="T4" fmla="*/ 3892 w 3938"/>
                        <a:gd name="T5" fmla="*/ 185 h 186"/>
                        <a:gd name="T6" fmla="*/ 3937 w 3938"/>
                        <a:gd name="T7" fmla="*/ 0 h 186"/>
                        <a:gd name="T8" fmla="*/ 0 w 3938"/>
                        <a:gd name="T9" fmla="*/ 0 h 1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38"/>
                        <a:gd name="T16" fmla="*/ 0 h 186"/>
                        <a:gd name="T17" fmla="*/ 3938 w 3938"/>
                        <a:gd name="T18" fmla="*/ 186 h 1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38" h="186">
                          <a:moveTo>
                            <a:pt x="0" y="0"/>
                          </a:moveTo>
                          <a:lnTo>
                            <a:pt x="47" y="185"/>
                          </a:lnTo>
                          <a:lnTo>
                            <a:pt x="3892" y="185"/>
                          </a:lnTo>
                          <a:lnTo>
                            <a:pt x="393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09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945" y="1807"/>
                      <a:ext cx="1058" cy="1288"/>
                    </a:xfrm>
                    <a:custGeom>
                      <a:avLst/>
                      <a:gdLst>
                        <a:gd name="T0" fmla="*/ 3749 w 3750"/>
                        <a:gd name="T1" fmla="*/ 184 h 185"/>
                        <a:gd name="T2" fmla="*/ 3749 w 3750"/>
                        <a:gd name="T3" fmla="*/ 0 h 185"/>
                        <a:gd name="T4" fmla="*/ 0 w 3750"/>
                        <a:gd name="T5" fmla="*/ 0 h 185"/>
                        <a:gd name="T6" fmla="*/ 0 w 3750"/>
                        <a:gd name="T7" fmla="*/ 184 h 185"/>
                        <a:gd name="T8" fmla="*/ 3749 w 375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50"/>
                        <a:gd name="T16" fmla="*/ 0 h 185"/>
                        <a:gd name="T17" fmla="*/ 3750 w 375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50" h="185">
                          <a:moveTo>
                            <a:pt x="3749" y="184"/>
                          </a:moveTo>
                          <a:lnTo>
                            <a:pt x="3749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3749" y="184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10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1388" y="2071"/>
                      <a:ext cx="1058" cy="1288"/>
                    </a:xfrm>
                    <a:custGeom>
                      <a:avLst/>
                      <a:gdLst>
                        <a:gd name="T0" fmla="*/ 408 w 674"/>
                        <a:gd name="T1" fmla="*/ 100 h 1476"/>
                        <a:gd name="T2" fmla="*/ 411 w 674"/>
                        <a:gd name="T3" fmla="*/ 117 h 1476"/>
                        <a:gd name="T4" fmla="*/ 417 w 674"/>
                        <a:gd name="T5" fmla="*/ 136 h 1476"/>
                        <a:gd name="T6" fmla="*/ 429 w 674"/>
                        <a:gd name="T7" fmla="*/ 153 h 1476"/>
                        <a:gd name="T8" fmla="*/ 444 w 674"/>
                        <a:gd name="T9" fmla="*/ 166 h 1476"/>
                        <a:gd name="T10" fmla="*/ 480 w 674"/>
                        <a:gd name="T11" fmla="*/ 188 h 1476"/>
                        <a:gd name="T12" fmla="*/ 528 w 674"/>
                        <a:gd name="T13" fmla="*/ 201 h 1476"/>
                        <a:gd name="T14" fmla="*/ 528 w 674"/>
                        <a:gd name="T15" fmla="*/ 201 h 1476"/>
                        <a:gd name="T16" fmla="*/ 522 w 674"/>
                        <a:gd name="T17" fmla="*/ 211 h 1476"/>
                        <a:gd name="T18" fmla="*/ 507 w 674"/>
                        <a:gd name="T19" fmla="*/ 211 h 1476"/>
                        <a:gd name="T20" fmla="*/ 507 w 674"/>
                        <a:gd name="T21" fmla="*/ 240 h 1476"/>
                        <a:gd name="T22" fmla="*/ 537 w 674"/>
                        <a:gd name="T23" fmla="*/ 244 h 1476"/>
                        <a:gd name="T24" fmla="*/ 537 w 674"/>
                        <a:gd name="T25" fmla="*/ 1475 h 1476"/>
                        <a:gd name="T26" fmla="*/ 651 w 674"/>
                        <a:gd name="T27" fmla="*/ 1475 h 1476"/>
                        <a:gd name="T28" fmla="*/ 651 w 674"/>
                        <a:gd name="T29" fmla="*/ 244 h 1476"/>
                        <a:gd name="T30" fmla="*/ 618 w 674"/>
                        <a:gd name="T31" fmla="*/ 240 h 1476"/>
                        <a:gd name="T32" fmla="*/ 618 w 674"/>
                        <a:gd name="T33" fmla="*/ 211 h 1476"/>
                        <a:gd name="T34" fmla="*/ 636 w 674"/>
                        <a:gd name="T35" fmla="*/ 211 h 1476"/>
                        <a:gd name="T36" fmla="*/ 642 w 674"/>
                        <a:gd name="T37" fmla="*/ 201 h 1476"/>
                        <a:gd name="T38" fmla="*/ 642 w 674"/>
                        <a:gd name="T39" fmla="*/ 201 h 1476"/>
                        <a:gd name="T40" fmla="*/ 594 w 674"/>
                        <a:gd name="T41" fmla="*/ 188 h 1476"/>
                        <a:gd name="T42" fmla="*/ 555 w 674"/>
                        <a:gd name="T43" fmla="*/ 166 h 1476"/>
                        <a:gd name="T44" fmla="*/ 543 w 674"/>
                        <a:gd name="T45" fmla="*/ 153 h 1476"/>
                        <a:gd name="T46" fmla="*/ 531 w 674"/>
                        <a:gd name="T47" fmla="*/ 136 h 1476"/>
                        <a:gd name="T48" fmla="*/ 525 w 674"/>
                        <a:gd name="T49" fmla="*/ 117 h 1476"/>
                        <a:gd name="T50" fmla="*/ 522 w 674"/>
                        <a:gd name="T51" fmla="*/ 100 h 1476"/>
                        <a:gd name="T52" fmla="*/ 525 w 674"/>
                        <a:gd name="T53" fmla="*/ 78 h 1476"/>
                        <a:gd name="T54" fmla="*/ 534 w 674"/>
                        <a:gd name="T55" fmla="*/ 61 h 1476"/>
                        <a:gd name="T56" fmla="*/ 546 w 674"/>
                        <a:gd name="T57" fmla="*/ 42 h 1476"/>
                        <a:gd name="T58" fmla="*/ 564 w 674"/>
                        <a:gd name="T59" fmla="*/ 29 h 1476"/>
                        <a:gd name="T60" fmla="*/ 588 w 674"/>
                        <a:gd name="T61" fmla="*/ 16 h 1476"/>
                        <a:gd name="T62" fmla="*/ 612 w 674"/>
                        <a:gd name="T63" fmla="*/ 6 h 1476"/>
                        <a:gd name="T64" fmla="*/ 642 w 674"/>
                        <a:gd name="T65" fmla="*/ 3 h 1476"/>
                        <a:gd name="T66" fmla="*/ 673 w 674"/>
                        <a:gd name="T67" fmla="*/ 0 h 1476"/>
                        <a:gd name="T68" fmla="*/ 0 w 674"/>
                        <a:gd name="T69" fmla="*/ 0 h 1476"/>
                        <a:gd name="T70" fmla="*/ 30 w 674"/>
                        <a:gd name="T71" fmla="*/ 3 h 1476"/>
                        <a:gd name="T72" fmla="*/ 57 w 674"/>
                        <a:gd name="T73" fmla="*/ 6 h 1476"/>
                        <a:gd name="T74" fmla="*/ 84 w 674"/>
                        <a:gd name="T75" fmla="*/ 16 h 1476"/>
                        <a:gd name="T76" fmla="*/ 105 w 674"/>
                        <a:gd name="T77" fmla="*/ 29 h 1476"/>
                        <a:gd name="T78" fmla="*/ 123 w 674"/>
                        <a:gd name="T79" fmla="*/ 42 h 1476"/>
                        <a:gd name="T80" fmla="*/ 138 w 674"/>
                        <a:gd name="T81" fmla="*/ 61 h 1476"/>
                        <a:gd name="T82" fmla="*/ 144 w 674"/>
                        <a:gd name="T83" fmla="*/ 78 h 1476"/>
                        <a:gd name="T84" fmla="*/ 147 w 674"/>
                        <a:gd name="T85" fmla="*/ 100 h 1476"/>
                        <a:gd name="T86" fmla="*/ 408 w 674"/>
                        <a:gd name="T87" fmla="*/ 100 h 147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674"/>
                        <a:gd name="T133" fmla="*/ 0 h 1476"/>
                        <a:gd name="T134" fmla="*/ 674 w 674"/>
                        <a:gd name="T135" fmla="*/ 1476 h 1476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674" h="1476">
                          <a:moveTo>
                            <a:pt x="408" y="100"/>
                          </a:moveTo>
                          <a:lnTo>
                            <a:pt x="411" y="117"/>
                          </a:lnTo>
                          <a:lnTo>
                            <a:pt x="417" y="136"/>
                          </a:lnTo>
                          <a:lnTo>
                            <a:pt x="429" y="153"/>
                          </a:lnTo>
                          <a:lnTo>
                            <a:pt x="444" y="166"/>
                          </a:lnTo>
                          <a:lnTo>
                            <a:pt x="480" y="188"/>
                          </a:lnTo>
                          <a:lnTo>
                            <a:pt x="528" y="201"/>
                          </a:lnTo>
                          <a:lnTo>
                            <a:pt x="522" y="211"/>
                          </a:lnTo>
                          <a:lnTo>
                            <a:pt x="507" y="211"/>
                          </a:lnTo>
                          <a:lnTo>
                            <a:pt x="507" y="240"/>
                          </a:lnTo>
                          <a:lnTo>
                            <a:pt x="537" y="244"/>
                          </a:lnTo>
                          <a:lnTo>
                            <a:pt x="537" y="1475"/>
                          </a:lnTo>
                          <a:lnTo>
                            <a:pt x="651" y="1475"/>
                          </a:lnTo>
                          <a:lnTo>
                            <a:pt x="651" y="244"/>
                          </a:lnTo>
                          <a:lnTo>
                            <a:pt x="618" y="240"/>
                          </a:lnTo>
                          <a:lnTo>
                            <a:pt x="618" y="211"/>
                          </a:lnTo>
                          <a:lnTo>
                            <a:pt x="636" y="211"/>
                          </a:lnTo>
                          <a:lnTo>
                            <a:pt x="642" y="201"/>
                          </a:lnTo>
                          <a:lnTo>
                            <a:pt x="594" y="188"/>
                          </a:lnTo>
                          <a:lnTo>
                            <a:pt x="555" y="166"/>
                          </a:lnTo>
                          <a:lnTo>
                            <a:pt x="543" y="153"/>
                          </a:lnTo>
                          <a:lnTo>
                            <a:pt x="531" y="136"/>
                          </a:lnTo>
                          <a:lnTo>
                            <a:pt x="525" y="117"/>
                          </a:lnTo>
                          <a:lnTo>
                            <a:pt x="522" y="100"/>
                          </a:lnTo>
                          <a:lnTo>
                            <a:pt x="525" y="78"/>
                          </a:lnTo>
                          <a:lnTo>
                            <a:pt x="534" y="61"/>
                          </a:lnTo>
                          <a:lnTo>
                            <a:pt x="546" y="42"/>
                          </a:lnTo>
                          <a:lnTo>
                            <a:pt x="564" y="29"/>
                          </a:lnTo>
                          <a:lnTo>
                            <a:pt x="588" y="16"/>
                          </a:lnTo>
                          <a:lnTo>
                            <a:pt x="612" y="6"/>
                          </a:lnTo>
                          <a:lnTo>
                            <a:pt x="642" y="3"/>
                          </a:lnTo>
                          <a:lnTo>
                            <a:pt x="673" y="0"/>
                          </a:lnTo>
                          <a:lnTo>
                            <a:pt x="0" y="0"/>
                          </a:lnTo>
                          <a:lnTo>
                            <a:pt x="30" y="3"/>
                          </a:lnTo>
                          <a:lnTo>
                            <a:pt x="57" y="6"/>
                          </a:lnTo>
                          <a:lnTo>
                            <a:pt x="84" y="16"/>
                          </a:lnTo>
                          <a:lnTo>
                            <a:pt x="105" y="29"/>
                          </a:lnTo>
                          <a:lnTo>
                            <a:pt x="123" y="42"/>
                          </a:lnTo>
                          <a:lnTo>
                            <a:pt x="138" y="61"/>
                          </a:lnTo>
                          <a:lnTo>
                            <a:pt x="144" y="78"/>
                          </a:lnTo>
                          <a:lnTo>
                            <a:pt x="147" y="100"/>
                          </a:lnTo>
                          <a:lnTo>
                            <a:pt x="408" y="10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11" name="Freeform 346"/>
                    <p:cNvSpPr>
                      <a:spLocks/>
                    </p:cNvSpPr>
                    <p:nvPr/>
                  </p:nvSpPr>
                  <p:spPr bwMode="auto">
                    <a:xfrm>
                      <a:off x="2506" y="2071"/>
                      <a:ext cx="1058" cy="1288"/>
                    </a:xfrm>
                    <a:custGeom>
                      <a:avLst/>
                      <a:gdLst>
                        <a:gd name="T0" fmla="*/ 398 w 653"/>
                        <a:gd name="T1" fmla="*/ 100 h 1476"/>
                        <a:gd name="T2" fmla="*/ 401 w 653"/>
                        <a:gd name="T3" fmla="*/ 117 h 1476"/>
                        <a:gd name="T4" fmla="*/ 407 w 653"/>
                        <a:gd name="T5" fmla="*/ 136 h 1476"/>
                        <a:gd name="T6" fmla="*/ 419 w 653"/>
                        <a:gd name="T7" fmla="*/ 153 h 1476"/>
                        <a:gd name="T8" fmla="*/ 430 w 653"/>
                        <a:gd name="T9" fmla="*/ 166 h 1476"/>
                        <a:gd name="T10" fmla="*/ 468 w 653"/>
                        <a:gd name="T11" fmla="*/ 188 h 1476"/>
                        <a:gd name="T12" fmla="*/ 515 w 653"/>
                        <a:gd name="T13" fmla="*/ 201 h 1476"/>
                        <a:gd name="T14" fmla="*/ 509 w 653"/>
                        <a:gd name="T15" fmla="*/ 211 h 1476"/>
                        <a:gd name="T16" fmla="*/ 491 w 653"/>
                        <a:gd name="T17" fmla="*/ 211 h 1476"/>
                        <a:gd name="T18" fmla="*/ 491 w 653"/>
                        <a:gd name="T19" fmla="*/ 240 h 1476"/>
                        <a:gd name="T20" fmla="*/ 523 w 653"/>
                        <a:gd name="T21" fmla="*/ 244 h 1476"/>
                        <a:gd name="T22" fmla="*/ 523 w 653"/>
                        <a:gd name="T23" fmla="*/ 1475 h 1476"/>
                        <a:gd name="T24" fmla="*/ 634 w 653"/>
                        <a:gd name="T25" fmla="*/ 1475 h 1476"/>
                        <a:gd name="T26" fmla="*/ 634 w 653"/>
                        <a:gd name="T27" fmla="*/ 244 h 1476"/>
                        <a:gd name="T28" fmla="*/ 602 w 653"/>
                        <a:gd name="T29" fmla="*/ 240 h 1476"/>
                        <a:gd name="T30" fmla="*/ 602 w 653"/>
                        <a:gd name="T31" fmla="*/ 211 h 1476"/>
                        <a:gd name="T32" fmla="*/ 619 w 653"/>
                        <a:gd name="T33" fmla="*/ 211 h 1476"/>
                        <a:gd name="T34" fmla="*/ 622 w 653"/>
                        <a:gd name="T35" fmla="*/ 201 h 1476"/>
                        <a:gd name="T36" fmla="*/ 579 w 653"/>
                        <a:gd name="T37" fmla="*/ 188 h 1476"/>
                        <a:gd name="T38" fmla="*/ 541 w 653"/>
                        <a:gd name="T39" fmla="*/ 166 h 1476"/>
                        <a:gd name="T40" fmla="*/ 529 w 653"/>
                        <a:gd name="T41" fmla="*/ 153 h 1476"/>
                        <a:gd name="T42" fmla="*/ 518 w 653"/>
                        <a:gd name="T43" fmla="*/ 136 h 1476"/>
                        <a:gd name="T44" fmla="*/ 512 w 653"/>
                        <a:gd name="T45" fmla="*/ 117 h 1476"/>
                        <a:gd name="T46" fmla="*/ 509 w 653"/>
                        <a:gd name="T47" fmla="*/ 100 h 1476"/>
                        <a:gd name="T48" fmla="*/ 512 w 653"/>
                        <a:gd name="T49" fmla="*/ 78 h 1476"/>
                        <a:gd name="T50" fmla="*/ 521 w 653"/>
                        <a:gd name="T51" fmla="*/ 61 h 1476"/>
                        <a:gd name="T52" fmla="*/ 532 w 653"/>
                        <a:gd name="T53" fmla="*/ 42 h 1476"/>
                        <a:gd name="T54" fmla="*/ 550 w 653"/>
                        <a:gd name="T55" fmla="*/ 29 h 1476"/>
                        <a:gd name="T56" fmla="*/ 573 w 653"/>
                        <a:gd name="T57" fmla="*/ 16 h 1476"/>
                        <a:gd name="T58" fmla="*/ 596 w 653"/>
                        <a:gd name="T59" fmla="*/ 6 h 1476"/>
                        <a:gd name="T60" fmla="*/ 622 w 653"/>
                        <a:gd name="T61" fmla="*/ 3 h 1476"/>
                        <a:gd name="T62" fmla="*/ 652 w 653"/>
                        <a:gd name="T63" fmla="*/ 0 h 1476"/>
                        <a:gd name="T64" fmla="*/ 0 w 653"/>
                        <a:gd name="T65" fmla="*/ 0 h 1476"/>
                        <a:gd name="T66" fmla="*/ 32 w 653"/>
                        <a:gd name="T67" fmla="*/ 3 h 1476"/>
                        <a:gd name="T68" fmla="*/ 58 w 653"/>
                        <a:gd name="T69" fmla="*/ 6 h 1476"/>
                        <a:gd name="T70" fmla="*/ 81 w 653"/>
                        <a:gd name="T71" fmla="*/ 16 h 1476"/>
                        <a:gd name="T72" fmla="*/ 104 w 653"/>
                        <a:gd name="T73" fmla="*/ 29 h 1476"/>
                        <a:gd name="T74" fmla="*/ 122 w 653"/>
                        <a:gd name="T75" fmla="*/ 42 h 1476"/>
                        <a:gd name="T76" fmla="*/ 133 w 653"/>
                        <a:gd name="T77" fmla="*/ 61 h 1476"/>
                        <a:gd name="T78" fmla="*/ 142 w 653"/>
                        <a:gd name="T79" fmla="*/ 78 h 1476"/>
                        <a:gd name="T80" fmla="*/ 145 w 653"/>
                        <a:gd name="T81" fmla="*/ 100 h 1476"/>
                        <a:gd name="T82" fmla="*/ 398 w 653"/>
                        <a:gd name="T83" fmla="*/ 100 h 147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653"/>
                        <a:gd name="T127" fmla="*/ 0 h 1476"/>
                        <a:gd name="T128" fmla="*/ 653 w 653"/>
                        <a:gd name="T129" fmla="*/ 1476 h 147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653" h="1476">
                          <a:moveTo>
                            <a:pt x="398" y="100"/>
                          </a:moveTo>
                          <a:lnTo>
                            <a:pt x="401" y="117"/>
                          </a:lnTo>
                          <a:lnTo>
                            <a:pt x="407" y="136"/>
                          </a:lnTo>
                          <a:lnTo>
                            <a:pt x="419" y="153"/>
                          </a:lnTo>
                          <a:lnTo>
                            <a:pt x="430" y="166"/>
                          </a:lnTo>
                          <a:lnTo>
                            <a:pt x="468" y="188"/>
                          </a:lnTo>
                          <a:lnTo>
                            <a:pt x="515" y="201"/>
                          </a:lnTo>
                          <a:lnTo>
                            <a:pt x="509" y="211"/>
                          </a:lnTo>
                          <a:lnTo>
                            <a:pt x="491" y="211"/>
                          </a:lnTo>
                          <a:lnTo>
                            <a:pt x="491" y="240"/>
                          </a:lnTo>
                          <a:lnTo>
                            <a:pt x="523" y="244"/>
                          </a:lnTo>
                          <a:lnTo>
                            <a:pt x="523" y="1475"/>
                          </a:lnTo>
                          <a:lnTo>
                            <a:pt x="634" y="1475"/>
                          </a:lnTo>
                          <a:lnTo>
                            <a:pt x="634" y="244"/>
                          </a:lnTo>
                          <a:lnTo>
                            <a:pt x="602" y="240"/>
                          </a:lnTo>
                          <a:lnTo>
                            <a:pt x="602" y="211"/>
                          </a:lnTo>
                          <a:lnTo>
                            <a:pt x="619" y="211"/>
                          </a:lnTo>
                          <a:lnTo>
                            <a:pt x="622" y="201"/>
                          </a:lnTo>
                          <a:lnTo>
                            <a:pt x="579" y="188"/>
                          </a:lnTo>
                          <a:lnTo>
                            <a:pt x="541" y="166"/>
                          </a:lnTo>
                          <a:lnTo>
                            <a:pt x="529" y="153"/>
                          </a:lnTo>
                          <a:lnTo>
                            <a:pt x="518" y="136"/>
                          </a:lnTo>
                          <a:lnTo>
                            <a:pt x="512" y="117"/>
                          </a:lnTo>
                          <a:lnTo>
                            <a:pt x="509" y="100"/>
                          </a:lnTo>
                          <a:lnTo>
                            <a:pt x="512" y="78"/>
                          </a:lnTo>
                          <a:lnTo>
                            <a:pt x="521" y="61"/>
                          </a:lnTo>
                          <a:lnTo>
                            <a:pt x="532" y="42"/>
                          </a:lnTo>
                          <a:lnTo>
                            <a:pt x="550" y="29"/>
                          </a:lnTo>
                          <a:lnTo>
                            <a:pt x="573" y="16"/>
                          </a:lnTo>
                          <a:lnTo>
                            <a:pt x="596" y="6"/>
                          </a:lnTo>
                          <a:lnTo>
                            <a:pt x="622" y="3"/>
                          </a:lnTo>
                          <a:lnTo>
                            <a:pt x="652" y="0"/>
                          </a:lnTo>
                          <a:lnTo>
                            <a:pt x="0" y="0"/>
                          </a:lnTo>
                          <a:lnTo>
                            <a:pt x="32" y="3"/>
                          </a:lnTo>
                          <a:lnTo>
                            <a:pt x="58" y="6"/>
                          </a:lnTo>
                          <a:lnTo>
                            <a:pt x="81" y="16"/>
                          </a:lnTo>
                          <a:lnTo>
                            <a:pt x="104" y="29"/>
                          </a:lnTo>
                          <a:lnTo>
                            <a:pt x="122" y="42"/>
                          </a:lnTo>
                          <a:lnTo>
                            <a:pt x="133" y="61"/>
                          </a:lnTo>
                          <a:lnTo>
                            <a:pt x="142" y="78"/>
                          </a:lnTo>
                          <a:lnTo>
                            <a:pt x="145" y="100"/>
                          </a:lnTo>
                          <a:lnTo>
                            <a:pt x="398" y="10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12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3591" y="2071"/>
                      <a:ext cx="1058" cy="1288"/>
                    </a:xfrm>
                    <a:custGeom>
                      <a:avLst/>
                      <a:gdLst>
                        <a:gd name="T0" fmla="*/ 386 w 643"/>
                        <a:gd name="T1" fmla="*/ 100 h 1476"/>
                        <a:gd name="T2" fmla="*/ 395 w 643"/>
                        <a:gd name="T3" fmla="*/ 136 h 1476"/>
                        <a:gd name="T4" fmla="*/ 421 w 643"/>
                        <a:gd name="T5" fmla="*/ 166 h 1476"/>
                        <a:gd name="T6" fmla="*/ 456 w 643"/>
                        <a:gd name="T7" fmla="*/ 188 h 1476"/>
                        <a:gd name="T8" fmla="*/ 502 w 643"/>
                        <a:gd name="T9" fmla="*/ 201 h 1476"/>
                        <a:gd name="T10" fmla="*/ 496 w 643"/>
                        <a:gd name="T11" fmla="*/ 211 h 1476"/>
                        <a:gd name="T12" fmla="*/ 482 w 643"/>
                        <a:gd name="T13" fmla="*/ 211 h 1476"/>
                        <a:gd name="T14" fmla="*/ 482 w 643"/>
                        <a:gd name="T15" fmla="*/ 240 h 1476"/>
                        <a:gd name="T16" fmla="*/ 511 w 643"/>
                        <a:gd name="T17" fmla="*/ 244 h 1476"/>
                        <a:gd name="T18" fmla="*/ 511 w 643"/>
                        <a:gd name="T19" fmla="*/ 1475 h 1476"/>
                        <a:gd name="T20" fmla="*/ 621 w 643"/>
                        <a:gd name="T21" fmla="*/ 1475 h 1476"/>
                        <a:gd name="T22" fmla="*/ 621 w 643"/>
                        <a:gd name="T23" fmla="*/ 244 h 1476"/>
                        <a:gd name="T24" fmla="*/ 592 w 643"/>
                        <a:gd name="T25" fmla="*/ 240 h 1476"/>
                        <a:gd name="T26" fmla="*/ 592 w 643"/>
                        <a:gd name="T27" fmla="*/ 211 h 1476"/>
                        <a:gd name="T28" fmla="*/ 607 w 643"/>
                        <a:gd name="T29" fmla="*/ 211 h 1476"/>
                        <a:gd name="T30" fmla="*/ 612 w 643"/>
                        <a:gd name="T31" fmla="*/ 201 h 1476"/>
                        <a:gd name="T32" fmla="*/ 566 w 643"/>
                        <a:gd name="T33" fmla="*/ 188 h 1476"/>
                        <a:gd name="T34" fmla="*/ 531 w 643"/>
                        <a:gd name="T35" fmla="*/ 166 h 1476"/>
                        <a:gd name="T36" fmla="*/ 505 w 643"/>
                        <a:gd name="T37" fmla="*/ 136 h 1476"/>
                        <a:gd name="T38" fmla="*/ 496 w 643"/>
                        <a:gd name="T39" fmla="*/ 100 h 1476"/>
                        <a:gd name="T40" fmla="*/ 499 w 643"/>
                        <a:gd name="T41" fmla="*/ 78 h 1476"/>
                        <a:gd name="T42" fmla="*/ 508 w 643"/>
                        <a:gd name="T43" fmla="*/ 61 h 1476"/>
                        <a:gd name="T44" fmla="*/ 522 w 643"/>
                        <a:gd name="T45" fmla="*/ 42 h 1476"/>
                        <a:gd name="T46" fmla="*/ 540 w 643"/>
                        <a:gd name="T47" fmla="*/ 29 h 1476"/>
                        <a:gd name="T48" fmla="*/ 560 w 643"/>
                        <a:gd name="T49" fmla="*/ 16 h 1476"/>
                        <a:gd name="T50" fmla="*/ 586 w 643"/>
                        <a:gd name="T51" fmla="*/ 6 h 1476"/>
                        <a:gd name="T52" fmla="*/ 612 w 643"/>
                        <a:gd name="T53" fmla="*/ 3 h 1476"/>
                        <a:gd name="T54" fmla="*/ 642 w 643"/>
                        <a:gd name="T55" fmla="*/ 0 h 1476"/>
                        <a:gd name="T56" fmla="*/ 0 w 643"/>
                        <a:gd name="T57" fmla="*/ 0 h 1476"/>
                        <a:gd name="T58" fmla="*/ 29 w 643"/>
                        <a:gd name="T59" fmla="*/ 3 h 1476"/>
                        <a:gd name="T60" fmla="*/ 55 w 643"/>
                        <a:gd name="T61" fmla="*/ 6 h 1476"/>
                        <a:gd name="T62" fmla="*/ 81 w 643"/>
                        <a:gd name="T63" fmla="*/ 16 h 1476"/>
                        <a:gd name="T64" fmla="*/ 101 w 643"/>
                        <a:gd name="T65" fmla="*/ 29 h 1476"/>
                        <a:gd name="T66" fmla="*/ 119 w 643"/>
                        <a:gd name="T67" fmla="*/ 42 h 1476"/>
                        <a:gd name="T68" fmla="*/ 133 w 643"/>
                        <a:gd name="T69" fmla="*/ 61 h 1476"/>
                        <a:gd name="T70" fmla="*/ 139 w 643"/>
                        <a:gd name="T71" fmla="*/ 78 h 1476"/>
                        <a:gd name="T72" fmla="*/ 142 w 643"/>
                        <a:gd name="T73" fmla="*/ 100 h 1476"/>
                        <a:gd name="T74" fmla="*/ 386 w 643"/>
                        <a:gd name="T75" fmla="*/ 100 h 147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643"/>
                        <a:gd name="T115" fmla="*/ 0 h 1476"/>
                        <a:gd name="T116" fmla="*/ 643 w 643"/>
                        <a:gd name="T117" fmla="*/ 1476 h 147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643" h="1476">
                          <a:moveTo>
                            <a:pt x="386" y="100"/>
                          </a:moveTo>
                          <a:lnTo>
                            <a:pt x="395" y="136"/>
                          </a:lnTo>
                          <a:lnTo>
                            <a:pt x="421" y="166"/>
                          </a:lnTo>
                          <a:lnTo>
                            <a:pt x="456" y="188"/>
                          </a:lnTo>
                          <a:lnTo>
                            <a:pt x="502" y="201"/>
                          </a:lnTo>
                          <a:lnTo>
                            <a:pt x="496" y="211"/>
                          </a:lnTo>
                          <a:lnTo>
                            <a:pt x="482" y="211"/>
                          </a:lnTo>
                          <a:lnTo>
                            <a:pt x="482" y="240"/>
                          </a:lnTo>
                          <a:lnTo>
                            <a:pt x="511" y="244"/>
                          </a:lnTo>
                          <a:lnTo>
                            <a:pt x="511" y="1475"/>
                          </a:lnTo>
                          <a:lnTo>
                            <a:pt x="621" y="1475"/>
                          </a:lnTo>
                          <a:lnTo>
                            <a:pt x="621" y="244"/>
                          </a:lnTo>
                          <a:lnTo>
                            <a:pt x="592" y="240"/>
                          </a:lnTo>
                          <a:lnTo>
                            <a:pt x="592" y="211"/>
                          </a:lnTo>
                          <a:lnTo>
                            <a:pt x="607" y="211"/>
                          </a:lnTo>
                          <a:lnTo>
                            <a:pt x="612" y="201"/>
                          </a:lnTo>
                          <a:lnTo>
                            <a:pt x="566" y="188"/>
                          </a:lnTo>
                          <a:lnTo>
                            <a:pt x="531" y="166"/>
                          </a:lnTo>
                          <a:lnTo>
                            <a:pt x="505" y="136"/>
                          </a:lnTo>
                          <a:lnTo>
                            <a:pt x="496" y="100"/>
                          </a:lnTo>
                          <a:lnTo>
                            <a:pt x="499" y="78"/>
                          </a:lnTo>
                          <a:lnTo>
                            <a:pt x="508" y="61"/>
                          </a:lnTo>
                          <a:lnTo>
                            <a:pt x="522" y="42"/>
                          </a:lnTo>
                          <a:lnTo>
                            <a:pt x="540" y="29"/>
                          </a:lnTo>
                          <a:lnTo>
                            <a:pt x="560" y="16"/>
                          </a:lnTo>
                          <a:lnTo>
                            <a:pt x="586" y="6"/>
                          </a:lnTo>
                          <a:lnTo>
                            <a:pt x="612" y="3"/>
                          </a:lnTo>
                          <a:lnTo>
                            <a:pt x="642" y="0"/>
                          </a:lnTo>
                          <a:lnTo>
                            <a:pt x="0" y="0"/>
                          </a:lnTo>
                          <a:lnTo>
                            <a:pt x="29" y="3"/>
                          </a:lnTo>
                          <a:lnTo>
                            <a:pt x="55" y="6"/>
                          </a:lnTo>
                          <a:lnTo>
                            <a:pt x="81" y="16"/>
                          </a:lnTo>
                          <a:lnTo>
                            <a:pt x="101" y="29"/>
                          </a:lnTo>
                          <a:lnTo>
                            <a:pt x="119" y="42"/>
                          </a:lnTo>
                          <a:lnTo>
                            <a:pt x="133" y="61"/>
                          </a:lnTo>
                          <a:lnTo>
                            <a:pt x="139" y="78"/>
                          </a:lnTo>
                          <a:lnTo>
                            <a:pt x="142" y="100"/>
                          </a:lnTo>
                          <a:lnTo>
                            <a:pt x="386" y="10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13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1757" y="2417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14" name="Freeform 349"/>
                    <p:cNvSpPr>
                      <a:spLocks/>
                    </p:cNvSpPr>
                    <p:nvPr/>
                  </p:nvSpPr>
                  <p:spPr bwMode="auto">
                    <a:xfrm>
                      <a:off x="1567" y="2417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15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1757" y="2613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16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1567" y="2613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17" name="Freeform 352"/>
                    <p:cNvSpPr>
                      <a:spLocks/>
                    </p:cNvSpPr>
                    <p:nvPr/>
                  </p:nvSpPr>
                  <p:spPr bwMode="auto">
                    <a:xfrm>
                      <a:off x="2832" y="2417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18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2653" y="2417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184 h 185"/>
                        <a:gd name="T2" fmla="*/ 169 w 170"/>
                        <a:gd name="T3" fmla="*/ 0 h 185"/>
                        <a:gd name="T4" fmla="*/ 0 w 170"/>
                        <a:gd name="T5" fmla="*/ 0 h 185"/>
                        <a:gd name="T6" fmla="*/ 0 w 170"/>
                        <a:gd name="T7" fmla="*/ 184 h 185"/>
                        <a:gd name="T8" fmla="*/ 169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169" y="184"/>
                          </a:moveTo>
                          <a:lnTo>
                            <a:pt x="169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19" name="Freeform 354"/>
                    <p:cNvSpPr>
                      <a:spLocks/>
                    </p:cNvSpPr>
                    <p:nvPr/>
                  </p:nvSpPr>
                  <p:spPr bwMode="auto">
                    <a:xfrm>
                      <a:off x="2832" y="2613"/>
                      <a:ext cx="170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20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2653" y="2613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184 h 185"/>
                        <a:gd name="T2" fmla="*/ 169 w 170"/>
                        <a:gd name="T3" fmla="*/ 0 h 185"/>
                        <a:gd name="T4" fmla="*/ 0 w 170"/>
                        <a:gd name="T5" fmla="*/ 0 h 185"/>
                        <a:gd name="T6" fmla="*/ 0 w 170"/>
                        <a:gd name="T7" fmla="*/ 184 h 185"/>
                        <a:gd name="T8" fmla="*/ 169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169" y="184"/>
                          </a:moveTo>
                          <a:lnTo>
                            <a:pt x="169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9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21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3940" y="2417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0 w 169"/>
                        <a:gd name="T3" fmla="*/ 0 h 185"/>
                        <a:gd name="T4" fmla="*/ 168 w 169"/>
                        <a:gd name="T5" fmla="*/ 0 h 185"/>
                        <a:gd name="T6" fmla="*/ 168 w 169"/>
                        <a:gd name="T7" fmla="*/ 184 h 185"/>
                        <a:gd name="T8" fmla="*/ 0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8" y="0"/>
                          </a:lnTo>
                          <a:lnTo>
                            <a:pt x="168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22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3750" y="2417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23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3940" y="2613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0 w 169"/>
                        <a:gd name="T3" fmla="*/ 0 h 185"/>
                        <a:gd name="T4" fmla="*/ 168 w 169"/>
                        <a:gd name="T5" fmla="*/ 0 h 185"/>
                        <a:gd name="T6" fmla="*/ 168 w 169"/>
                        <a:gd name="T7" fmla="*/ 184 h 185"/>
                        <a:gd name="T8" fmla="*/ 0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8" y="0"/>
                          </a:lnTo>
                          <a:lnTo>
                            <a:pt x="168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24" name="Freeform 359"/>
                    <p:cNvSpPr>
                      <a:spLocks/>
                    </p:cNvSpPr>
                    <p:nvPr/>
                  </p:nvSpPr>
                  <p:spPr bwMode="auto">
                    <a:xfrm>
                      <a:off x="3750" y="2613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25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1757" y="288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26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1567" y="288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27" name="Freeform 362"/>
                    <p:cNvSpPr>
                      <a:spLocks/>
                    </p:cNvSpPr>
                    <p:nvPr/>
                  </p:nvSpPr>
                  <p:spPr bwMode="auto">
                    <a:xfrm>
                      <a:off x="1757" y="3109"/>
                      <a:ext cx="1058" cy="1288"/>
                    </a:xfrm>
                    <a:custGeom>
                      <a:avLst/>
                      <a:gdLst>
                        <a:gd name="T0" fmla="*/ 0 w 170"/>
                        <a:gd name="T1" fmla="*/ 184 h 185"/>
                        <a:gd name="T2" fmla="*/ 0 w 170"/>
                        <a:gd name="T3" fmla="*/ 0 h 185"/>
                        <a:gd name="T4" fmla="*/ 169 w 170"/>
                        <a:gd name="T5" fmla="*/ 0 h 185"/>
                        <a:gd name="T6" fmla="*/ 169 w 170"/>
                        <a:gd name="T7" fmla="*/ 184 h 185"/>
                        <a:gd name="T8" fmla="*/ 0 w 170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85"/>
                        <a:gd name="T17" fmla="*/ 170 w 17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9" y="0"/>
                          </a:lnTo>
                          <a:lnTo>
                            <a:pt x="169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28" name="Freeform 363"/>
                    <p:cNvSpPr>
                      <a:spLocks/>
                    </p:cNvSpPr>
                    <p:nvPr/>
                  </p:nvSpPr>
                  <p:spPr bwMode="auto">
                    <a:xfrm>
                      <a:off x="1567" y="310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29" name="Freeform 364"/>
                    <p:cNvSpPr>
                      <a:spLocks/>
                    </p:cNvSpPr>
                    <p:nvPr/>
                  </p:nvSpPr>
                  <p:spPr bwMode="auto">
                    <a:xfrm>
                      <a:off x="2653" y="3109"/>
                      <a:ext cx="1058" cy="1288"/>
                    </a:xfrm>
                    <a:custGeom>
                      <a:avLst/>
                      <a:gdLst>
                        <a:gd name="T0" fmla="*/ 0 w 317"/>
                        <a:gd name="T1" fmla="*/ 438 h 439"/>
                        <a:gd name="T2" fmla="*/ 0 w 317"/>
                        <a:gd name="T3" fmla="*/ 0 h 439"/>
                        <a:gd name="T4" fmla="*/ 316 w 317"/>
                        <a:gd name="T5" fmla="*/ 0 h 439"/>
                        <a:gd name="T6" fmla="*/ 316 w 317"/>
                        <a:gd name="T7" fmla="*/ 438 h 439"/>
                        <a:gd name="T8" fmla="*/ 0 w 317"/>
                        <a:gd name="T9" fmla="*/ 438 h 4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7"/>
                        <a:gd name="T16" fmla="*/ 0 h 439"/>
                        <a:gd name="T17" fmla="*/ 317 w 317"/>
                        <a:gd name="T18" fmla="*/ 439 h 4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7" h="439">
                          <a:moveTo>
                            <a:pt x="0" y="438"/>
                          </a:moveTo>
                          <a:lnTo>
                            <a:pt x="0" y="0"/>
                          </a:lnTo>
                          <a:lnTo>
                            <a:pt x="316" y="0"/>
                          </a:lnTo>
                          <a:lnTo>
                            <a:pt x="316" y="438"/>
                          </a:lnTo>
                          <a:lnTo>
                            <a:pt x="0" y="438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30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3940" y="2890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0 w 169"/>
                        <a:gd name="T3" fmla="*/ 0 h 185"/>
                        <a:gd name="T4" fmla="*/ 168 w 169"/>
                        <a:gd name="T5" fmla="*/ 0 h 185"/>
                        <a:gd name="T6" fmla="*/ 168 w 169"/>
                        <a:gd name="T7" fmla="*/ 184 h 185"/>
                        <a:gd name="T8" fmla="*/ 0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8" y="0"/>
                          </a:lnTo>
                          <a:lnTo>
                            <a:pt x="168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31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3750" y="2890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32" name="Freeform 367"/>
                    <p:cNvSpPr>
                      <a:spLocks/>
                    </p:cNvSpPr>
                    <p:nvPr/>
                  </p:nvSpPr>
                  <p:spPr bwMode="auto">
                    <a:xfrm>
                      <a:off x="3940" y="3109"/>
                      <a:ext cx="1058" cy="1288"/>
                    </a:xfrm>
                    <a:custGeom>
                      <a:avLst/>
                      <a:gdLst>
                        <a:gd name="T0" fmla="*/ 0 w 169"/>
                        <a:gd name="T1" fmla="*/ 184 h 185"/>
                        <a:gd name="T2" fmla="*/ 0 w 169"/>
                        <a:gd name="T3" fmla="*/ 0 h 185"/>
                        <a:gd name="T4" fmla="*/ 168 w 169"/>
                        <a:gd name="T5" fmla="*/ 0 h 185"/>
                        <a:gd name="T6" fmla="*/ 168 w 169"/>
                        <a:gd name="T7" fmla="*/ 184 h 185"/>
                        <a:gd name="T8" fmla="*/ 0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0" y="184"/>
                          </a:moveTo>
                          <a:lnTo>
                            <a:pt x="0" y="0"/>
                          </a:lnTo>
                          <a:lnTo>
                            <a:pt x="168" y="0"/>
                          </a:lnTo>
                          <a:lnTo>
                            <a:pt x="168" y="184"/>
                          </a:lnTo>
                          <a:lnTo>
                            <a:pt x="0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33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3750" y="3109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184 h 185"/>
                        <a:gd name="T2" fmla="*/ 168 w 169"/>
                        <a:gd name="T3" fmla="*/ 0 h 185"/>
                        <a:gd name="T4" fmla="*/ 0 w 169"/>
                        <a:gd name="T5" fmla="*/ 0 h 185"/>
                        <a:gd name="T6" fmla="*/ 0 w 169"/>
                        <a:gd name="T7" fmla="*/ 184 h 185"/>
                        <a:gd name="T8" fmla="*/ 168 w 169"/>
                        <a:gd name="T9" fmla="*/ 184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85"/>
                        <a:gd name="T17" fmla="*/ 169 w 169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85">
                          <a:moveTo>
                            <a:pt x="168" y="184"/>
                          </a:moveTo>
                          <a:lnTo>
                            <a:pt x="168" y="0"/>
                          </a:lnTo>
                          <a:lnTo>
                            <a:pt x="0" y="0"/>
                          </a:lnTo>
                          <a:lnTo>
                            <a:pt x="0" y="184"/>
                          </a:lnTo>
                          <a:lnTo>
                            <a:pt x="168" y="184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34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945" y="2326"/>
                      <a:ext cx="1058" cy="1288"/>
                    </a:xfrm>
                    <a:custGeom>
                      <a:avLst/>
                      <a:gdLst>
                        <a:gd name="T0" fmla="*/ 0 w 475"/>
                        <a:gd name="T1" fmla="*/ 0 h 185"/>
                        <a:gd name="T2" fmla="*/ 474 w 475"/>
                        <a:gd name="T3" fmla="*/ 0 h 185"/>
                        <a:gd name="T4" fmla="*/ 474 w 475"/>
                        <a:gd name="T5" fmla="*/ 61 h 185"/>
                        <a:gd name="T6" fmla="*/ 0 w 475"/>
                        <a:gd name="T7" fmla="*/ 184 h 185"/>
                        <a:gd name="T8" fmla="*/ 0 w 475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75"/>
                        <a:gd name="T16" fmla="*/ 0 h 185"/>
                        <a:gd name="T17" fmla="*/ 475 w 475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75" h="185">
                          <a:moveTo>
                            <a:pt x="0" y="0"/>
                          </a:moveTo>
                          <a:lnTo>
                            <a:pt x="474" y="0"/>
                          </a:lnTo>
                          <a:lnTo>
                            <a:pt x="474" y="61"/>
                          </a:lnTo>
                          <a:lnTo>
                            <a:pt x="0" y="18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35" name="Freeform 370"/>
                    <p:cNvSpPr>
                      <a:spLocks/>
                    </p:cNvSpPr>
                    <p:nvPr/>
                  </p:nvSpPr>
                  <p:spPr bwMode="auto">
                    <a:xfrm>
                      <a:off x="2178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36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2273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37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2358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38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2094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39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3286" y="2360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188"/>
                        <a:gd name="T2" fmla="*/ 168 w 169"/>
                        <a:gd name="T3" fmla="*/ 1187 h 1188"/>
                        <a:gd name="T4" fmla="*/ 0 w 169"/>
                        <a:gd name="T5" fmla="*/ 1187 h 1188"/>
                        <a:gd name="T6" fmla="*/ 0 w 169"/>
                        <a:gd name="T7" fmla="*/ 9 h 1188"/>
                        <a:gd name="T8" fmla="*/ 168 w 169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188"/>
                        <a:gd name="T17" fmla="*/ 169 w 169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188">
                          <a:moveTo>
                            <a:pt x="168" y="0"/>
                          </a:moveTo>
                          <a:lnTo>
                            <a:pt x="168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40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3359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41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3444" y="2360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188"/>
                        <a:gd name="T2" fmla="*/ 168 w 169"/>
                        <a:gd name="T3" fmla="*/ 1187 h 1188"/>
                        <a:gd name="T4" fmla="*/ 0 w 169"/>
                        <a:gd name="T5" fmla="*/ 1187 h 1188"/>
                        <a:gd name="T6" fmla="*/ 0 w 169"/>
                        <a:gd name="T7" fmla="*/ 9 h 1188"/>
                        <a:gd name="T8" fmla="*/ 168 w 169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188"/>
                        <a:gd name="T17" fmla="*/ 169 w 169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188">
                          <a:moveTo>
                            <a:pt x="168" y="0"/>
                          </a:moveTo>
                          <a:lnTo>
                            <a:pt x="168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42" name="Freeform 377"/>
                    <p:cNvSpPr>
                      <a:spLocks/>
                    </p:cNvSpPr>
                    <p:nvPr/>
                  </p:nvSpPr>
                  <p:spPr bwMode="auto">
                    <a:xfrm>
                      <a:off x="3202" y="2360"/>
                      <a:ext cx="1058" cy="1288"/>
                    </a:xfrm>
                    <a:custGeom>
                      <a:avLst/>
                      <a:gdLst>
                        <a:gd name="T0" fmla="*/ 168 w 169"/>
                        <a:gd name="T1" fmla="*/ 0 h 1188"/>
                        <a:gd name="T2" fmla="*/ 168 w 169"/>
                        <a:gd name="T3" fmla="*/ 1187 h 1188"/>
                        <a:gd name="T4" fmla="*/ 0 w 169"/>
                        <a:gd name="T5" fmla="*/ 1187 h 1188"/>
                        <a:gd name="T6" fmla="*/ 0 w 169"/>
                        <a:gd name="T7" fmla="*/ 9 h 1188"/>
                        <a:gd name="T8" fmla="*/ 168 w 169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1188"/>
                        <a:gd name="T17" fmla="*/ 169 w 169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1188">
                          <a:moveTo>
                            <a:pt x="168" y="0"/>
                          </a:moveTo>
                          <a:lnTo>
                            <a:pt x="168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8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43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4372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44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4456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45" name="Freeform 380"/>
                    <p:cNvSpPr>
                      <a:spLocks/>
                    </p:cNvSpPr>
                    <p:nvPr/>
                  </p:nvSpPr>
                  <p:spPr bwMode="auto">
                    <a:xfrm>
                      <a:off x="4276" y="2360"/>
                      <a:ext cx="1058" cy="1288"/>
                    </a:xfrm>
                    <a:custGeom>
                      <a:avLst/>
                      <a:gdLst>
                        <a:gd name="T0" fmla="*/ 169 w 170"/>
                        <a:gd name="T1" fmla="*/ 0 h 1188"/>
                        <a:gd name="T2" fmla="*/ 169 w 170"/>
                        <a:gd name="T3" fmla="*/ 1187 h 1188"/>
                        <a:gd name="T4" fmla="*/ 0 w 170"/>
                        <a:gd name="T5" fmla="*/ 1187 h 1188"/>
                        <a:gd name="T6" fmla="*/ 0 w 170"/>
                        <a:gd name="T7" fmla="*/ 9 h 1188"/>
                        <a:gd name="T8" fmla="*/ 169 w 170"/>
                        <a:gd name="T9" fmla="*/ 0 h 11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0"/>
                        <a:gd name="T16" fmla="*/ 0 h 1188"/>
                        <a:gd name="T17" fmla="*/ 170 w 170"/>
                        <a:gd name="T18" fmla="*/ 1188 h 11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0" h="1188">
                          <a:moveTo>
                            <a:pt x="169" y="0"/>
                          </a:moveTo>
                          <a:lnTo>
                            <a:pt x="169" y="1187"/>
                          </a:lnTo>
                          <a:lnTo>
                            <a:pt x="0" y="1187"/>
                          </a:lnTo>
                          <a:lnTo>
                            <a:pt x="0" y="9"/>
                          </a:lnTo>
                          <a:lnTo>
                            <a:pt x="169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46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2041" y="2326"/>
                      <a:ext cx="1058" cy="1288"/>
                    </a:xfrm>
                    <a:custGeom>
                      <a:avLst/>
                      <a:gdLst>
                        <a:gd name="T0" fmla="*/ 0 w 465"/>
                        <a:gd name="T1" fmla="*/ 0 h 185"/>
                        <a:gd name="T2" fmla="*/ 464 w 465"/>
                        <a:gd name="T3" fmla="*/ 0 h 185"/>
                        <a:gd name="T4" fmla="*/ 464 w 465"/>
                        <a:gd name="T5" fmla="*/ 61 h 185"/>
                        <a:gd name="T6" fmla="*/ 0 w 465"/>
                        <a:gd name="T7" fmla="*/ 184 h 185"/>
                        <a:gd name="T8" fmla="*/ 0 w 465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5"/>
                        <a:gd name="T16" fmla="*/ 0 h 185"/>
                        <a:gd name="T17" fmla="*/ 465 w 465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5" h="185">
                          <a:moveTo>
                            <a:pt x="0" y="0"/>
                          </a:moveTo>
                          <a:lnTo>
                            <a:pt x="464" y="0"/>
                          </a:lnTo>
                          <a:lnTo>
                            <a:pt x="464" y="61"/>
                          </a:lnTo>
                          <a:lnTo>
                            <a:pt x="0" y="18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47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3138" y="2326"/>
                      <a:ext cx="1058" cy="1288"/>
                    </a:xfrm>
                    <a:custGeom>
                      <a:avLst/>
                      <a:gdLst>
                        <a:gd name="T0" fmla="*/ 0 w 486"/>
                        <a:gd name="T1" fmla="*/ 0 h 185"/>
                        <a:gd name="T2" fmla="*/ 485 w 486"/>
                        <a:gd name="T3" fmla="*/ 0 h 185"/>
                        <a:gd name="T4" fmla="*/ 485 w 486"/>
                        <a:gd name="T5" fmla="*/ 61 h 185"/>
                        <a:gd name="T6" fmla="*/ 0 w 486"/>
                        <a:gd name="T7" fmla="*/ 184 h 185"/>
                        <a:gd name="T8" fmla="*/ 0 w 486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6"/>
                        <a:gd name="T16" fmla="*/ 0 h 185"/>
                        <a:gd name="T17" fmla="*/ 486 w 486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6" h="185">
                          <a:moveTo>
                            <a:pt x="0" y="0"/>
                          </a:moveTo>
                          <a:lnTo>
                            <a:pt x="485" y="0"/>
                          </a:lnTo>
                          <a:lnTo>
                            <a:pt x="485" y="61"/>
                          </a:lnTo>
                          <a:lnTo>
                            <a:pt x="0" y="18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48" name="Freeform 383"/>
                    <p:cNvSpPr>
                      <a:spLocks/>
                    </p:cNvSpPr>
                    <p:nvPr/>
                  </p:nvSpPr>
                  <p:spPr bwMode="auto">
                    <a:xfrm>
                      <a:off x="4234" y="2326"/>
                      <a:ext cx="1058" cy="1288"/>
                    </a:xfrm>
                    <a:custGeom>
                      <a:avLst/>
                      <a:gdLst>
                        <a:gd name="T0" fmla="*/ 0 w 465"/>
                        <a:gd name="T1" fmla="*/ 0 h 185"/>
                        <a:gd name="T2" fmla="*/ 464 w 465"/>
                        <a:gd name="T3" fmla="*/ 0 h 185"/>
                        <a:gd name="T4" fmla="*/ 464 w 465"/>
                        <a:gd name="T5" fmla="*/ 61 h 185"/>
                        <a:gd name="T6" fmla="*/ 0 w 465"/>
                        <a:gd name="T7" fmla="*/ 184 h 185"/>
                        <a:gd name="T8" fmla="*/ 0 w 465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5"/>
                        <a:gd name="T16" fmla="*/ 0 h 185"/>
                        <a:gd name="T17" fmla="*/ 465 w 465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5" h="185">
                          <a:moveTo>
                            <a:pt x="0" y="0"/>
                          </a:moveTo>
                          <a:lnTo>
                            <a:pt x="464" y="0"/>
                          </a:lnTo>
                          <a:lnTo>
                            <a:pt x="464" y="61"/>
                          </a:lnTo>
                          <a:lnTo>
                            <a:pt x="0" y="18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49" name="Freeform 384"/>
                    <p:cNvSpPr>
                      <a:spLocks/>
                    </p:cNvSpPr>
                    <p:nvPr/>
                  </p:nvSpPr>
                  <p:spPr bwMode="auto">
                    <a:xfrm>
                      <a:off x="850" y="3581"/>
                      <a:ext cx="1058" cy="1288"/>
                    </a:xfrm>
                    <a:custGeom>
                      <a:avLst/>
                      <a:gdLst>
                        <a:gd name="T0" fmla="*/ 0 w 3917"/>
                        <a:gd name="T1" fmla="*/ 0 h 185"/>
                        <a:gd name="T2" fmla="*/ 2 w 3917"/>
                        <a:gd name="T3" fmla="*/ 184 h 185"/>
                        <a:gd name="T4" fmla="*/ 3916 w 3917"/>
                        <a:gd name="T5" fmla="*/ 184 h 185"/>
                        <a:gd name="T6" fmla="*/ 3916 w 3917"/>
                        <a:gd name="T7" fmla="*/ 0 h 185"/>
                        <a:gd name="T8" fmla="*/ 0 w 3917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17"/>
                        <a:gd name="T16" fmla="*/ 0 h 185"/>
                        <a:gd name="T17" fmla="*/ 3917 w 3917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17" h="185">
                          <a:moveTo>
                            <a:pt x="0" y="0"/>
                          </a:moveTo>
                          <a:lnTo>
                            <a:pt x="2" y="184"/>
                          </a:lnTo>
                          <a:lnTo>
                            <a:pt x="3916" y="184"/>
                          </a:lnTo>
                          <a:lnTo>
                            <a:pt x="39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50" name="Freeform 385"/>
                    <p:cNvSpPr>
                      <a:spLocks/>
                    </p:cNvSpPr>
                    <p:nvPr/>
                  </p:nvSpPr>
                  <p:spPr bwMode="auto">
                    <a:xfrm>
                      <a:off x="659" y="3718"/>
                      <a:ext cx="1058" cy="1288"/>
                    </a:xfrm>
                    <a:custGeom>
                      <a:avLst/>
                      <a:gdLst>
                        <a:gd name="T0" fmla="*/ 167 w 4075"/>
                        <a:gd name="T1" fmla="*/ 55 h 186"/>
                        <a:gd name="T2" fmla="*/ 141 w 4075"/>
                        <a:gd name="T3" fmla="*/ 64 h 186"/>
                        <a:gd name="T4" fmla="*/ 120 w 4075"/>
                        <a:gd name="T5" fmla="*/ 92 h 186"/>
                        <a:gd name="T6" fmla="*/ 105 w 4075"/>
                        <a:gd name="T7" fmla="*/ 129 h 186"/>
                        <a:gd name="T8" fmla="*/ 99 w 4075"/>
                        <a:gd name="T9" fmla="*/ 185 h 186"/>
                        <a:gd name="T10" fmla="*/ 0 w 4075"/>
                        <a:gd name="T11" fmla="*/ 175 h 186"/>
                        <a:gd name="T12" fmla="*/ 8 w 4075"/>
                        <a:gd name="T13" fmla="*/ 111 h 186"/>
                        <a:gd name="T14" fmla="*/ 26 w 4075"/>
                        <a:gd name="T15" fmla="*/ 55 h 186"/>
                        <a:gd name="T16" fmla="*/ 55 w 4075"/>
                        <a:gd name="T17" fmla="*/ 9 h 186"/>
                        <a:gd name="T18" fmla="*/ 91 w 4075"/>
                        <a:gd name="T19" fmla="*/ 0 h 186"/>
                        <a:gd name="T20" fmla="*/ 4009 w 4075"/>
                        <a:gd name="T21" fmla="*/ 0 h 186"/>
                        <a:gd name="T22" fmla="*/ 4047 w 4075"/>
                        <a:gd name="T23" fmla="*/ 9 h 186"/>
                        <a:gd name="T24" fmla="*/ 4074 w 4075"/>
                        <a:gd name="T25" fmla="*/ 55 h 186"/>
                        <a:gd name="T26" fmla="*/ 167 w 4075"/>
                        <a:gd name="T27" fmla="*/ 55 h 18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075"/>
                        <a:gd name="T43" fmla="*/ 0 h 186"/>
                        <a:gd name="T44" fmla="*/ 4075 w 4075"/>
                        <a:gd name="T45" fmla="*/ 186 h 18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075" h="186">
                          <a:moveTo>
                            <a:pt x="167" y="55"/>
                          </a:moveTo>
                          <a:lnTo>
                            <a:pt x="141" y="64"/>
                          </a:lnTo>
                          <a:lnTo>
                            <a:pt x="120" y="92"/>
                          </a:lnTo>
                          <a:lnTo>
                            <a:pt x="105" y="129"/>
                          </a:lnTo>
                          <a:lnTo>
                            <a:pt x="99" y="185"/>
                          </a:lnTo>
                          <a:lnTo>
                            <a:pt x="0" y="175"/>
                          </a:lnTo>
                          <a:lnTo>
                            <a:pt x="8" y="111"/>
                          </a:lnTo>
                          <a:lnTo>
                            <a:pt x="26" y="55"/>
                          </a:lnTo>
                          <a:lnTo>
                            <a:pt x="55" y="9"/>
                          </a:lnTo>
                          <a:lnTo>
                            <a:pt x="91" y="0"/>
                          </a:lnTo>
                          <a:lnTo>
                            <a:pt x="4009" y="0"/>
                          </a:lnTo>
                          <a:lnTo>
                            <a:pt x="4047" y="9"/>
                          </a:lnTo>
                          <a:lnTo>
                            <a:pt x="4074" y="55"/>
                          </a:lnTo>
                          <a:lnTo>
                            <a:pt x="167" y="55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51" name="Freeform 386"/>
                    <p:cNvSpPr>
                      <a:spLocks/>
                    </p:cNvSpPr>
                    <p:nvPr/>
                  </p:nvSpPr>
                  <p:spPr bwMode="auto">
                    <a:xfrm>
                      <a:off x="768" y="3696"/>
                      <a:ext cx="1058" cy="1287"/>
                    </a:xfrm>
                    <a:custGeom>
                      <a:avLst/>
                      <a:gdLst>
                        <a:gd name="T0" fmla="*/ 159 w 4129"/>
                        <a:gd name="T1" fmla="*/ 50 h 193"/>
                        <a:gd name="T2" fmla="*/ 133 w 4129"/>
                        <a:gd name="T3" fmla="*/ 60 h 193"/>
                        <a:gd name="T4" fmla="*/ 113 w 4129"/>
                        <a:gd name="T5" fmla="*/ 101 h 193"/>
                        <a:gd name="T6" fmla="*/ 99 w 4129"/>
                        <a:gd name="T7" fmla="*/ 141 h 193"/>
                        <a:gd name="T8" fmla="*/ 94 w 4129"/>
                        <a:gd name="T9" fmla="*/ 192 h 193"/>
                        <a:gd name="T10" fmla="*/ 0 w 4129"/>
                        <a:gd name="T11" fmla="*/ 192 h 193"/>
                        <a:gd name="T12" fmla="*/ 8 w 4129"/>
                        <a:gd name="T13" fmla="*/ 121 h 193"/>
                        <a:gd name="T14" fmla="*/ 25 w 4129"/>
                        <a:gd name="T15" fmla="*/ 50 h 193"/>
                        <a:gd name="T16" fmla="*/ 54 w 4129"/>
                        <a:gd name="T17" fmla="*/ 10 h 193"/>
                        <a:gd name="T18" fmla="*/ 88 w 4129"/>
                        <a:gd name="T19" fmla="*/ 0 h 193"/>
                        <a:gd name="T20" fmla="*/ 4068 w 4129"/>
                        <a:gd name="T21" fmla="*/ 0 h 193"/>
                        <a:gd name="T22" fmla="*/ 4102 w 4129"/>
                        <a:gd name="T23" fmla="*/ 10 h 193"/>
                        <a:gd name="T24" fmla="*/ 4128 w 4129"/>
                        <a:gd name="T25" fmla="*/ 50 h 193"/>
                        <a:gd name="T26" fmla="*/ 159 w 4129"/>
                        <a:gd name="T27" fmla="*/ 50 h 193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129"/>
                        <a:gd name="T43" fmla="*/ 0 h 193"/>
                        <a:gd name="T44" fmla="*/ 4129 w 4129"/>
                        <a:gd name="T45" fmla="*/ 193 h 193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129" h="193">
                          <a:moveTo>
                            <a:pt x="159" y="50"/>
                          </a:moveTo>
                          <a:lnTo>
                            <a:pt x="133" y="60"/>
                          </a:lnTo>
                          <a:lnTo>
                            <a:pt x="113" y="101"/>
                          </a:lnTo>
                          <a:lnTo>
                            <a:pt x="99" y="141"/>
                          </a:lnTo>
                          <a:lnTo>
                            <a:pt x="94" y="192"/>
                          </a:lnTo>
                          <a:lnTo>
                            <a:pt x="0" y="192"/>
                          </a:lnTo>
                          <a:lnTo>
                            <a:pt x="8" y="121"/>
                          </a:lnTo>
                          <a:lnTo>
                            <a:pt x="25" y="50"/>
                          </a:lnTo>
                          <a:lnTo>
                            <a:pt x="54" y="10"/>
                          </a:lnTo>
                          <a:lnTo>
                            <a:pt x="88" y="0"/>
                          </a:lnTo>
                          <a:lnTo>
                            <a:pt x="4068" y="0"/>
                          </a:lnTo>
                          <a:lnTo>
                            <a:pt x="4102" y="10"/>
                          </a:lnTo>
                          <a:lnTo>
                            <a:pt x="4128" y="50"/>
                          </a:lnTo>
                          <a:lnTo>
                            <a:pt x="159" y="5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52" name="Freeform 387"/>
                    <p:cNvSpPr>
                      <a:spLocks/>
                    </p:cNvSpPr>
                    <p:nvPr/>
                  </p:nvSpPr>
                  <p:spPr bwMode="auto">
                    <a:xfrm>
                      <a:off x="977" y="1242"/>
                      <a:ext cx="1058" cy="1287"/>
                    </a:xfrm>
                    <a:custGeom>
                      <a:avLst/>
                      <a:gdLst>
                        <a:gd name="T0" fmla="*/ 1832 w 1833"/>
                        <a:gd name="T1" fmla="*/ 0 h 462"/>
                        <a:gd name="T2" fmla="*/ 0 w 1833"/>
                        <a:gd name="T3" fmla="*/ 461 h 462"/>
                        <a:gd name="T4" fmla="*/ 483 w 1833"/>
                        <a:gd name="T5" fmla="*/ 426 h 462"/>
                        <a:gd name="T6" fmla="*/ 1832 w 1833"/>
                        <a:gd name="T7" fmla="*/ 85 h 462"/>
                        <a:gd name="T8" fmla="*/ 1832 w 1833"/>
                        <a:gd name="T9" fmla="*/ 0 h 46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33"/>
                        <a:gd name="T16" fmla="*/ 0 h 462"/>
                        <a:gd name="T17" fmla="*/ 1833 w 1833"/>
                        <a:gd name="T18" fmla="*/ 462 h 46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33" h="462">
                          <a:moveTo>
                            <a:pt x="1832" y="0"/>
                          </a:moveTo>
                          <a:lnTo>
                            <a:pt x="0" y="461"/>
                          </a:lnTo>
                          <a:lnTo>
                            <a:pt x="483" y="426"/>
                          </a:lnTo>
                          <a:lnTo>
                            <a:pt x="1832" y="85"/>
                          </a:lnTo>
                          <a:lnTo>
                            <a:pt x="1832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53" name="Freeform 388"/>
                    <p:cNvSpPr>
                      <a:spLocks/>
                    </p:cNvSpPr>
                    <p:nvPr/>
                  </p:nvSpPr>
                  <p:spPr bwMode="auto">
                    <a:xfrm>
                      <a:off x="1461" y="1334"/>
                      <a:ext cx="1058" cy="1287"/>
                    </a:xfrm>
                    <a:custGeom>
                      <a:avLst/>
                      <a:gdLst>
                        <a:gd name="T0" fmla="*/ 0 w 2697"/>
                        <a:gd name="T1" fmla="*/ 334 h 335"/>
                        <a:gd name="T2" fmla="*/ 1348 w 2697"/>
                        <a:gd name="T3" fmla="*/ 0 h 335"/>
                        <a:gd name="T4" fmla="*/ 1348 w 2697"/>
                        <a:gd name="T5" fmla="*/ 0 h 335"/>
                        <a:gd name="T6" fmla="*/ 2696 w 2697"/>
                        <a:gd name="T7" fmla="*/ 334 h 335"/>
                        <a:gd name="T8" fmla="*/ 0 w 2697"/>
                        <a:gd name="T9" fmla="*/ 334 h 3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97"/>
                        <a:gd name="T16" fmla="*/ 0 h 335"/>
                        <a:gd name="T17" fmla="*/ 2697 w 2697"/>
                        <a:gd name="T18" fmla="*/ 335 h 3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97" h="335">
                          <a:moveTo>
                            <a:pt x="0" y="334"/>
                          </a:moveTo>
                          <a:lnTo>
                            <a:pt x="1348" y="0"/>
                          </a:lnTo>
                          <a:lnTo>
                            <a:pt x="2696" y="334"/>
                          </a:lnTo>
                          <a:lnTo>
                            <a:pt x="0" y="334"/>
                          </a:lnTo>
                        </a:path>
                      </a:pathLst>
                    </a:custGeom>
                    <a:solidFill>
                      <a:srgbClr val="E69A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54" name="Freeform 389"/>
                    <p:cNvSpPr>
                      <a:spLocks/>
                    </p:cNvSpPr>
                    <p:nvPr/>
                  </p:nvSpPr>
                  <p:spPr bwMode="auto">
                    <a:xfrm>
                      <a:off x="977" y="1242"/>
                      <a:ext cx="1058" cy="1287"/>
                    </a:xfrm>
                    <a:custGeom>
                      <a:avLst/>
                      <a:gdLst>
                        <a:gd name="T0" fmla="*/ 0 w 3665"/>
                        <a:gd name="T1" fmla="*/ 461 h 462"/>
                        <a:gd name="T2" fmla="*/ 485 w 3665"/>
                        <a:gd name="T3" fmla="*/ 426 h 462"/>
                        <a:gd name="T4" fmla="*/ 3180 w 3665"/>
                        <a:gd name="T5" fmla="*/ 426 h 462"/>
                        <a:gd name="T6" fmla="*/ 1832 w 3665"/>
                        <a:gd name="T7" fmla="*/ 85 h 462"/>
                        <a:gd name="T8" fmla="*/ 1832 w 3665"/>
                        <a:gd name="T9" fmla="*/ 85 h 462"/>
                        <a:gd name="T10" fmla="*/ 1832 w 3665"/>
                        <a:gd name="T11" fmla="*/ 0 h 462"/>
                        <a:gd name="T12" fmla="*/ 1832 w 3665"/>
                        <a:gd name="T13" fmla="*/ 0 h 462"/>
                        <a:gd name="T14" fmla="*/ 3664 w 3665"/>
                        <a:gd name="T15" fmla="*/ 461 h 462"/>
                        <a:gd name="T16" fmla="*/ 3319 w 3665"/>
                        <a:gd name="T17" fmla="*/ 461 h 462"/>
                        <a:gd name="T18" fmla="*/ 0 w 3665"/>
                        <a:gd name="T19" fmla="*/ 461 h 46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665"/>
                        <a:gd name="T31" fmla="*/ 0 h 462"/>
                        <a:gd name="T32" fmla="*/ 3665 w 3665"/>
                        <a:gd name="T33" fmla="*/ 462 h 46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665" h="462">
                          <a:moveTo>
                            <a:pt x="0" y="461"/>
                          </a:moveTo>
                          <a:lnTo>
                            <a:pt x="485" y="426"/>
                          </a:lnTo>
                          <a:lnTo>
                            <a:pt x="3180" y="426"/>
                          </a:lnTo>
                          <a:lnTo>
                            <a:pt x="1832" y="85"/>
                          </a:lnTo>
                          <a:lnTo>
                            <a:pt x="1832" y="0"/>
                          </a:lnTo>
                          <a:lnTo>
                            <a:pt x="3664" y="461"/>
                          </a:lnTo>
                          <a:lnTo>
                            <a:pt x="3319" y="461"/>
                          </a:lnTo>
                          <a:lnTo>
                            <a:pt x="0" y="461"/>
                          </a:lnTo>
                        </a:path>
                      </a:pathLst>
                    </a:custGeom>
                    <a:solidFill>
                      <a:srgbClr val="800101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55" name="Freeform 390"/>
                    <p:cNvSpPr>
                      <a:spLocks/>
                    </p:cNvSpPr>
                    <p:nvPr/>
                  </p:nvSpPr>
                  <p:spPr bwMode="auto">
                    <a:xfrm>
                      <a:off x="850" y="1737"/>
                      <a:ext cx="1058" cy="1287"/>
                    </a:xfrm>
                    <a:custGeom>
                      <a:avLst/>
                      <a:gdLst>
                        <a:gd name="T0" fmla="*/ 0 w 3938"/>
                        <a:gd name="T1" fmla="*/ 0 h 186"/>
                        <a:gd name="T2" fmla="*/ 3937 w 3938"/>
                        <a:gd name="T3" fmla="*/ 0 h 186"/>
                        <a:gd name="T4" fmla="*/ 3937 w 3938"/>
                        <a:gd name="T5" fmla="*/ 185 h 186"/>
                        <a:gd name="T6" fmla="*/ 0 w 3938"/>
                        <a:gd name="T7" fmla="*/ 185 h 186"/>
                        <a:gd name="T8" fmla="*/ 0 w 3938"/>
                        <a:gd name="T9" fmla="*/ 0 h 1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938"/>
                        <a:gd name="T16" fmla="*/ 0 h 186"/>
                        <a:gd name="T17" fmla="*/ 3938 w 3938"/>
                        <a:gd name="T18" fmla="*/ 186 h 1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938" h="186">
                          <a:moveTo>
                            <a:pt x="0" y="0"/>
                          </a:moveTo>
                          <a:lnTo>
                            <a:pt x="3937" y="0"/>
                          </a:lnTo>
                          <a:lnTo>
                            <a:pt x="3937" y="185"/>
                          </a:lnTo>
                          <a:lnTo>
                            <a:pt x="0" y="18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D9800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656" name="Line 3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08" y="3108"/>
                      <a:ext cx="1495" cy="207"/>
                    </a:xfrm>
                    <a:prstGeom prst="line">
                      <a:avLst/>
                    </a:prstGeom>
                    <a:noFill/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30" name="Group 392"/>
                  <p:cNvGrpSpPr>
                    <a:grpSpLocks/>
                  </p:cNvGrpSpPr>
                  <p:nvPr/>
                </p:nvGrpSpPr>
                <p:grpSpPr bwMode="auto">
                  <a:xfrm>
                    <a:off x="2476" y="1448"/>
                    <a:ext cx="1694" cy="1287"/>
                    <a:chOff x="2476" y="1448"/>
                    <a:chExt cx="1694" cy="1287"/>
                  </a:xfrm>
                </p:grpSpPr>
                <p:sp>
                  <p:nvSpPr>
                    <p:cNvPr id="1531" name="Freeform 393"/>
                    <p:cNvSpPr>
                      <a:spLocks/>
                    </p:cNvSpPr>
                    <p:nvPr/>
                  </p:nvSpPr>
                  <p:spPr bwMode="auto">
                    <a:xfrm>
                      <a:off x="3112" y="1448"/>
                      <a:ext cx="1058" cy="1287"/>
                    </a:xfrm>
                    <a:custGeom>
                      <a:avLst/>
                      <a:gdLst>
                        <a:gd name="T0" fmla="*/ 4 w 84"/>
                        <a:gd name="T1" fmla="*/ 145 h 152"/>
                        <a:gd name="T2" fmla="*/ 18 w 84"/>
                        <a:gd name="T3" fmla="*/ 148 h 152"/>
                        <a:gd name="T4" fmla="*/ 54 w 84"/>
                        <a:gd name="T5" fmla="*/ 151 h 152"/>
                        <a:gd name="T6" fmla="*/ 60 w 84"/>
                        <a:gd name="T7" fmla="*/ 148 h 152"/>
                        <a:gd name="T8" fmla="*/ 67 w 84"/>
                        <a:gd name="T9" fmla="*/ 145 h 152"/>
                        <a:gd name="T10" fmla="*/ 80 w 84"/>
                        <a:gd name="T11" fmla="*/ 118 h 152"/>
                        <a:gd name="T12" fmla="*/ 83 w 84"/>
                        <a:gd name="T13" fmla="*/ 94 h 152"/>
                        <a:gd name="T14" fmla="*/ 80 w 84"/>
                        <a:gd name="T15" fmla="*/ 88 h 152"/>
                        <a:gd name="T16" fmla="*/ 78 w 84"/>
                        <a:gd name="T17" fmla="*/ 81 h 152"/>
                        <a:gd name="T18" fmla="*/ 69 w 84"/>
                        <a:gd name="T19" fmla="*/ 71 h 152"/>
                        <a:gd name="T20" fmla="*/ 62 w 84"/>
                        <a:gd name="T21" fmla="*/ 64 h 152"/>
                        <a:gd name="T22" fmla="*/ 54 w 84"/>
                        <a:gd name="T23" fmla="*/ 62 h 152"/>
                        <a:gd name="T24" fmla="*/ 47 w 84"/>
                        <a:gd name="T25" fmla="*/ 59 h 152"/>
                        <a:gd name="T26" fmla="*/ 40 w 84"/>
                        <a:gd name="T27" fmla="*/ 56 h 152"/>
                        <a:gd name="T28" fmla="*/ 36 w 84"/>
                        <a:gd name="T29" fmla="*/ 53 h 152"/>
                        <a:gd name="T30" fmla="*/ 34 w 84"/>
                        <a:gd name="T31" fmla="*/ 50 h 152"/>
                        <a:gd name="T32" fmla="*/ 31 w 84"/>
                        <a:gd name="T33" fmla="*/ 43 h 152"/>
                        <a:gd name="T34" fmla="*/ 29 w 84"/>
                        <a:gd name="T35" fmla="*/ 38 h 152"/>
                        <a:gd name="T36" fmla="*/ 31 w 84"/>
                        <a:gd name="T37" fmla="*/ 35 h 152"/>
                        <a:gd name="T38" fmla="*/ 36 w 84"/>
                        <a:gd name="T39" fmla="*/ 32 h 152"/>
                        <a:gd name="T40" fmla="*/ 40 w 84"/>
                        <a:gd name="T41" fmla="*/ 29 h 152"/>
                        <a:gd name="T42" fmla="*/ 50 w 84"/>
                        <a:gd name="T43" fmla="*/ 25 h 152"/>
                        <a:gd name="T44" fmla="*/ 56 w 84"/>
                        <a:gd name="T45" fmla="*/ 29 h 152"/>
                        <a:gd name="T46" fmla="*/ 64 w 84"/>
                        <a:gd name="T47" fmla="*/ 32 h 152"/>
                        <a:gd name="T48" fmla="*/ 73 w 84"/>
                        <a:gd name="T49" fmla="*/ 35 h 152"/>
                        <a:gd name="T50" fmla="*/ 76 w 84"/>
                        <a:gd name="T51" fmla="*/ 8 h 152"/>
                        <a:gd name="T52" fmla="*/ 73 w 84"/>
                        <a:gd name="T53" fmla="*/ 5 h 152"/>
                        <a:gd name="T54" fmla="*/ 64 w 84"/>
                        <a:gd name="T55" fmla="*/ 2 h 152"/>
                        <a:gd name="T56" fmla="*/ 54 w 84"/>
                        <a:gd name="T57" fmla="*/ 0 h 152"/>
                        <a:gd name="T58" fmla="*/ 29 w 84"/>
                        <a:gd name="T59" fmla="*/ 2 h 152"/>
                        <a:gd name="T60" fmla="*/ 18 w 84"/>
                        <a:gd name="T61" fmla="*/ 5 h 152"/>
                        <a:gd name="T62" fmla="*/ 13 w 84"/>
                        <a:gd name="T63" fmla="*/ 8 h 152"/>
                        <a:gd name="T64" fmla="*/ 2 w 84"/>
                        <a:gd name="T65" fmla="*/ 29 h 152"/>
                        <a:gd name="T66" fmla="*/ 0 w 84"/>
                        <a:gd name="T67" fmla="*/ 38 h 152"/>
                        <a:gd name="T68" fmla="*/ 2 w 84"/>
                        <a:gd name="T69" fmla="*/ 56 h 152"/>
                        <a:gd name="T70" fmla="*/ 15 w 84"/>
                        <a:gd name="T71" fmla="*/ 81 h 152"/>
                        <a:gd name="T72" fmla="*/ 20 w 84"/>
                        <a:gd name="T73" fmla="*/ 86 h 152"/>
                        <a:gd name="T74" fmla="*/ 27 w 84"/>
                        <a:gd name="T75" fmla="*/ 88 h 152"/>
                        <a:gd name="T76" fmla="*/ 34 w 84"/>
                        <a:gd name="T77" fmla="*/ 91 h 152"/>
                        <a:gd name="T78" fmla="*/ 38 w 84"/>
                        <a:gd name="T79" fmla="*/ 94 h 152"/>
                        <a:gd name="T80" fmla="*/ 45 w 84"/>
                        <a:gd name="T81" fmla="*/ 97 h 152"/>
                        <a:gd name="T82" fmla="*/ 50 w 84"/>
                        <a:gd name="T83" fmla="*/ 100 h 152"/>
                        <a:gd name="T84" fmla="*/ 52 w 84"/>
                        <a:gd name="T85" fmla="*/ 107 h 152"/>
                        <a:gd name="T86" fmla="*/ 50 w 84"/>
                        <a:gd name="T87" fmla="*/ 112 h 152"/>
                        <a:gd name="T88" fmla="*/ 47 w 84"/>
                        <a:gd name="T89" fmla="*/ 115 h 152"/>
                        <a:gd name="T90" fmla="*/ 45 w 84"/>
                        <a:gd name="T91" fmla="*/ 121 h 152"/>
                        <a:gd name="T92" fmla="*/ 13 w 84"/>
                        <a:gd name="T93" fmla="*/ 118 h 152"/>
                        <a:gd name="T94" fmla="*/ 4 w 84"/>
                        <a:gd name="T95" fmla="*/ 115 h 152"/>
                        <a:gd name="T96" fmla="*/ 2 w 84"/>
                        <a:gd name="T97" fmla="*/ 145 h 152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84"/>
                        <a:gd name="T148" fmla="*/ 0 h 152"/>
                        <a:gd name="T149" fmla="*/ 84 w 84"/>
                        <a:gd name="T150" fmla="*/ 152 h 152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84" h="152">
                          <a:moveTo>
                            <a:pt x="2" y="145"/>
                          </a:moveTo>
                          <a:lnTo>
                            <a:pt x="4" y="145"/>
                          </a:lnTo>
                          <a:lnTo>
                            <a:pt x="6" y="148"/>
                          </a:lnTo>
                          <a:lnTo>
                            <a:pt x="18" y="148"/>
                          </a:lnTo>
                          <a:lnTo>
                            <a:pt x="18" y="151"/>
                          </a:lnTo>
                          <a:lnTo>
                            <a:pt x="54" y="151"/>
                          </a:lnTo>
                          <a:lnTo>
                            <a:pt x="56" y="148"/>
                          </a:lnTo>
                          <a:lnTo>
                            <a:pt x="60" y="148"/>
                          </a:lnTo>
                          <a:lnTo>
                            <a:pt x="62" y="145"/>
                          </a:lnTo>
                          <a:lnTo>
                            <a:pt x="67" y="145"/>
                          </a:lnTo>
                          <a:lnTo>
                            <a:pt x="80" y="125"/>
                          </a:lnTo>
                          <a:lnTo>
                            <a:pt x="80" y="118"/>
                          </a:lnTo>
                          <a:lnTo>
                            <a:pt x="83" y="115"/>
                          </a:lnTo>
                          <a:lnTo>
                            <a:pt x="83" y="94"/>
                          </a:lnTo>
                          <a:lnTo>
                            <a:pt x="80" y="94"/>
                          </a:lnTo>
                          <a:lnTo>
                            <a:pt x="80" y="88"/>
                          </a:lnTo>
                          <a:lnTo>
                            <a:pt x="78" y="86"/>
                          </a:lnTo>
                          <a:lnTo>
                            <a:pt x="78" y="81"/>
                          </a:lnTo>
                          <a:lnTo>
                            <a:pt x="71" y="71"/>
                          </a:lnTo>
                          <a:lnTo>
                            <a:pt x="69" y="71"/>
                          </a:lnTo>
                          <a:lnTo>
                            <a:pt x="64" y="64"/>
                          </a:lnTo>
                          <a:lnTo>
                            <a:pt x="62" y="64"/>
                          </a:lnTo>
                          <a:lnTo>
                            <a:pt x="56" y="62"/>
                          </a:lnTo>
                          <a:lnTo>
                            <a:pt x="54" y="62"/>
                          </a:lnTo>
                          <a:lnTo>
                            <a:pt x="52" y="59"/>
                          </a:lnTo>
                          <a:lnTo>
                            <a:pt x="47" y="59"/>
                          </a:lnTo>
                          <a:lnTo>
                            <a:pt x="45" y="56"/>
                          </a:lnTo>
                          <a:lnTo>
                            <a:pt x="40" y="56"/>
                          </a:lnTo>
                          <a:lnTo>
                            <a:pt x="40" y="53"/>
                          </a:lnTo>
                          <a:lnTo>
                            <a:pt x="36" y="53"/>
                          </a:lnTo>
                          <a:lnTo>
                            <a:pt x="36" y="50"/>
                          </a:lnTo>
                          <a:lnTo>
                            <a:pt x="34" y="50"/>
                          </a:lnTo>
                          <a:lnTo>
                            <a:pt x="31" y="47"/>
                          </a:lnTo>
                          <a:lnTo>
                            <a:pt x="31" y="43"/>
                          </a:lnTo>
                          <a:lnTo>
                            <a:pt x="29" y="40"/>
                          </a:lnTo>
                          <a:lnTo>
                            <a:pt x="29" y="38"/>
                          </a:lnTo>
                          <a:lnTo>
                            <a:pt x="31" y="38"/>
                          </a:lnTo>
                          <a:lnTo>
                            <a:pt x="31" y="35"/>
                          </a:lnTo>
                          <a:lnTo>
                            <a:pt x="34" y="32"/>
                          </a:lnTo>
                          <a:lnTo>
                            <a:pt x="36" y="32"/>
                          </a:lnTo>
                          <a:lnTo>
                            <a:pt x="36" y="29"/>
                          </a:lnTo>
                          <a:lnTo>
                            <a:pt x="40" y="29"/>
                          </a:lnTo>
                          <a:lnTo>
                            <a:pt x="40" y="25"/>
                          </a:lnTo>
                          <a:lnTo>
                            <a:pt x="50" y="25"/>
                          </a:lnTo>
                          <a:lnTo>
                            <a:pt x="50" y="29"/>
                          </a:lnTo>
                          <a:lnTo>
                            <a:pt x="56" y="29"/>
                          </a:lnTo>
                          <a:lnTo>
                            <a:pt x="60" y="32"/>
                          </a:lnTo>
                          <a:lnTo>
                            <a:pt x="64" y="32"/>
                          </a:lnTo>
                          <a:lnTo>
                            <a:pt x="67" y="35"/>
                          </a:lnTo>
                          <a:lnTo>
                            <a:pt x="73" y="35"/>
                          </a:lnTo>
                          <a:lnTo>
                            <a:pt x="76" y="38"/>
                          </a:lnTo>
                          <a:lnTo>
                            <a:pt x="76" y="8"/>
                          </a:lnTo>
                          <a:lnTo>
                            <a:pt x="73" y="8"/>
                          </a:lnTo>
                          <a:lnTo>
                            <a:pt x="73" y="5"/>
                          </a:lnTo>
                          <a:lnTo>
                            <a:pt x="67" y="5"/>
                          </a:lnTo>
                          <a:lnTo>
                            <a:pt x="64" y="2"/>
                          </a:lnTo>
                          <a:lnTo>
                            <a:pt x="56" y="2"/>
                          </a:lnTo>
                          <a:lnTo>
                            <a:pt x="54" y="0"/>
                          </a:lnTo>
                          <a:lnTo>
                            <a:pt x="31" y="0"/>
                          </a:lnTo>
                          <a:lnTo>
                            <a:pt x="29" y="2"/>
                          </a:lnTo>
                          <a:lnTo>
                            <a:pt x="22" y="2"/>
                          </a:lnTo>
                          <a:lnTo>
                            <a:pt x="18" y="5"/>
                          </a:lnTo>
                          <a:lnTo>
                            <a:pt x="15" y="8"/>
                          </a:lnTo>
                          <a:lnTo>
                            <a:pt x="13" y="8"/>
                          </a:lnTo>
                          <a:lnTo>
                            <a:pt x="4" y="21"/>
                          </a:lnTo>
                          <a:lnTo>
                            <a:pt x="2" y="29"/>
                          </a:lnTo>
                          <a:lnTo>
                            <a:pt x="2" y="32"/>
                          </a:lnTo>
                          <a:lnTo>
                            <a:pt x="0" y="38"/>
                          </a:lnTo>
                          <a:lnTo>
                            <a:pt x="0" y="53"/>
                          </a:lnTo>
                          <a:lnTo>
                            <a:pt x="2" y="56"/>
                          </a:lnTo>
                          <a:lnTo>
                            <a:pt x="2" y="62"/>
                          </a:lnTo>
                          <a:lnTo>
                            <a:pt x="15" y="81"/>
                          </a:lnTo>
                          <a:lnTo>
                            <a:pt x="18" y="81"/>
                          </a:lnTo>
                          <a:lnTo>
                            <a:pt x="20" y="86"/>
                          </a:lnTo>
                          <a:lnTo>
                            <a:pt x="25" y="88"/>
                          </a:lnTo>
                          <a:lnTo>
                            <a:pt x="27" y="88"/>
                          </a:lnTo>
                          <a:lnTo>
                            <a:pt x="31" y="91"/>
                          </a:lnTo>
                          <a:lnTo>
                            <a:pt x="34" y="91"/>
                          </a:lnTo>
                          <a:lnTo>
                            <a:pt x="34" y="94"/>
                          </a:lnTo>
                          <a:lnTo>
                            <a:pt x="38" y="94"/>
                          </a:lnTo>
                          <a:lnTo>
                            <a:pt x="40" y="97"/>
                          </a:lnTo>
                          <a:lnTo>
                            <a:pt x="45" y="97"/>
                          </a:lnTo>
                          <a:lnTo>
                            <a:pt x="45" y="100"/>
                          </a:lnTo>
                          <a:lnTo>
                            <a:pt x="50" y="100"/>
                          </a:lnTo>
                          <a:lnTo>
                            <a:pt x="50" y="107"/>
                          </a:lnTo>
                          <a:lnTo>
                            <a:pt x="52" y="107"/>
                          </a:lnTo>
                          <a:lnTo>
                            <a:pt x="52" y="110"/>
                          </a:lnTo>
                          <a:lnTo>
                            <a:pt x="50" y="112"/>
                          </a:lnTo>
                          <a:lnTo>
                            <a:pt x="50" y="115"/>
                          </a:lnTo>
                          <a:lnTo>
                            <a:pt x="47" y="115"/>
                          </a:lnTo>
                          <a:lnTo>
                            <a:pt x="47" y="118"/>
                          </a:lnTo>
                          <a:lnTo>
                            <a:pt x="45" y="121"/>
                          </a:lnTo>
                          <a:lnTo>
                            <a:pt x="15" y="121"/>
                          </a:lnTo>
                          <a:lnTo>
                            <a:pt x="13" y="118"/>
                          </a:lnTo>
                          <a:lnTo>
                            <a:pt x="6" y="118"/>
                          </a:lnTo>
                          <a:lnTo>
                            <a:pt x="4" y="115"/>
                          </a:lnTo>
                          <a:lnTo>
                            <a:pt x="2" y="115"/>
                          </a:lnTo>
                          <a:lnTo>
                            <a:pt x="2" y="145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32" name="Freeform 394"/>
                    <p:cNvSpPr>
                      <a:spLocks/>
                    </p:cNvSpPr>
                    <p:nvPr/>
                  </p:nvSpPr>
                  <p:spPr bwMode="auto">
                    <a:xfrm>
                      <a:off x="2575" y="1448"/>
                      <a:ext cx="1058" cy="1287"/>
                    </a:xfrm>
                    <a:custGeom>
                      <a:avLst/>
                      <a:gdLst>
                        <a:gd name="T0" fmla="*/ 0 w 30"/>
                        <a:gd name="T1" fmla="*/ 0 h 152"/>
                        <a:gd name="T2" fmla="*/ 0 w 30"/>
                        <a:gd name="T3" fmla="*/ 151 h 152"/>
                        <a:gd name="T4" fmla="*/ 29 w 30"/>
                        <a:gd name="T5" fmla="*/ 151 h 152"/>
                        <a:gd name="T6" fmla="*/ 29 w 30"/>
                        <a:gd name="T7" fmla="*/ 0 h 152"/>
                        <a:gd name="T8" fmla="*/ 0 w 30"/>
                        <a:gd name="T9" fmla="*/ 0 h 1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152"/>
                        <a:gd name="T17" fmla="*/ 30 w 30"/>
                        <a:gd name="T18" fmla="*/ 152 h 1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152">
                          <a:moveTo>
                            <a:pt x="0" y="0"/>
                          </a:moveTo>
                          <a:lnTo>
                            <a:pt x="0" y="151"/>
                          </a:lnTo>
                          <a:lnTo>
                            <a:pt x="29" y="151"/>
                          </a:lnTo>
                          <a:lnTo>
                            <a:pt x="29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33" name="Freeform 395"/>
                    <p:cNvSpPr>
                      <a:spLocks/>
                    </p:cNvSpPr>
                    <p:nvPr/>
                  </p:nvSpPr>
                  <p:spPr bwMode="auto">
                    <a:xfrm>
                      <a:off x="2632" y="1448"/>
                      <a:ext cx="1058" cy="1287"/>
                    </a:xfrm>
                    <a:custGeom>
                      <a:avLst/>
                      <a:gdLst>
                        <a:gd name="T0" fmla="*/ 77 w 78"/>
                        <a:gd name="T1" fmla="*/ 0 h 152"/>
                        <a:gd name="T2" fmla="*/ 0 w 78"/>
                        <a:gd name="T3" fmla="*/ 0 h 152"/>
                        <a:gd name="T4" fmla="*/ 0 w 78"/>
                        <a:gd name="T5" fmla="*/ 151 h 152"/>
                        <a:gd name="T6" fmla="*/ 77 w 78"/>
                        <a:gd name="T7" fmla="*/ 151 h 152"/>
                        <a:gd name="T8" fmla="*/ 77 w 78"/>
                        <a:gd name="T9" fmla="*/ 121 h 152"/>
                        <a:gd name="T10" fmla="*/ 32 w 78"/>
                        <a:gd name="T11" fmla="*/ 121 h 152"/>
                        <a:gd name="T12" fmla="*/ 32 w 78"/>
                        <a:gd name="T13" fmla="*/ 91 h 152"/>
                        <a:gd name="T14" fmla="*/ 70 w 78"/>
                        <a:gd name="T15" fmla="*/ 91 h 152"/>
                        <a:gd name="T16" fmla="*/ 70 w 78"/>
                        <a:gd name="T17" fmla="*/ 62 h 152"/>
                        <a:gd name="T18" fmla="*/ 29 w 78"/>
                        <a:gd name="T19" fmla="*/ 62 h 152"/>
                        <a:gd name="T20" fmla="*/ 29 w 78"/>
                        <a:gd name="T21" fmla="*/ 32 h 152"/>
                        <a:gd name="T22" fmla="*/ 77 w 78"/>
                        <a:gd name="T23" fmla="*/ 32 h 152"/>
                        <a:gd name="T24" fmla="*/ 77 w 78"/>
                        <a:gd name="T25" fmla="*/ 0 h 15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8"/>
                        <a:gd name="T40" fmla="*/ 0 h 152"/>
                        <a:gd name="T41" fmla="*/ 78 w 78"/>
                        <a:gd name="T42" fmla="*/ 152 h 15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8" h="152">
                          <a:moveTo>
                            <a:pt x="77" y="0"/>
                          </a:moveTo>
                          <a:lnTo>
                            <a:pt x="0" y="0"/>
                          </a:lnTo>
                          <a:lnTo>
                            <a:pt x="0" y="151"/>
                          </a:lnTo>
                          <a:lnTo>
                            <a:pt x="77" y="151"/>
                          </a:lnTo>
                          <a:lnTo>
                            <a:pt x="77" y="121"/>
                          </a:lnTo>
                          <a:lnTo>
                            <a:pt x="32" y="121"/>
                          </a:lnTo>
                          <a:lnTo>
                            <a:pt x="32" y="91"/>
                          </a:lnTo>
                          <a:lnTo>
                            <a:pt x="70" y="91"/>
                          </a:lnTo>
                          <a:lnTo>
                            <a:pt x="70" y="62"/>
                          </a:lnTo>
                          <a:lnTo>
                            <a:pt x="29" y="62"/>
                          </a:lnTo>
                          <a:lnTo>
                            <a:pt x="29" y="32"/>
                          </a:lnTo>
                          <a:lnTo>
                            <a:pt x="77" y="32"/>
                          </a:lnTo>
                          <a:lnTo>
                            <a:pt x="77" y="0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34" name="Freeform 396"/>
                    <p:cNvSpPr>
                      <a:spLocks/>
                    </p:cNvSpPr>
                    <p:nvPr/>
                  </p:nvSpPr>
                  <p:spPr bwMode="auto">
                    <a:xfrm>
                      <a:off x="2735" y="1448"/>
                      <a:ext cx="1058" cy="1287"/>
                    </a:xfrm>
                    <a:custGeom>
                      <a:avLst/>
                      <a:gdLst>
                        <a:gd name="T0" fmla="*/ 71 w 133"/>
                        <a:gd name="T1" fmla="*/ 151 h 152"/>
                        <a:gd name="T2" fmla="*/ 52 w 133"/>
                        <a:gd name="T3" fmla="*/ 151 h 152"/>
                        <a:gd name="T4" fmla="*/ 23 w 133"/>
                        <a:gd name="T5" fmla="*/ 69 h 152"/>
                        <a:gd name="T6" fmla="*/ 23 w 133"/>
                        <a:gd name="T7" fmla="*/ 151 h 152"/>
                        <a:gd name="T8" fmla="*/ 0 w 133"/>
                        <a:gd name="T9" fmla="*/ 151 h 152"/>
                        <a:gd name="T10" fmla="*/ 0 w 133"/>
                        <a:gd name="T11" fmla="*/ 0 h 152"/>
                        <a:gd name="T12" fmla="*/ 37 w 133"/>
                        <a:gd name="T13" fmla="*/ 0 h 152"/>
                        <a:gd name="T14" fmla="*/ 67 w 133"/>
                        <a:gd name="T15" fmla="*/ 88 h 152"/>
                        <a:gd name="T16" fmla="*/ 92 w 133"/>
                        <a:gd name="T17" fmla="*/ 0 h 152"/>
                        <a:gd name="T18" fmla="*/ 132 w 133"/>
                        <a:gd name="T19" fmla="*/ 0 h 152"/>
                        <a:gd name="T20" fmla="*/ 132 w 133"/>
                        <a:gd name="T21" fmla="*/ 151 h 152"/>
                        <a:gd name="T22" fmla="*/ 99 w 133"/>
                        <a:gd name="T23" fmla="*/ 151 h 152"/>
                        <a:gd name="T24" fmla="*/ 99 w 133"/>
                        <a:gd name="T25" fmla="*/ 69 h 152"/>
                        <a:gd name="T26" fmla="*/ 71 w 133"/>
                        <a:gd name="T27" fmla="*/ 151 h 15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33"/>
                        <a:gd name="T43" fmla="*/ 0 h 152"/>
                        <a:gd name="T44" fmla="*/ 133 w 133"/>
                        <a:gd name="T45" fmla="*/ 152 h 15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33" h="152">
                          <a:moveTo>
                            <a:pt x="71" y="151"/>
                          </a:moveTo>
                          <a:lnTo>
                            <a:pt x="52" y="151"/>
                          </a:lnTo>
                          <a:lnTo>
                            <a:pt x="23" y="69"/>
                          </a:lnTo>
                          <a:lnTo>
                            <a:pt x="23" y="151"/>
                          </a:lnTo>
                          <a:lnTo>
                            <a:pt x="0" y="151"/>
                          </a:lnTo>
                          <a:lnTo>
                            <a:pt x="0" y="0"/>
                          </a:lnTo>
                          <a:lnTo>
                            <a:pt x="37" y="0"/>
                          </a:lnTo>
                          <a:lnTo>
                            <a:pt x="67" y="88"/>
                          </a:lnTo>
                          <a:lnTo>
                            <a:pt x="92" y="0"/>
                          </a:lnTo>
                          <a:lnTo>
                            <a:pt x="132" y="0"/>
                          </a:lnTo>
                          <a:lnTo>
                            <a:pt x="132" y="151"/>
                          </a:lnTo>
                          <a:lnTo>
                            <a:pt x="99" y="151"/>
                          </a:lnTo>
                          <a:lnTo>
                            <a:pt x="99" y="69"/>
                          </a:lnTo>
                          <a:lnTo>
                            <a:pt x="71" y="151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35" name="Freeform 397"/>
                    <p:cNvSpPr>
                      <a:spLocks/>
                    </p:cNvSpPr>
                    <p:nvPr/>
                  </p:nvSpPr>
                  <p:spPr bwMode="auto">
                    <a:xfrm>
                      <a:off x="3001" y="1448"/>
                      <a:ext cx="1058" cy="1287"/>
                    </a:xfrm>
                    <a:custGeom>
                      <a:avLst/>
                      <a:gdLst>
                        <a:gd name="T0" fmla="*/ 69 w 92"/>
                        <a:gd name="T1" fmla="*/ 88 h 152"/>
                        <a:gd name="T2" fmla="*/ 69 w 92"/>
                        <a:gd name="T3" fmla="*/ 0 h 152"/>
                        <a:gd name="T4" fmla="*/ 91 w 92"/>
                        <a:gd name="T5" fmla="*/ 0 h 152"/>
                        <a:gd name="T6" fmla="*/ 91 w 92"/>
                        <a:gd name="T7" fmla="*/ 151 h 152"/>
                        <a:gd name="T8" fmla="*/ 59 w 92"/>
                        <a:gd name="T9" fmla="*/ 151 h 152"/>
                        <a:gd name="T10" fmla="*/ 19 w 92"/>
                        <a:gd name="T11" fmla="*/ 62 h 152"/>
                        <a:gd name="T12" fmla="*/ 19 w 92"/>
                        <a:gd name="T13" fmla="*/ 151 h 152"/>
                        <a:gd name="T14" fmla="*/ 0 w 92"/>
                        <a:gd name="T15" fmla="*/ 151 h 152"/>
                        <a:gd name="T16" fmla="*/ 0 w 92"/>
                        <a:gd name="T17" fmla="*/ 0 h 152"/>
                        <a:gd name="T18" fmla="*/ 31 w 92"/>
                        <a:gd name="T19" fmla="*/ 0 h 152"/>
                        <a:gd name="T20" fmla="*/ 69 w 92"/>
                        <a:gd name="T21" fmla="*/ 88 h 15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2"/>
                        <a:gd name="T34" fmla="*/ 0 h 152"/>
                        <a:gd name="T35" fmla="*/ 92 w 92"/>
                        <a:gd name="T36" fmla="*/ 152 h 15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2" h="152">
                          <a:moveTo>
                            <a:pt x="69" y="88"/>
                          </a:moveTo>
                          <a:lnTo>
                            <a:pt x="69" y="0"/>
                          </a:lnTo>
                          <a:lnTo>
                            <a:pt x="91" y="0"/>
                          </a:lnTo>
                          <a:lnTo>
                            <a:pt x="91" y="151"/>
                          </a:lnTo>
                          <a:lnTo>
                            <a:pt x="59" y="151"/>
                          </a:lnTo>
                          <a:lnTo>
                            <a:pt x="19" y="62"/>
                          </a:lnTo>
                          <a:lnTo>
                            <a:pt x="19" y="151"/>
                          </a:lnTo>
                          <a:lnTo>
                            <a:pt x="0" y="151"/>
                          </a:lnTo>
                          <a:lnTo>
                            <a:pt x="0" y="0"/>
                          </a:lnTo>
                          <a:lnTo>
                            <a:pt x="31" y="0"/>
                          </a:lnTo>
                          <a:lnTo>
                            <a:pt x="69" y="88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36" name="Freeform 398"/>
                    <p:cNvSpPr>
                      <a:spLocks/>
                    </p:cNvSpPr>
                    <p:nvPr/>
                  </p:nvSpPr>
                  <p:spPr bwMode="auto">
                    <a:xfrm>
                      <a:off x="2896" y="1448"/>
                      <a:ext cx="1058" cy="1287"/>
                    </a:xfrm>
                    <a:custGeom>
                      <a:avLst/>
                      <a:gdLst>
                        <a:gd name="T0" fmla="*/ 79 w 80"/>
                        <a:gd name="T1" fmla="*/ 0 h 152"/>
                        <a:gd name="T2" fmla="*/ 0 w 80"/>
                        <a:gd name="T3" fmla="*/ 0 h 152"/>
                        <a:gd name="T4" fmla="*/ 0 w 80"/>
                        <a:gd name="T5" fmla="*/ 151 h 152"/>
                        <a:gd name="T6" fmla="*/ 79 w 80"/>
                        <a:gd name="T7" fmla="*/ 151 h 152"/>
                        <a:gd name="T8" fmla="*/ 79 w 80"/>
                        <a:gd name="T9" fmla="*/ 121 h 152"/>
                        <a:gd name="T10" fmla="*/ 32 w 80"/>
                        <a:gd name="T11" fmla="*/ 121 h 152"/>
                        <a:gd name="T12" fmla="*/ 32 w 80"/>
                        <a:gd name="T13" fmla="*/ 91 h 152"/>
                        <a:gd name="T14" fmla="*/ 72 w 80"/>
                        <a:gd name="T15" fmla="*/ 91 h 152"/>
                        <a:gd name="T16" fmla="*/ 72 w 80"/>
                        <a:gd name="T17" fmla="*/ 62 h 152"/>
                        <a:gd name="T18" fmla="*/ 32 w 80"/>
                        <a:gd name="T19" fmla="*/ 62 h 152"/>
                        <a:gd name="T20" fmla="*/ 32 w 80"/>
                        <a:gd name="T21" fmla="*/ 32 h 152"/>
                        <a:gd name="T22" fmla="*/ 79 w 80"/>
                        <a:gd name="T23" fmla="*/ 32 h 152"/>
                        <a:gd name="T24" fmla="*/ 79 w 80"/>
                        <a:gd name="T25" fmla="*/ 0 h 15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80"/>
                        <a:gd name="T40" fmla="*/ 0 h 152"/>
                        <a:gd name="T41" fmla="*/ 80 w 80"/>
                        <a:gd name="T42" fmla="*/ 152 h 15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80" h="152">
                          <a:moveTo>
                            <a:pt x="79" y="0"/>
                          </a:moveTo>
                          <a:lnTo>
                            <a:pt x="0" y="0"/>
                          </a:lnTo>
                          <a:lnTo>
                            <a:pt x="0" y="151"/>
                          </a:lnTo>
                          <a:lnTo>
                            <a:pt x="79" y="151"/>
                          </a:lnTo>
                          <a:lnTo>
                            <a:pt x="79" y="121"/>
                          </a:lnTo>
                          <a:lnTo>
                            <a:pt x="32" y="121"/>
                          </a:lnTo>
                          <a:lnTo>
                            <a:pt x="32" y="91"/>
                          </a:lnTo>
                          <a:lnTo>
                            <a:pt x="72" y="91"/>
                          </a:lnTo>
                          <a:lnTo>
                            <a:pt x="72" y="62"/>
                          </a:lnTo>
                          <a:lnTo>
                            <a:pt x="32" y="62"/>
                          </a:lnTo>
                          <a:lnTo>
                            <a:pt x="32" y="32"/>
                          </a:lnTo>
                          <a:lnTo>
                            <a:pt x="79" y="32"/>
                          </a:lnTo>
                          <a:lnTo>
                            <a:pt x="79" y="0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537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2476" y="1448"/>
                      <a:ext cx="1058" cy="1287"/>
                    </a:xfrm>
                    <a:custGeom>
                      <a:avLst/>
                      <a:gdLst>
                        <a:gd name="T0" fmla="*/ 4 w 84"/>
                        <a:gd name="T1" fmla="*/ 145 h 152"/>
                        <a:gd name="T2" fmla="*/ 18 w 84"/>
                        <a:gd name="T3" fmla="*/ 148 h 152"/>
                        <a:gd name="T4" fmla="*/ 55 w 84"/>
                        <a:gd name="T5" fmla="*/ 151 h 152"/>
                        <a:gd name="T6" fmla="*/ 60 w 84"/>
                        <a:gd name="T7" fmla="*/ 148 h 152"/>
                        <a:gd name="T8" fmla="*/ 67 w 84"/>
                        <a:gd name="T9" fmla="*/ 145 h 152"/>
                        <a:gd name="T10" fmla="*/ 80 w 84"/>
                        <a:gd name="T11" fmla="*/ 118 h 152"/>
                        <a:gd name="T12" fmla="*/ 83 w 84"/>
                        <a:gd name="T13" fmla="*/ 94 h 152"/>
                        <a:gd name="T14" fmla="*/ 80 w 84"/>
                        <a:gd name="T15" fmla="*/ 88 h 152"/>
                        <a:gd name="T16" fmla="*/ 78 w 84"/>
                        <a:gd name="T17" fmla="*/ 81 h 152"/>
                        <a:gd name="T18" fmla="*/ 69 w 84"/>
                        <a:gd name="T19" fmla="*/ 71 h 152"/>
                        <a:gd name="T20" fmla="*/ 62 w 84"/>
                        <a:gd name="T21" fmla="*/ 64 h 152"/>
                        <a:gd name="T22" fmla="*/ 55 w 84"/>
                        <a:gd name="T23" fmla="*/ 62 h 152"/>
                        <a:gd name="T24" fmla="*/ 48 w 84"/>
                        <a:gd name="T25" fmla="*/ 59 h 152"/>
                        <a:gd name="T26" fmla="*/ 40 w 84"/>
                        <a:gd name="T27" fmla="*/ 56 h 152"/>
                        <a:gd name="T28" fmla="*/ 36 w 84"/>
                        <a:gd name="T29" fmla="*/ 53 h 152"/>
                        <a:gd name="T30" fmla="*/ 34 w 84"/>
                        <a:gd name="T31" fmla="*/ 50 h 152"/>
                        <a:gd name="T32" fmla="*/ 31 w 84"/>
                        <a:gd name="T33" fmla="*/ 43 h 152"/>
                        <a:gd name="T34" fmla="*/ 29 w 84"/>
                        <a:gd name="T35" fmla="*/ 38 h 152"/>
                        <a:gd name="T36" fmla="*/ 31 w 84"/>
                        <a:gd name="T37" fmla="*/ 35 h 152"/>
                        <a:gd name="T38" fmla="*/ 36 w 84"/>
                        <a:gd name="T39" fmla="*/ 32 h 152"/>
                        <a:gd name="T40" fmla="*/ 40 w 84"/>
                        <a:gd name="T41" fmla="*/ 29 h 152"/>
                        <a:gd name="T42" fmla="*/ 51 w 84"/>
                        <a:gd name="T43" fmla="*/ 25 h 152"/>
                        <a:gd name="T44" fmla="*/ 57 w 84"/>
                        <a:gd name="T45" fmla="*/ 29 h 152"/>
                        <a:gd name="T46" fmla="*/ 64 w 84"/>
                        <a:gd name="T47" fmla="*/ 32 h 152"/>
                        <a:gd name="T48" fmla="*/ 73 w 84"/>
                        <a:gd name="T49" fmla="*/ 35 h 152"/>
                        <a:gd name="T50" fmla="*/ 76 w 84"/>
                        <a:gd name="T51" fmla="*/ 8 h 152"/>
                        <a:gd name="T52" fmla="*/ 73 w 84"/>
                        <a:gd name="T53" fmla="*/ 5 h 152"/>
                        <a:gd name="T54" fmla="*/ 64 w 84"/>
                        <a:gd name="T55" fmla="*/ 2 h 152"/>
                        <a:gd name="T56" fmla="*/ 55 w 84"/>
                        <a:gd name="T57" fmla="*/ 0 h 152"/>
                        <a:gd name="T58" fmla="*/ 29 w 84"/>
                        <a:gd name="T59" fmla="*/ 2 h 152"/>
                        <a:gd name="T60" fmla="*/ 18 w 84"/>
                        <a:gd name="T61" fmla="*/ 5 h 152"/>
                        <a:gd name="T62" fmla="*/ 13 w 84"/>
                        <a:gd name="T63" fmla="*/ 8 h 152"/>
                        <a:gd name="T64" fmla="*/ 2 w 84"/>
                        <a:gd name="T65" fmla="*/ 29 h 152"/>
                        <a:gd name="T66" fmla="*/ 0 w 84"/>
                        <a:gd name="T67" fmla="*/ 38 h 152"/>
                        <a:gd name="T68" fmla="*/ 2 w 84"/>
                        <a:gd name="T69" fmla="*/ 56 h 152"/>
                        <a:gd name="T70" fmla="*/ 15 w 84"/>
                        <a:gd name="T71" fmla="*/ 81 h 152"/>
                        <a:gd name="T72" fmla="*/ 20 w 84"/>
                        <a:gd name="T73" fmla="*/ 86 h 152"/>
                        <a:gd name="T74" fmla="*/ 27 w 84"/>
                        <a:gd name="T75" fmla="*/ 88 h 152"/>
                        <a:gd name="T76" fmla="*/ 34 w 84"/>
                        <a:gd name="T77" fmla="*/ 91 h 152"/>
                        <a:gd name="T78" fmla="*/ 38 w 84"/>
                        <a:gd name="T79" fmla="*/ 94 h 152"/>
                        <a:gd name="T80" fmla="*/ 45 w 84"/>
                        <a:gd name="T81" fmla="*/ 97 h 152"/>
                        <a:gd name="T82" fmla="*/ 51 w 84"/>
                        <a:gd name="T83" fmla="*/ 100 h 152"/>
                        <a:gd name="T84" fmla="*/ 53 w 84"/>
                        <a:gd name="T85" fmla="*/ 107 h 152"/>
                        <a:gd name="T86" fmla="*/ 51 w 84"/>
                        <a:gd name="T87" fmla="*/ 112 h 152"/>
                        <a:gd name="T88" fmla="*/ 48 w 84"/>
                        <a:gd name="T89" fmla="*/ 115 h 152"/>
                        <a:gd name="T90" fmla="*/ 45 w 84"/>
                        <a:gd name="T91" fmla="*/ 121 h 152"/>
                        <a:gd name="T92" fmla="*/ 13 w 84"/>
                        <a:gd name="T93" fmla="*/ 118 h 152"/>
                        <a:gd name="T94" fmla="*/ 4 w 84"/>
                        <a:gd name="T95" fmla="*/ 115 h 152"/>
                        <a:gd name="T96" fmla="*/ 2 w 84"/>
                        <a:gd name="T97" fmla="*/ 145 h 152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84"/>
                        <a:gd name="T148" fmla="*/ 0 h 152"/>
                        <a:gd name="T149" fmla="*/ 84 w 84"/>
                        <a:gd name="T150" fmla="*/ 152 h 152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84" h="152">
                          <a:moveTo>
                            <a:pt x="2" y="145"/>
                          </a:moveTo>
                          <a:lnTo>
                            <a:pt x="4" y="145"/>
                          </a:lnTo>
                          <a:lnTo>
                            <a:pt x="6" y="148"/>
                          </a:lnTo>
                          <a:lnTo>
                            <a:pt x="18" y="148"/>
                          </a:lnTo>
                          <a:lnTo>
                            <a:pt x="18" y="151"/>
                          </a:lnTo>
                          <a:lnTo>
                            <a:pt x="55" y="151"/>
                          </a:lnTo>
                          <a:lnTo>
                            <a:pt x="57" y="148"/>
                          </a:lnTo>
                          <a:lnTo>
                            <a:pt x="60" y="148"/>
                          </a:lnTo>
                          <a:lnTo>
                            <a:pt x="62" y="145"/>
                          </a:lnTo>
                          <a:lnTo>
                            <a:pt x="67" y="145"/>
                          </a:lnTo>
                          <a:lnTo>
                            <a:pt x="80" y="125"/>
                          </a:lnTo>
                          <a:lnTo>
                            <a:pt x="80" y="118"/>
                          </a:lnTo>
                          <a:lnTo>
                            <a:pt x="83" y="115"/>
                          </a:lnTo>
                          <a:lnTo>
                            <a:pt x="83" y="94"/>
                          </a:lnTo>
                          <a:lnTo>
                            <a:pt x="80" y="94"/>
                          </a:lnTo>
                          <a:lnTo>
                            <a:pt x="80" y="88"/>
                          </a:lnTo>
                          <a:lnTo>
                            <a:pt x="78" y="86"/>
                          </a:lnTo>
                          <a:lnTo>
                            <a:pt x="78" y="81"/>
                          </a:lnTo>
                          <a:lnTo>
                            <a:pt x="71" y="71"/>
                          </a:lnTo>
                          <a:lnTo>
                            <a:pt x="69" y="71"/>
                          </a:lnTo>
                          <a:lnTo>
                            <a:pt x="64" y="64"/>
                          </a:lnTo>
                          <a:lnTo>
                            <a:pt x="62" y="64"/>
                          </a:lnTo>
                          <a:lnTo>
                            <a:pt x="57" y="62"/>
                          </a:lnTo>
                          <a:lnTo>
                            <a:pt x="55" y="62"/>
                          </a:lnTo>
                          <a:lnTo>
                            <a:pt x="53" y="59"/>
                          </a:lnTo>
                          <a:lnTo>
                            <a:pt x="48" y="59"/>
                          </a:lnTo>
                          <a:lnTo>
                            <a:pt x="45" y="56"/>
                          </a:lnTo>
                          <a:lnTo>
                            <a:pt x="40" y="56"/>
                          </a:lnTo>
                          <a:lnTo>
                            <a:pt x="40" y="53"/>
                          </a:lnTo>
                          <a:lnTo>
                            <a:pt x="36" y="53"/>
                          </a:lnTo>
                          <a:lnTo>
                            <a:pt x="36" y="50"/>
                          </a:lnTo>
                          <a:lnTo>
                            <a:pt x="34" y="50"/>
                          </a:lnTo>
                          <a:lnTo>
                            <a:pt x="31" y="47"/>
                          </a:lnTo>
                          <a:lnTo>
                            <a:pt x="31" y="43"/>
                          </a:lnTo>
                          <a:lnTo>
                            <a:pt x="29" y="40"/>
                          </a:lnTo>
                          <a:lnTo>
                            <a:pt x="29" y="38"/>
                          </a:lnTo>
                          <a:lnTo>
                            <a:pt x="31" y="38"/>
                          </a:lnTo>
                          <a:lnTo>
                            <a:pt x="31" y="35"/>
                          </a:lnTo>
                          <a:lnTo>
                            <a:pt x="34" y="32"/>
                          </a:lnTo>
                          <a:lnTo>
                            <a:pt x="36" y="32"/>
                          </a:lnTo>
                          <a:lnTo>
                            <a:pt x="36" y="29"/>
                          </a:lnTo>
                          <a:lnTo>
                            <a:pt x="40" y="29"/>
                          </a:lnTo>
                          <a:lnTo>
                            <a:pt x="40" y="25"/>
                          </a:lnTo>
                          <a:lnTo>
                            <a:pt x="51" y="25"/>
                          </a:lnTo>
                          <a:lnTo>
                            <a:pt x="51" y="29"/>
                          </a:lnTo>
                          <a:lnTo>
                            <a:pt x="57" y="29"/>
                          </a:lnTo>
                          <a:lnTo>
                            <a:pt x="60" y="32"/>
                          </a:lnTo>
                          <a:lnTo>
                            <a:pt x="64" y="32"/>
                          </a:lnTo>
                          <a:lnTo>
                            <a:pt x="67" y="35"/>
                          </a:lnTo>
                          <a:lnTo>
                            <a:pt x="73" y="35"/>
                          </a:lnTo>
                          <a:lnTo>
                            <a:pt x="76" y="38"/>
                          </a:lnTo>
                          <a:lnTo>
                            <a:pt x="76" y="8"/>
                          </a:lnTo>
                          <a:lnTo>
                            <a:pt x="73" y="8"/>
                          </a:lnTo>
                          <a:lnTo>
                            <a:pt x="73" y="5"/>
                          </a:lnTo>
                          <a:lnTo>
                            <a:pt x="67" y="5"/>
                          </a:lnTo>
                          <a:lnTo>
                            <a:pt x="64" y="2"/>
                          </a:lnTo>
                          <a:lnTo>
                            <a:pt x="57" y="2"/>
                          </a:lnTo>
                          <a:lnTo>
                            <a:pt x="55" y="0"/>
                          </a:lnTo>
                          <a:lnTo>
                            <a:pt x="31" y="0"/>
                          </a:lnTo>
                          <a:lnTo>
                            <a:pt x="29" y="2"/>
                          </a:lnTo>
                          <a:lnTo>
                            <a:pt x="22" y="2"/>
                          </a:lnTo>
                          <a:lnTo>
                            <a:pt x="18" y="5"/>
                          </a:lnTo>
                          <a:lnTo>
                            <a:pt x="15" y="8"/>
                          </a:lnTo>
                          <a:lnTo>
                            <a:pt x="13" y="8"/>
                          </a:lnTo>
                          <a:lnTo>
                            <a:pt x="4" y="21"/>
                          </a:lnTo>
                          <a:lnTo>
                            <a:pt x="2" y="29"/>
                          </a:lnTo>
                          <a:lnTo>
                            <a:pt x="2" y="32"/>
                          </a:lnTo>
                          <a:lnTo>
                            <a:pt x="0" y="38"/>
                          </a:lnTo>
                          <a:lnTo>
                            <a:pt x="0" y="53"/>
                          </a:lnTo>
                          <a:lnTo>
                            <a:pt x="2" y="56"/>
                          </a:lnTo>
                          <a:lnTo>
                            <a:pt x="2" y="62"/>
                          </a:lnTo>
                          <a:lnTo>
                            <a:pt x="15" y="81"/>
                          </a:lnTo>
                          <a:lnTo>
                            <a:pt x="18" y="81"/>
                          </a:lnTo>
                          <a:lnTo>
                            <a:pt x="20" y="86"/>
                          </a:lnTo>
                          <a:lnTo>
                            <a:pt x="25" y="88"/>
                          </a:lnTo>
                          <a:lnTo>
                            <a:pt x="27" y="88"/>
                          </a:lnTo>
                          <a:lnTo>
                            <a:pt x="31" y="91"/>
                          </a:lnTo>
                          <a:lnTo>
                            <a:pt x="34" y="91"/>
                          </a:lnTo>
                          <a:lnTo>
                            <a:pt x="34" y="94"/>
                          </a:lnTo>
                          <a:lnTo>
                            <a:pt x="38" y="94"/>
                          </a:lnTo>
                          <a:lnTo>
                            <a:pt x="40" y="97"/>
                          </a:lnTo>
                          <a:lnTo>
                            <a:pt x="45" y="97"/>
                          </a:lnTo>
                          <a:lnTo>
                            <a:pt x="45" y="100"/>
                          </a:lnTo>
                          <a:lnTo>
                            <a:pt x="51" y="100"/>
                          </a:lnTo>
                          <a:lnTo>
                            <a:pt x="51" y="107"/>
                          </a:lnTo>
                          <a:lnTo>
                            <a:pt x="53" y="107"/>
                          </a:lnTo>
                          <a:lnTo>
                            <a:pt x="53" y="110"/>
                          </a:lnTo>
                          <a:lnTo>
                            <a:pt x="51" y="112"/>
                          </a:lnTo>
                          <a:lnTo>
                            <a:pt x="51" y="115"/>
                          </a:lnTo>
                          <a:lnTo>
                            <a:pt x="48" y="115"/>
                          </a:lnTo>
                          <a:lnTo>
                            <a:pt x="48" y="118"/>
                          </a:lnTo>
                          <a:lnTo>
                            <a:pt x="45" y="121"/>
                          </a:lnTo>
                          <a:lnTo>
                            <a:pt x="15" y="121"/>
                          </a:lnTo>
                          <a:lnTo>
                            <a:pt x="13" y="118"/>
                          </a:lnTo>
                          <a:lnTo>
                            <a:pt x="6" y="118"/>
                          </a:lnTo>
                          <a:lnTo>
                            <a:pt x="4" y="115"/>
                          </a:lnTo>
                          <a:lnTo>
                            <a:pt x="2" y="115"/>
                          </a:lnTo>
                          <a:lnTo>
                            <a:pt x="2" y="145"/>
                          </a:lnTo>
                        </a:path>
                      </a:pathLst>
                    </a:custGeom>
                    <a:solidFill>
                      <a:srgbClr val="009B9B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99188" tIns="49595" rIns="99188" bIns="49595">
                      <a:spAutoFit/>
                    </a:bodyPr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1528" name="Text Box 400"/>
                <p:cNvSpPr txBox="1">
                  <a:spLocks noChangeArrowheads="1"/>
                </p:cNvSpPr>
                <p:nvPr/>
              </p:nvSpPr>
              <p:spPr bwMode="auto">
                <a:xfrm>
                  <a:off x="2295" y="3531"/>
                  <a:ext cx="188" cy="33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lIns="99188" tIns="49595" rIns="99188" bIns="49595">
                  <a:spAutoFit/>
                </a:bodyPr>
                <a:lstStyle/>
                <a:p>
                  <a:pPr defTabSz="763588" eaLnBrk="0" hangingPunct="0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60" name="Text Box 402"/>
              <p:cNvSpPr txBox="1">
                <a:spLocks noChangeArrowheads="1"/>
              </p:cNvSpPr>
              <p:nvPr/>
            </p:nvSpPr>
            <p:spPr bwMode="auto">
              <a:xfrm>
                <a:off x="5856045" y="3307681"/>
                <a:ext cx="2755901" cy="4869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ru-RU" sz="12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Центр сертификации Государственных органов</a:t>
                </a:r>
                <a:endParaRPr lang="en-US" sz="12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1" name="Line 403"/>
              <p:cNvSpPr>
                <a:spLocks noChangeShapeType="1"/>
              </p:cNvSpPr>
              <p:nvPr/>
            </p:nvSpPr>
            <p:spPr bwMode="auto">
              <a:xfrm flipH="1">
                <a:off x="2219325" y="1955800"/>
                <a:ext cx="2303463" cy="7127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2" name="Line 405"/>
              <p:cNvSpPr>
                <a:spLocks noChangeShapeType="1"/>
              </p:cNvSpPr>
              <p:nvPr/>
            </p:nvSpPr>
            <p:spPr bwMode="auto">
              <a:xfrm flipH="1" flipV="1">
                <a:off x="4535488" y="1963738"/>
                <a:ext cx="2508250" cy="6619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3" name="Text Box 411"/>
              <p:cNvSpPr txBox="1">
                <a:spLocks noChangeArrowheads="1"/>
              </p:cNvSpPr>
              <p:nvPr/>
            </p:nvSpPr>
            <p:spPr bwMode="auto">
              <a:xfrm>
                <a:off x="1232896" y="5664200"/>
                <a:ext cx="1338263" cy="32461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96875" indent="-396875" algn="ctr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ru-RU"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Граждане</a:t>
                </a:r>
              </a:p>
            </p:txBody>
          </p:sp>
          <p:grpSp>
            <p:nvGrpSpPr>
              <p:cNvPr id="1264" name="Group 540"/>
              <p:cNvGrpSpPr>
                <a:grpSpLocks/>
              </p:cNvGrpSpPr>
              <p:nvPr/>
            </p:nvGrpSpPr>
            <p:grpSpPr bwMode="auto">
              <a:xfrm>
                <a:off x="4474524" y="4021137"/>
                <a:ext cx="73771" cy="479470"/>
                <a:chOff x="2715" y="2811"/>
                <a:chExt cx="122" cy="909"/>
              </a:xfrm>
            </p:grpSpPr>
            <p:sp>
              <p:nvSpPr>
                <p:cNvPr id="1519" name="Rectangle 437"/>
                <p:cNvSpPr>
                  <a:spLocks noChangeArrowheads="1"/>
                </p:cNvSpPr>
                <p:nvPr/>
              </p:nvSpPr>
              <p:spPr bwMode="auto">
                <a:xfrm>
                  <a:off x="2759" y="2811"/>
                  <a:ext cx="11" cy="44"/>
                </a:xfrm>
                <a:prstGeom prst="rect">
                  <a:avLst/>
                </a:prstGeom>
                <a:solidFill>
                  <a:srgbClr val="927D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0" name="Rectangle 440"/>
                <p:cNvSpPr>
                  <a:spLocks noChangeArrowheads="1"/>
                </p:cNvSpPr>
                <p:nvPr/>
              </p:nvSpPr>
              <p:spPr bwMode="auto">
                <a:xfrm>
                  <a:off x="2792" y="2811"/>
                  <a:ext cx="11" cy="44"/>
                </a:xfrm>
                <a:prstGeom prst="rect">
                  <a:avLst/>
                </a:prstGeom>
                <a:solidFill>
                  <a:srgbClr val="845F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1" name="Rectangle 446"/>
                <p:cNvSpPr>
                  <a:spLocks noChangeArrowheads="1"/>
                </p:cNvSpPr>
                <p:nvPr/>
              </p:nvSpPr>
              <p:spPr bwMode="auto">
                <a:xfrm>
                  <a:off x="2770" y="2878"/>
                  <a:ext cx="56" cy="11"/>
                </a:xfrm>
                <a:prstGeom prst="rect">
                  <a:avLst/>
                </a:prstGeom>
                <a:solidFill>
                  <a:srgbClr val="B4976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2" name="Freeform 471"/>
                <p:cNvSpPr>
                  <a:spLocks/>
                </p:cNvSpPr>
                <p:nvPr/>
              </p:nvSpPr>
              <p:spPr bwMode="auto">
                <a:xfrm>
                  <a:off x="2792" y="3158"/>
                  <a:ext cx="11" cy="23"/>
                </a:xfrm>
                <a:custGeom>
                  <a:avLst/>
                  <a:gdLst>
                    <a:gd name="T0" fmla="*/ 0 w 11"/>
                    <a:gd name="T1" fmla="*/ 11 h 23"/>
                    <a:gd name="T2" fmla="*/ 11 w 11"/>
                    <a:gd name="T3" fmla="*/ 0 h 23"/>
                    <a:gd name="T4" fmla="*/ 11 w 11"/>
                    <a:gd name="T5" fmla="*/ 11 h 23"/>
                    <a:gd name="T6" fmla="*/ 11 w 11"/>
                    <a:gd name="T7" fmla="*/ 23 h 23"/>
                    <a:gd name="T8" fmla="*/ 0 w 11"/>
                    <a:gd name="T9" fmla="*/ 1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3"/>
                    <a:gd name="T17" fmla="*/ 11 w 1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3">
                      <a:moveTo>
                        <a:pt x="0" y="11"/>
                      </a:move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11" y="2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3" name="Freeform 472"/>
                <p:cNvSpPr>
                  <a:spLocks/>
                </p:cNvSpPr>
                <p:nvPr/>
              </p:nvSpPr>
              <p:spPr bwMode="auto">
                <a:xfrm>
                  <a:off x="2792" y="3203"/>
                  <a:ext cx="11" cy="11"/>
                </a:xfrm>
                <a:custGeom>
                  <a:avLst/>
                  <a:gdLst>
                    <a:gd name="T0" fmla="*/ 0 w 11"/>
                    <a:gd name="T1" fmla="*/ 0 h 11"/>
                    <a:gd name="T2" fmla="*/ 11 w 11"/>
                    <a:gd name="T3" fmla="*/ 0 h 11"/>
                    <a:gd name="T4" fmla="*/ 11 w 11"/>
                    <a:gd name="T5" fmla="*/ 0 h 11"/>
                    <a:gd name="T6" fmla="*/ 11 w 11"/>
                    <a:gd name="T7" fmla="*/ 11 h 11"/>
                    <a:gd name="T8" fmla="*/ 0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4" name="Freeform 473"/>
                <p:cNvSpPr>
                  <a:spLocks/>
                </p:cNvSpPr>
                <p:nvPr/>
              </p:nvSpPr>
              <p:spPr bwMode="auto">
                <a:xfrm>
                  <a:off x="2792" y="3237"/>
                  <a:ext cx="11" cy="11"/>
                </a:xfrm>
                <a:custGeom>
                  <a:avLst/>
                  <a:gdLst>
                    <a:gd name="T0" fmla="*/ 0 w 11"/>
                    <a:gd name="T1" fmla="*/ 0 h 11"/>
                    <a:gd name="T2" fmla="*/ 11 w 11"/>
                    <a:gd name="T3" fmla="*/ 0 h 11"/>
                    <a:gd name="T4" fmla="*/ 11 w 11"/>
                    <a:gd name="T5" fmla="*/ 0 h 11"/>
                    <a:gd name="T6" fmla="*/ 11 w 11"/>
                    <a:gd name="T7" fmla="*/ 11 h 11"/>
                    <a:gd name="T8" fmla="*/ 0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25" name="Freeform 481"/>
                <p:cNvSpPr>
                  <a:spLocks/>
                </p:cNvSpPr>
                <p:nvPr/>
              </p:nvSpPr>
              <p:spPr bwMode="auto">
                <a:xfrm>
                  <a:off x="2715" y="2956"/>
                  <a:ext cx="11" cy="90"/>
                </a:xfrm>
                <a:custGeom>
                  <a:avLst/>
                  <a:gdLst>
                    <a:gd name="T0" fmla="*/ 11 w 11"/>
                    <a:gd name="T1" fmla="*/ 0 h 90"/>
                    <a:gd name="T2" fmla="*/ 11 w 11"/>
                    <a:gd name="T3" fmla="*/ 12 h 90"/>
                    <a:gd name="T4" fmla="*/ 11 w 11"/>
                    <a:gd name="T5" fmla="*/ 34 h 90"/>
                    <a:gd name="T6" fmla="*/ 0 w 11"/>
                    <a:gd name="T7" fmla="*/ 90 h 90"/>
                    <a:gd name="T8" fmla="*/ 11 w 11"/>
                    <a:gd name="T9" fmla="*/ 23 h 90"/>
                    <a:gd name="T10" fmla="*/ 11 w 11"/>
                    <a:gd name="T11" fmla="*/ 12 h 90"/>
                    <a:gd name="T12" fmla="*/ 11 w 11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90"/>
                    <a:gd name="T23" fmla="*/ 11 w 11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90">
                      <a:moveTo>
                        <a:pt x="11" y="0"/>
                      </a:moveTo>
                      <a:lnTo>
                        <a:pt x="11" y="12"/>
                      </a:lnTo>
                      <a:lnTo>
                        <a:pt x="11" y="34"/>
                      </a:lnTo>
                      <a:lnTo>
                        <a:pt x="0" y="90"/>
                      </a:lnTo>
                      <a:lnTo>
                        <a:pt x="11" y="2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526" name="Picture 486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803" y="3719"/>
                  <a:ext cx="34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65" name="Group 541"/>
              <p:cNvGrpSpPr>
                <a:grpSpLocks/>
              </p:cNvGrpSpPr>
              <p:nvPr/>
            </p:nvGrpSpPr>
            <p:grpSpPr bwMode="auto">
              <a:xfrm>
                <a:off x="1646238" y="4003675"/>
                <a:ext cx="576262" cy="493713"/>
                <a:chOff x="2338" y="2811"/>
                <a:chExt cx="953" cy="936"/>
              </a:xfrm>
            </p:grpSpPr>
            <p:sp>
              <p:nvSpPr>
                <p:cNvPr id="1452" name="Rectangle 542"/>
                <p:cNvSpPr>
                  <a:spLocks noChangeArrowheads="1"/>
                </p:cNvSpPr>
                <p:nvPr/>
              </p:nvSpPr>
              <p:spPr bwMode="auto">
                <a:xfrm>
                  <a:off x="2693" y="3169"/>
                  <a:ext cx="77" cy="146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3" name="Freeform 543"/>
                <p:cNvSpPr>
                  <a:spLocks/>
                </p:cNvSpPr>
                <p:nvPr/>
              </p:nvSpPr>
              <p:spPr bwMode="auto">
                <a:xfrm>
                  <a:off x="2593" y="3035"/>
                  <a:ext cx="310" cy="191"/>
                </a:xfrm>
                <a:custGeom>
                  <a:avLst/>
                  <a:gdLst>
                    <a:gd name="T0" fmla="*/ 22 w 310"/>
                    <a:gd name="T1" fmla="*/ 0 h 191"/>
                    <a:gd name="T2" fmla="*/ 288 w 310"/>
                    <a:gd name="T3" fmla="*/ 0 h 191"/>
                    <a:gd name="T4" fmla="*/ 310 w 310"/>
                    <a:gd name="T5" fmla="*/ 11 h 191"/>
                    <a:gd name="T6" fmla="*/ 310 w 310"/>
                    <a:gd name="T7" fmla="*/ 34 h 191"/>
                    <a:gd name="T8" fmla="*/ 310 w 310"/>
                    <a:gd name="T9" fmla="*/ 157 h 191"/>
                    <a:gd name="T10" fmla="*/ 310 w 310"/>
                    <a:gd name="T11" fmla="*/ 179 h 191"/>
                    <a:gd name="T12" fmla="*/ 288 w 310"/>
                    <a:gd name="T13" fmla="*/ 191 h 191"/>
                    <a:gd name="T14" fmla="*/ 22 w 310"/>
                    <a:gd name="T15" fmla="*/ 191 h 191"/>
                    <a:gd name="T16" fmla="*/ 0 w 310"/>
                    <a:gd name="T17" fmla="*/ 179 h 191"/>
                    <a:gd name="T18" fmla="*/ 0 w 310"/>
                    <a:gd name="T19" fmla="*/ 157 h 191"/>
                    <a:gd name="T20" fmla="*/ 0 w 310"/>
                    <a:gd name="T21" fmla="*/ 34 h 191"/>
                    <a:gd name="T22" fmla="*/ 0 w 310"/>
                    <a:gd name="T23" fmla="*/ 11 h 191"/>
                    <a:gd name="T24" fmla="*/ 22 w 310"/>
                    <a:gd name="T25" fmla="*/ 0 h 191"/>
                    <a:gd name="T26" fmla="*/ 22 w 310"/>
                    <a:gd name="T27" fmla="*/ 0 h 1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0"/>
                    <a:gd name="T43" fmla="*/ 0 h 191"/>
                    <a:gd name="T44" fmla="*/ 310 w 310"/>
                    <a:gd name="T45" fmla="*/ 191 h 1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0" h="191">
                      <a:moveTo>
                        <a:pt x="22" y="0"/>
                      </a:moveTo>
                      <a:lnTo>
                        <a:pt x="288" y="0"/>
                      </a:lnTo>
                      <a:lnTo>
                        <a:pt x="310" y="11"/>
                      </a:lnTo>
                      <a:lnTo>
                        <a:pt x="310" y="34"/>
                      </a:lnTo>
                      <a:lnTo>
                        <a:pt x="310" y="157"/>
                      </a:lnTo>
                      <a:lnTo>
                        <a:pt x="310" y="179"/>
                      </a:lnTo>
                      <a:lnTo>
                        <a:pt x="288" y="191"/>
                      </a:lnTo>
                      <a:lnTo>
                        <a:pt x="22" y="191"/>
                      </a:lnTo>
                      <a:lnTo>
                        <a:pt x="0" y="179"/>
                      </a:lnTo>
                      <a:lnTo>
                        <a:pt x="0" y="157"/>
                      </a:lnTo>
                      <a:lnTo>
                        <a:pt x="0" y="34"/>
                      </a:lnTo>
                      <a:lnTo>
                        <a:pt x="0" y="1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4" name="Freeform 544"/>
                <p:cNvSpPr>
                  <a:spLocks/>
                </p:cNvSpPr>
                <p:nvPr/>
              </p:nvSpPr>
              <p:spPr bwMode="auto">
                <a:xfrm>
                  <a:off x="3069" y="3035"/>
                  <a:ext cx="67" cy="134"/>
                </a:xfrm>
                <a:custGeom>
                  <a:avLst/>
                  <a:gdLst>
                    <a:gd name="T0" fmla="*/ 67 w 67"/>
                    <a:gd name="T1" fmla="*/ 0 h 134"/>
                    <a:gd name="T2" fmla="*/ 67 w 67"/>
                    <a:gd name="T3" fmla="*/ 45 h 134"/>
                    <a:gd name="T4" fmla="*/ 0 w 67"/>
                    <a:gd name="T5" fmla="*/ 134 h 134"/>
                    <a:gd name="T6" fmla="*/ 11 w 67"/>
                    <a:gd name="T7" fmla="*/ 90 h 134"/>
                    <a:gd name="T8" fmla="*/ 67 w 67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134"/>
                    <a:gd name="T17" fmla="*/ 67 w 67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134">
                      <a:moveTo>
                        <a:pt x="67" y="0"/>
                      </a:moveTo>
                      <a:lnTo>
                        <a:pt x="67" y="45"/>
                      </a:lnTo>
                      <a:lnTo>
                        <a:pt x="0" y="134"/>
                      </a:lnTo>
                      <a:lnTo>
                        <a:pt x="11" y="9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5" name="Freeform 545"/>
                <p:cNvSpPr>
                  <a:spLocks/>
                </p:cNvSpPr>
                <p:nvPr/>
              </p:nvSpPr>
              <p:spPr bwMode="auto">
                <a:xfrm>
                  <a:off x="2715" y="2878"/>
                  <a:ext cx="133" cy="112"/>
                </a:xfrm>
                <a:custGeom>
                  <a:avLst/>
                  <a:gdLst>
                    <a:gd name="T0" fmla="*/ 133 w 133"/>
                    <a:gd name="T1" fmla="*/ 0 h 112"/>
                    <a:gd name="T2" fmla="*/ 133 w 133"/>
                    <a:gd name="T3" fmla="*/ 11 h 112"/>
                    <a:gd name="T4" fmla="*/ 122 w 133"/>
                    <a:gd name="T5" fmla="*/ 34 h 112"/>
                    <a:gd name="T6" fmla="*/ 122 w 133"/>
                    <a:gd name="T7" fmla="*/ 78 h 112"/>
                    <a:gd name="T8" fmla="*/ 133 w 133"/>
                    <a:gd name="T9" fmla="*/ 101 h 112"/>
                    <a:gd name="T10" fmla="*/ 122 w 133"/>
                    <a:gd name="T11" fmla="*/ 112 h 112"/>
                    <a:gd name="T12" fmla="*/ 99 w 133"/>
                    <a:gd name="T13" fmla="*/ 112 h 112"/>
                    <a:gd name="T14" fmla="*/ 66 w 133"/>
                    <a:gd name="T15" fmla="*/ 112 h 112"/>
                    <a:gd name="T16" fmla="*/ 33 w 133"/>
                    <a:gd name="T17" fmla="*/ 112 h 112"/>
                    <a:gd name="T18" fmla="*/ 11 w 133"/>
                    <a:gd name="T19" fmla="*/ 101 h 112"/>
                    <a:gd name="T20" fmla="*/ 0 w 133"/>
                    <a:gd name="T21" fmla="*/ 101 h 112"/>
                    <a:gd name="T22" fmla="*/ 11 w 133"/>
                    <a:gd name="T23" fmla="*/ 22 h 112"/>
                    <a:gd name="T24" fmla="*/ 133 w 133"/>
                    <a:gd name="T25" fmla="*/ 0 h 112"/>
                    <a:gd name="T26" fmla="*/ 133 w 133"/>
                    <a:gd name="T27" fmla="*/ 0 h 1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3"/>
                    <a:gd name="T43" fmla="*/ 0 h 112"/>
                    <a:gd name="T44" fmla="*/ 133 w 133"/>
                    <a:gd name="T45" fmla="*/ 112 h 1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3" h="112">
                      <a:moveTo>
                        <a:pt x="133" y="0"/>
                      </a:moveTo>
                      <a:lnTo>
                        <a:pt x="133" y="11"/>
                      </a:lnTo>
                      <a:lnTo>
                        <a:pt x="122" y="34"/>
                      </a:lnTo>
                      <a:lnTo>
                        <a:pt x="122" y="78"/>
                      </a:lnTo>
                      <a:lnTo>
                        <a:pt x="133" y="101"/>
                      </a:lnTo>
                      <a:lnTo>
                        <a:pt x="122" y="112"/>
                      </a:lnTo>
                      <a:lnTo>
                        <a:pt x="99" y="112"/>
                      </a:lnTo>
                      <a:lnTo>
                        <a:pt x="66" y="112"/>
                      </a:lnTo>
                      <a:lnTo>
                        <a:pt x="33" y="112"/>
                      </a:lnTo>
                      <a:lnTo>
                        <a:pt x="11" y="101"/>
                      </a:lnTo>
                      <a:lnTo>
                        <a:pt x="0" y="101"/>
                      </a:lnTo>
                      <a:lnTo>
                        <a:pt x="11" y="22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7B4B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6" name="Freeform 546"/>
                <p:cNvSpPr>
                  <a:spLocks/>
                </p:cNvSpPr>
                <p:nvPr/>
              </p:nvSpPr>
              <p:spPr bwMode="auto">
                <a:xfrm>
                  <a:off x="2737" y="2956"/>
                  <a:ext cx="144" cy="146"/>
                </a:xfrm>
                <a:custGeom>
                  <a:avLst/>
                  <a:gdLst>
                    <a:gd name="T0" fmla="*/ 77 w 144"/>
                    <a:gd name="T1" fmla="*/ 0 h 146"/>
                    <a:gd name="T2" fmla="*/ 77 w 144"/>
                    <a:gd name="T3" fmla="*/ 23 h 146"/>
                    <a:gd name="T4" fmla="*/ 89 w 144"/>
                    <a:gd name="T5" fmla="*/ 45 h 146"/>
                    <a:gd name="T6" fmla="*/ 100 w 144"/>
                    <a:gd name="T7" fmla="*/ 45 h 146"/>
                    <a:gd name="T8" fmla="*/ 111 w 144"/>
                    <a:gd name="T9" fmla="*/ 56 h 146"/>
                    <a:gd name="T10" fmla="*/ 133 w 144"/>
                    <a:gd name="T11" fmla="*/ 68 h 146"/>
                    <a:gd name="T12" fmla="*/ 144 w 144"/>
                    <a:gd name="T13" fmla="*/ 68 h 146"/>
                    <a:gd name="T14" fmla="*/ 144 w 144"/>
                    <a:gd name="T15" fmla="*/ 79 h 146"/>
                    <a:gd name="T16" fmla="*/ 122 w 144"/>
                    <a:gd name="T17" fmla="*/ 101 h 146"/>
                    <a:gd name="T18" fmla="*/ 111 w 144"/>
                    <a:gd name="T19" fmla="*/ 124 h 146"/>
                    <a:gd name="T20" fmla="*/ 111 w 144"/>
                    <a:gd name="T21" fmla="*/ 135 h 146"/>
                    <a:gd name="T22" fmla="*/ 100 w 144"/>
                    <a:gd name="T23" fmla="*/ 135 h 146"/>
                    <a:gd name="T24" fmla="*/ 66 w 144"/>
                    <a:gd name="T25" fmla="*/ 146 h 146"/>
                    <a:gd name="T26" fmla="*/ 33 w 144"/>
                    <a:gd name="T27" fmla="*/ 146 h 146"/>
                    <a:gd name="T28" fmla="*/ 22 w 144"/>
                    <a:gd name="T29" fmla="*/ 146 h 146"/>
                    <a:gd name="T30" fmla="*/ 22 w 144"/>
                    <a:gd name="T31" fmla="*/ 124 h 146"/>
                    <a:gd name="T32" fmla="*/ 11 w 144"/>
                    <a:gd name="T33" fmla="*/ 79 h 146"/>
                    <a:gd name="T34" fmla="*/ 0 w 144"/>
                    <a:gd name="T35" fmla="*/ 34 h 146"/>
                    <a:gd name="T36" fmla="*/ 0 w 144"/>
                    <a:gd name="T37" fmla="*/ 23 h 146"/>
                    <a:gd name="T38" fmla="*/ 0 w 144"/>
                    <a:gd name="T39" fmla="*/ 23 h 146"/>
                    <a:gd name="T40" fmla="*/ 0 w 144"/>
                    <a:gd name="T41" fmla="*/ 23 h 146"/>
                    <a:gd name="T42" fmla="*/ 22 w 144"/>
                    <a:gd name="T43" fmla="*/ 23 h 146"/>
                    <a:gd name="T44" fmla="*/ 44 w 144"/>
                    <a:gd name="T45" fmla="*/ 34 h 146"/>
                    <a:gd name="T46" fmla="*/ 44 w 144"/>
                    <a:gd name="T47" fmla="*/ 12 h 146"/>
                    <a:gd name="T48" fmla="*/ 44 w 144"/>
                    <a:gd name="T49" fmla="*/ 0 h 146"/>
                    <a:gd name="T50" fmla="*/ 44 w 144"/>
                    <a:gd name="T51" fmla="*/ 0 h 146"/>
                    <a:gd name="T52" fmla="*/ 44 w 144"/>
                    <a:gd name="T53" fmla="*/ 0 h 146"/>
                    <a:gd name="T54" fmla="*/ 55 w 144"/>
                    <a:gd name="T55" fmla="*/ 0 h 146"/>
                    <a:gd name="T56" fmla="*/ 77 w 144"/>
                    <a:gd name="T57" fmla="*/ 0 h 146"/>
                    <a:gd name="T58" fmla="*/ 77 w 144"/>
                    <a:gd name="T59" fmla="*/ 0 h 14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4"/>
                    <a:gd name="T91" fmla="*/ 0 h 146"/>
                    <a:gd name="T92" fmla="*/ 144 w 144"/>
                    <a:gd name="T93" fmla="*/ 146 h 14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4" h="146">
                      <a:moveTo>
                        <a:pt x="77" y="0"/>
                      </a:moveTo>
                      <a:lnTo>
                        <a:pt x="77" y="23"/>
                      </a:lnTo>
                      <a:lnTo>
                        <a:pt x="89" y="45"/>
                      </a:lnTo>
                      <a:lnTo>
                        <a:pt x="100" y="45"/>
                      </a:lnTo>
                      <a:lnTo>
                        <a:pt x="111" y="56"/>
                      </a:lnTo>
                      <a:lnTo>
                        <a:pt x="133" y="68"/>
                      </a:lnTo>
                      <a:lnTo>
                        <a:pt x="144" y="68"/>
                      </a:lnTo>
                      <a:lnTo>
                        <a:pt x="144" y="79"/>
                      </a:lnTo>
                      <a:lnTo>
                        <a:pt x="122" y="101"/>
                      </a:lnTo>
                      <a:lnTo>
                        <a:pt x="111" y="124"/>
                      </a:lnTo>
                      <a:lnTo>
                        <a:pt x="111" y="135"/>
                      </a:lnTo>
                      <a:lnTo>
                        <a:pt x="100" y="135"/>
                      </a:lnTo>
                      <a:lnTo>
                        <a:pt x="66" y="146"/>
                      </a:lnTo>
                      <a:lnTo>
                        <a:pt x="33" y="146"/>
                      </a:lnTo>
                      <a:lnTo>
                        <a:pt x="22" y="146"/>
                      </a:lnTo>
                      <a:lnTo>
                        <a:pt x="22" y="124"/>
                      </a:lnTo>
                      <a:lnTo>
                        <a:pt x="11" y="79"/>
                      </a:lnTo>
                      <a:lnTo>
                        <a:pt x="0" y="34"/>
                      </a:lnTo>
                      <a:lnTo>
                        <a:pt x="0" y="23"/>
                      </a:lnTo>
                      <a:lnTo>
                        <a:pt x="22" y="23"/>
                      </a:lnTo>
                      <a:lnTo>
                        <a:pt x="44" y="34"/>
                      </a:lnTo>
                      <a:lnTo>
                        <a:pt x="44" y="12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7" name="Freeform 547"/>
                <p:cNvSpPr>
                  <a:spLocks/>
                </p:cNvSpPr>
                <p:nvPr/>
              </p:nvSpPr>
              <p:spPr bwMode="auto">
                <a:xfrm>
                  <a:off x="2770" y="3024"/>
                  <a:ext cx="78" cy="123"/>
                </a:xfrm>
                <a:custGeom>
                  <a:avLst/>
                  <a:gdLst>
                    <a:gd name="T0" fmla="*/ 0 w 78"/>
                    <a:gd name="T1" fmla="*/ 0 h 123"/>
                    <a:gd name="T2" fmla="*/ 11 w 78"/>
                    <a:gd name="T3" fmla="*/ 11 h 123"/>
                    <a:gd name="T4" fmla="*/ 22 w 78"/>
                    <a:gd name="T5" fmla="*/ 11 h 123"/>
                    <a:gd name="T6" fmla="*/ 44 w 78"/>
                    <a:gd name="T7" fmla="*/ 22 h 123"/>
                    <a:gd name="T8" fmla="*/ 67 w 78"/>
                    <a:gd name="T9" fmla="*/ 11 h 123"/>
                    <a:gd name="T10" fmla="*/ 78 w 78"/>
                    <a:gd name="T11" fmla="*/ 11 h 123"/>
                    <a:gd name="T12" fmla="*/ 78 w 78"/>
                    <a:gd name="T13" fmla="*/ 22 h 123"/>
                    <a:gd name="T14" fmla="*/ 78 w 78"/>
                    <a:gd name="T15" fmla="*/ 56 h 123"/>
                    <a:gd name="T16" fmla="*/ 67 w 78"/>
                    <a:gd name="T17" fmla="*/ 101 h 123"/>
                    <a:gd name="T18" fmla="*/ 56 w 78"/>
                    <a:gd name="T19" fmla="*/ 123 h 123"/>
                    <a:gd name="T20" fmla="*/ 44 w 78"/>
                    <a:gd name="T21" fmla="*/ 123 h 123"/>
                    <a:gd name="T22" fmla="*/ 33 w 78"/>
                    <a:gd name="T23" fmla="*/ 123 h 123"/>
                    <a:gd name="T24" fmla="*/ 11 w 78"/>
                    <a:gd name="T25" fmla="*/ 123 h 123"/>
                    <a:gd name="T26" fmla="*/ 0 w 78"/>
                    <a:gd name="T27" fmla="*/ 123 h 123"/>
                    <a:gd name="T28" fmla="*/ 0 w 78"/>
                    <a:gd name="T29" fmla="*/ 101 h 123"/>
                    <a:gd name="T30" fmla="*/ 0 w 78"/>
                    <a:gd name="T31" fmla="*/ 56 h 123"/>
                    <a:gd name="T32" fmla="*/ 0 w 78"/>
                    <a:gd name="T33" fmla="*/ 22 h 123"/>
                    <a:gd name="T34" fmla="*/ 0 w 78"/>
                    <a:gd name="T35" fmla="*/ 0 h 12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8"/>
                    <a:gd name="T55" fmla="*/ 0 h 123"/>
                    <a:gd name="T56" fmla="*/ 78 w 78"/>
                    <a:gd name="T57" fmla="*/ 123 h 12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8" h="123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22" y="11"/>
                      </a:lnTo>
                      <a:lnTo>
                        <a:pt x="44" y="22"/>
                      </a:lnTo>
                      <a:lnTo>
                        <a:pt x="67" y="11"/>
                      </a:lnTo>
                      <a:lnTo>
                        <a:pt x="78" y="11"/>
                      </a:lnTo>
                      <a:lnTo>
                        <a:pt x="78" y="22"/>
                      </a:lnTo>
                      <a:lnTo>
                        <a:pt x="78" y="56"/>
                      </a:lnTo>
                      <a:lnTo>
                        <a:pt x="67" y="101"/>
                      </a:lnTo>
                      <a:lnTo>
                        <a:pt x="56" y="123"/>
                      </a:lnTo>
                      <a:lnTo>
                        <a:pt x="44" y="123"/>
                      </a:lnTo>
                      <a:lnTo>
                        <a:pt x="33" y="123"/>
                      </a:lnTo>
                      <a:lnTo>
                        <a:pt x="11" y="123"/>
                      </a:lnTo>
                      <a:lnTo>
                        <a:pt x="0" y="123"/>
                      </a:lnTo>
                      <a:lnTo>
                        <a:pt x="0" y="101"/>
                      </a:lnTo>
                      <a:lnTo>
                        <a:pt x="0" y="56"/>
                      </a:ln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8" name="Rectangle 548"/>
                <p:cNvSpPr>
                  <a:spLocks noChangeArrowheads="1"/>
                </p:cNvSpPr>
                <p:nvPr/>
              </p:nvSpPr>
              <p:spPr bwMode="auto">
                <a:xfrm>
                  <a:off x="2770" y="2945"/>
                  <a:ext cx="56" cy="67"/>
                </a:xfrm>
                <a:prstGeom prst="rect">
                  <a:avLst/>
                </a:prstGeom>
                <a:solidFill>
                  <a:srgbClr val="CEB28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9" name="Freeform 549"/>
                <p:cNvSpPr>
                  <a:spLocks/>
                </p:cNvSpPr>
                <p:nvPr/>
              </p:nvSpPr>
              <p:spPr bwMode="auto">
                <a:xfrm>
                  <a:off x="2781" y="2945"/>
                  <a:ext cx="33" cy="45"/>
                </a:xfrm>
                <a:custGeom>
                  <a:avLst/>
                  <a:gdLst>
                    <a:gd name="T0" fmla="*/ 0 w 33"/>
                    <a:gd name="T1" fmla="*/ 11 h 45"/>
                    <a:gd name="T2" fmla="*/ 0 w 33"/>
                    <a:gd name="T3" fmla="*/ 23 h 45"/>
                    <a:gd name="T4" fmla="*/ 0 w 33"/>
                    <a:gd name="T5" fmla="*/ 34 h 45"/>
                    <a:gd name="T6" fmla="*/ 11 w 33"/>
                    <a:gd name="T7" fmla="*/ 45 h 45"/>
                    <a:gd name="T8" fmla="*/ 33 w 33"/>
                    <a:gd name="T9" fmla="*/ 34 h 45"/>
                    <a:gd name="T10" fmla="*/ 33 w 33"/>
                    <a:gd name="T11" fmla="*/ 23 h 45"/>
                    <a:gd name="T12" fmla="*/ 33 w 33"/>
                    <a:gd name="T13" fmla="*/ 0 h 45"/>
                    <a:gd name="T14" fmla="*/ 11 w 33"/>
                    <a:gd name="T15" fmla="*/ 0 h 45"/>
                    <a:gd name="T16" fmla="*/ 0 w 33"/>
                    <a:gd name="T17" fmla="*/ 11 h 45"/>
                    <a:gd name="T18" fmla="*/ 0 w 33"/>
                    <a:gd name="T19" fmla="*/ 11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3"/>
                    <a:gd name="T31" fmla="*/ 0 h 45"/>
                    <a:gd name="T32" fmla="*/ 33 w 33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3" h="45">
                      <a:moveTo>
                        <a:pt x="0" y="11"/>
                      </a:move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11" y="45"/>
                      </a:lnTo>
                      <a:lnTo>
                        <a:pt x="33" y="34"/>
                      </a:lnTo>
                      <a:lnTo>
                        <a:pt x="33" y="23"/>
                      </a:lnTo>
                      <a:lnTo>
                        <a:pt x="33" y="0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0" name="Rectangle 550"/>
                <p:cNvSpPr>
                  <a:spLocks noChangeArrowheads="1"/>
                </p:cNvSpPr>
                <p:nvPr/>
              </p:nvSpPr>
              <p:spPr bwMode="auto">
                <a:xfrm>
                  <a:off x="2770" y="2945"/>
                  <a:ext cx="56" cy="67"/>
                </a:xfrm>
                <a:prstGeom prst="rect">
                  <a:avLst/>
                </a:prstGeom>
                <a:solidFill>
                  <a:srgbClr val="CEB28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1" name="Freeform 551"/>
                <p:cNvSpPr>
                  <a:spLocks/>
                </p:cNvSpPr>
                <p:nvPr/>
              </p:nvSpPr>
              <p:spPr bwMode="auto">
                <a:xfrm>
                  <a:off x="2737" y="2833"/>
                  <a:ext cx="89" cy="135"/>
                </a:xfrm>
                <a:custGeom>
                  <a:avLst/>
                  <a:gdLst>
                    <a:gd name="T0" fmla="*/ 11 w 89"/>
                    <a:gd name="T1" fmla="*/ 79 h 135"/>
                    <a:gd name="T2" fmla="*/ 0 w 89"/>
                    <a:gd name="T3" fmla="*/ 45 h 135"/>
                    <a:gd name="T4" fmla="*/ 11 w 89"/>
                    <a:gd name="T5" fmla="*/ 22 h 135"/>
                    <a:gd name="T6" fmla="*/ 33 w 89"/>
                    <a:gd name="T7" fmla="*/ 0 h 135"/>
                    <a:gd name="T8" fmla="*/ 44 w 89"/>
                    <a:gd name="T9" fmla="*/ 0 h 135"/>
                    <a:gd name="T10" fmla="*/ 77 w 89"/>
                    <a:gd name="T11" fmla="*/ 11 h 135"/>
                    <a:gd name="T12" fmla="*/ 89 w 89"/>
                    <a:gd name="T13" fmla="*/ 56 h 135"/>
                    <a:gd name="T14" fmla="*/ 89 w 89"/>
                    <a:gd name="T15" fmla="*/ 101 h 135"/>
                    <a:gd name="T16" fmla="*/ 66 w 89"/>
                    <a:gd name="T17" fmla="*/ 135 h 135"/>
                    <a:gd name="T18" fmla="*/ 33 w 89"/>
                    <a:gd name="T19" fmla="*/ 123 h 135"/>
                    <a:gd name="T20" fmla="*/ 22 w 89"/>
                    <a:gd name="T21" fmla="*/ 112 h 135"/>
                    <a:gd name="T22" fmla="*/ 11 w 89"/>
                    <a:gd name="T23" fmla="*/ 79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9"/>
                    <a:gd name="T37" fmla="*/ 0 h 135"/>
                    <a:gd name="T38" fmla="*/ 89 w 89"/>
                    <a:gd name="T39" fmla="*/ 135 h 13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9" h="135">
                      <a:moveTo>
                        <a:pt x="11" y="79"/>
                      </a:moveTo>
                      <a:lnTo>
                        <a:pt x="0" y="45"/>
                      </a:lnTo>
                      <a:lnTo>
                        <a:pt x="11" y="22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77" y="11"/>
                      </a:lnTo>
                      <a:lnTo>
                        <a:pt x="89" y="56"/>
                      </a:lnTo>
                      <a:lnTo>
                        <a:pt x="89" y="101"/>
                      </a:lnTo>
                      <a:lnTo>
                        <a:pt x="66" y="135"/>
                      </a:lnTo>
                      <a:lnTo>
                        <a:pt x="33" y="123"/>
                      </a:lnTo>
                      <a:lnTo>
                        <a:pt x="22" y="112"/>
                      </a:lnTo>
                      <a:lnTo>
                        <a:pt x="11" y="79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2" name="Freeform 552"/>
                <p:cNvSpPr>
                  <a:spLocks/>
                </p:cNvSpPr>
                <p:nvPr/>
              </p:nvSpPr>
              <p:spPr bwMode="auto">
                <a:xfrm>
                  <a:off x="2726" y="2811"/>
                  <a:ext cx="122" cy="145"/>
                </a:xfrm>
                <a:custGeom>
                  <a:avLst/>
                  <a:gdLst>
                    <a:gd name="T0" fmla="*/ 77 w 122"/>
                    <a:gd name="T1" fmla="*/ 44 h 145"/>
                    <a:gd name="T2" fmla="*/ 66 w 122"/>
                    <a:gd name="T3" fmla="*/ 56 h 145"/>
                    <a:gd name="T4" fmla="*/ 55 w 122"/>
                    <a:gd name="T5" fmla="*/ 67 h 145"/>
                    <a:gd name="T6" fmla="*/ 44 w 122"/>
                    <a:gd name="T7" fmla="*/ 89 h 145"/>
                    <a:gd name="T8" fmla="*/ 44 w 122"/>
                    <a:gd name="T9" fmla="*/ 78 h 145"/>
                    <a:gd name="T10" fmla="*/ 44 w 122"/>
                    <a:gd name="T11" fmla="*/ 56 h 145"/>
                    <a:gd name="T12" fmla="*/ 33 w 122"/>
                    <a:gd name="T13" fmla="*/ 78 h 145"/>
                    <a:gd name="T14" fmla="*/ 33 w 122"/>
                    <a:gd name="T15" fmla="*/ 89 h 145"/>
                    <a:gd name="T16" fmla="*/ 33 w 122"/>
                    <a:gd name="T17" fmla="*/ 78 h 145"/>
                    <a:gd name="T18" fmla="*/ 22 w 122"/>
                    <a:gd name="T19" fmla="*/ 89 h 145"/>
                    <a:gd name="T20" fmla="*/ 22 w 122"/>
                    <a:gd name="T21" fmla="*/ 112 h 145"/>
                    <a:gd name="T22" fmla="*/ 33 w 122"/>
                    <a:gd name="T23" fmla="*/ 134 h 145"/>
                    <a:gd name="T24" fmla="*/ 33 w 122"/>
                    <a:gd name="T25" fmla="*/ 145 h 145"/>
                    <a:gd name="T26" fmla="*/ 22 w 122"/>
                    <a:gd name="T27" fmla="*/ 145 h 145"/>
                    <a:gd name="T28" fmla="*/ 0 w 122"/>
                    <a:gd name="T29" fmla="*/ 134 h 145"/>
                    <a:gd name="T30" fmla="*/ 0 w 122"/>
                    <a:gd name="T31" fmla="*/ 123 h 145"/>
                    <a:gd name="T32" fmla="*/ 0 w 122"/>
                    <a:gd name="T33" fmla="*/ 101 h 145"/>
                    <a:gd name="T34" fmla="*/ 11 w 122"/>
                    <a:gd name="T35" fmla="*/ 67 h 145"/>
                    <a:gd name="T36" fmla="*/ 11 w 122"/>
                    <a:gd name="T37" fmla="*/ 56 h 145"/>
                    <a:gd name="T38" fmla="*/ 11 w 122"/>
                    <a:gd name="T39" fmla="*/ 33 h 145"/>
                    <a:gd name="T40" fmla="*/ 44 w 122"/>
                    <a:gd name="T41" fmla="*/ 0 h 145"/>
                    <a:gd name="T42" fmla="*/ 66 w 122"/>
                    <a:gd name="T43" fmla="*/ 0 h 145"/>
                    <a:gd name="T44" fmla="*/ 77 w 122"/>
                    <a:gd name="T45" fmla="*/ 0 h 145"/>
                    <a:gd name="T46" fmla="*/ 88 w 122"/>
                    <a:gd name="T47" fmla="*/ 11 h 145"/>
                    <a:gd name="T48" fmla="*/ 111 w 122"/>
                    <a:gd name="T49" fmla="*/ 11 h 145"/>
                    <a:gd name="T50" fmla="*/ 122 w 122"/>
                    <a:gd name="T51" fmla="*/ 44 h 145"/>
                    <a:gd name="T52" fmla="*/ 122 w 122"/>
                    <a:gd name="T53" fmla="*/ 67 h 145"/>
                    <a:gd name="T54" fmla="*/ 122 w 122"/>
                    <a:gd name="T55" fmla="*/ 78 h 145"/>
                    <a:gd name="T56" fmla="*/ 111 w 122"/>
                    <a:gd name="T57" fmla="*/ 89 h 145"/>
                    <a:gd name="T58" fmla="*/ 111 w 122"/>
                    <a:gd name="T59" fmla="*/ 89 h 145"/>
                    <a:gd name="T60" fmla="*/ 111 w 122"/>
                    <a:gd name="T61" fmla="*/ 89 h 145"/>
                    <a:gd name="T62" fmla="*/ 100 w 122"/>
                    <a:gd name="T63" fmla="*/ 67 h 145"/>
                    <a:gd name="T64" fmla="*/ 100 w 122"/>
                    <a:gd name="T65" fmla="*/ 56 h 145"/>
                    <a:gd name="T66" fmla="*/ 77 w 122"/>
                    <a:gd name="T67" fmla="*/ 44 h 1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"/>
                    <a:gd name="T103" fmla="*/ 0 h 145"/>
                    <a:gd name="T104" fmla="*/ 122 w 122"/>
                    <a:gd name="T105" fmla="*/ 145 h 1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" h="145">
                      <a:moveTo>
                        <a:pt x="77" y="44"/>
                      </a:moveTo>
                      <a:lnTo>
                        <a:pt x="66" y="56"/>
                      </a:lnTo>
                      <a:lnTo>
                        <a:pt x="55" y="67"/>
                      </a:lnTo>
                      <a:lnTo>
                        <a:pt x="44" y="89"/>
                      </a:lnTo>
                      <a:lnTo>
                        <a:pt x="44" y="78"/>
                      </a:lnTo>
                      <a:lnTo>
                        <a:pt x="44" y="56"/>
                      </a:lnTo>
                      <a:lnTo>
                        <a:pt x="33" y="78"/>
                      </a:lnTo>
                      <a:lnTo>
                        <a:pt x="33" y="89"/>
                      </a:lnTo>
                      <a:lnTo>
                        <a:pt x="33" y="78"/>
                      </a:lnTo>
                      <a:lnTo>
                        <a:pt x="22" y="89"/>
                      </a:lnTo>
                      <a:lnTo>
                        <a:pt x="22" y="112"/>
                      </a:lnTo>
                      <a:lnTo>
                        <a:pt x="33" y="134"/>
                      </a:lnTo>
                      <a:lnTo>
                        <a:pt x="33" y="145"/>
                      </a:lnTo>
                      <a:lnTo>
                        <a:pt x="22" y="145"/>
                      </a:lnTo>
                      <a:lnTo>
                        <a:pt x="0" y="134"/>
                      </a:lnTo>
                      <a:lnTo>
                        <a:pt x="0" y="123"/>
                      </a:lnTo>
                      <a:lnTo>
                        <a:pt x="0" y="101"/>
                      </a:lnTo>
                      <a:lnTo>
                        <a:pt x="11" y="67"/>
                      </a:lnTo>
                      <a:lnTo>
                        <a:pt x="11" y="56"/>
                      </a:lnTo>
                      <a:lnTo>
                        <a:pt x="11" y="33"/>
                      </a:lnTo>
                      <a:lnTo>
                        <a:pt x="44" y="0"/>
                      </a:lnTo>
                      <a:lnTo>
                        <a:pt x="66" y="0"/>
                      </a:lnTo>
                      <a:lnTo>
                        <a:pt x="77" y="0"/>
                      </a:lnTo>
                      <a:lnTo>
                        <a:pt x="88" y="11"/>
                      </a:lnTo>
                      <a:lnTo>
                        <a:pt x="111" y="11"/>
                      </a:lnTo>
                      <a:lnTo>
                        <a:pt x="122" y="44"/>
                      </a:lnTo>
                      <a:lnTo>
                        <a:pt x="122" y="67"/>
                      </a:lnTo>
                      <a:lnTo>
                        <a:pt x="122" y="78"/>
                      </a:lnTo>
                      <a:lnTo>
                        <a:pt x="111" y="89"/>
                      </a:lnTo>
                      <a:lnTo>
                        <a:pt x="100" y="67"/>
                      </a:lnTo>
                      <a:lnTo>
                        <a:pt x="100" y="56"/>
                      </a:lnTo>
                      <a:lnTo>
                        <a:pt x="77" y="44"/>
                      </a:lnTo>
                      <a:close/>
                    </a:path>
                  </a:pathLst>
                </a:custGeom>
                <a:solidFill>
                  <a:srgbClr val="7B4B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3" name="Rectangle 553"/>
                <p:cNvSpPr>
                  <a:spLocks noChangeArrowheads="1"/>
                </p:cNvSpPr>
                <p:nvPr/>
              </p:nvSpPr>
              <p:spPr bwMode="auto">
                <a:xfrm>
                  <a:off x="2759" y="2811"/>
                  <a:ext cx="11" cy="44"/>
                </a:xfrm>
                <a:prstGeom prst="rect">
                  <a:avLst/>
                </a:prstGeom>
                <a:solidFill>
                  <a:srgbClr val="927D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4" name="Rectangle 554"/>
                <p:cNvSpPr>
                  <a:spLocks noChangeArrowheads="1"/>
                </p:cNvSpPr>
                <p:nvPr/>
              </p:nvSpPr>
              <p:spPr bwMode="auto">
                <a:xfrm>
                  <a:off x="2770" y="2811"/>
                  <a:ext cx="11" cy="44"/>
                </a:xfrm>
                <a:prstGeom prst="rect">
                  <a:avLst/>
                </a:prstGeom>
                <a:solidFill>
                  <a:srgbClr val="9079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5" name="Rectangle 555"/>
                <p:cNvSpPr>
                  <a:spLocks noChangeArrowheads="1"/>
                </p:cNvSpPr>
                <p:nvPr/>
              </p:nvSpPr>
              <p:spPr bwMode="auto">
                <a:xfrm>
                  <a:off x="2781" y="2811"/>
                  <a:ext cx="11" cy="44"/>
                </a:xfrm>
                <a:prstGeom prst="rect">
                  <a:avLst/>
                </a:prstGeom>
                <a:solidFill>
                  <a:srgbClr val="8A6C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6" name="Rectangle 556"/>
                <p:cNvSpPr>
                  <a:spLocks noChangeArrowheads="1"/>
                </p:cNvSpPr>
                <p:nvPr/>
              </p:nvSpPr>
              <p:spPr bwMode="auto">
                <a:xfrm>
                  <a:off x="2792" y="2811"/>
                  <a:ext cx="11" cy="44"/>
                </a:xfrm>
                <a:prstGeom prst="rect">
                  <a:avLst/>
                </a:prstGeom>
                <a:solidFill>
                  <a:srgbClr val="845F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7" name="Rectangle 557"/>
                <p:cNvSpPr>
                  <a:spLocks noChangeArrowheads="1"/>
                </p:cNvSpPr>
                <p:nvPr/>
              </p:nvSpPr>
              <p:spPr bwMode="auto">
                <a:xfrm>
                  <a:off x="2803" y="2811"/>
                  <a:ext cx="11" cy="44"/>
                </a:xfrm>
                <a:prstGeom prst="rect">
                  <a:avLst/>
                </a:prstGeom>
                <a:solidFill>
                  <a:srgbClr val="7E522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8" name="Rectangle 558"/>
                <p:cNvSpPr>
                  <a:spLocks noChangeArrowheads="1"/>
                </p:cNvSpPr>
                <p:nvPr/>
              </p:nvSpPr>
              <p:spPr bwMode="auto">
                <a:xfrm>
                  <a:off x="2814" y="2811"/>
                  <a:ext cx="12" cy="44"/>
                </a:xfrm>
                <a:prstGeom prst="rect">
                  <a:avLst/>
                </a:prstGeom>
                <a:solidFill>
                  <a:srgbClr val="7E512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9" name="Rectangle 559"/>
                <p:cNvSpPr>
                  <a:spLocks noChangeArrowheads="1"/>
                </p:cNvSpPr>
                <p:nvPr/>
              </p:nvSpPr>
              <p:spPr bwMode="auto">
                <a:xfrm>
                  <a:off x="2770" y="2844"/>
                  <a:ext cx="56" cy="11"/>
                </a:xfrm>
                <a:prstGeom prst="rect">
                  <a:avLst/>
                </a:prstGeom>
                <a:solidFill>
                  <a:srgbClr val="96704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0" name="Rectangle 560"/>
                <p:cNvSpPr>
                  <a:spLocks noChangeArrowheads="1"/>
                </p:cNvSpPr>
                <p:nvPr/>
              </p:nvSpPr>
              <p:spPr bwMode="auto">
                <a:xfrm>
                  <a:off x="2770" y="2855"/>
                  <a:ext cx="56" cy="12"/>
                </a:xfrm>
                <a:prstGeom prst="rect">
                  <a:avLst/>
                </a:prstGeom>
                <a:solidFill>
                  <a:srgbClr val="7C4C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1" name="Rectangle 561"/>
                <p:cNvSpPr>
                  <a:spLocks noChangeArrowheads="1"/>
                </p:cNvSpPr>
                <p:nvPr/>
              </p:nvSpPr>
              <p:spPr bwMode="auto">
                <a:xfrm>
                  <a:off x="2770" y="2867"/>
                  <a:ext cx="56" cy="11"/>
                </a:xfrm>
                <a:prstGeom prst="rect">
                  <a:avLst/>
                </a:prstGeom>
                <a:solidFill>
                  <a:srgbClr val="9872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2" name="Rectangle 562"/>
                <p:cNvSpPr>
                  <a:spLocks noChangeArrowheads="1"/>
                </p:cNvSpPr>
                <p:nvPr/>
              </p:nvSpPr>
              <p:spPr bwMode="auto">
                <a:xfrm>
                  <a:off x="2770" y="2878"/>
                  <a:ext cx="56" cy="11"/>
                </a:xfrm>
                <a:prstGeom prst="rect">
                  <a:avLst/>
                </a:prstGeom>
                <a:solidFill>
                  <a:srgbClr val="B4976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3" name="Rectangle 563"/>
                <p:cNvSpPr>
                  <a:spLocks noChangeArrowheads="1"/>
                </p:cNvSpPr>
                <p:nvPr/>
              </p:nvSpPr>
              <p:spPr bwMode="auto">
                <a:xfrm>
                  <a:off x="2770" y="2889"/>
                  <a:ext cx="56" cy="11"/>
                </a:xfrm>
                <a:prstGeom prst="rect">
                  <a:avLst/>
                </a:prstGeom>
                <a:solidFill>
                  <a:srgbClr val="D0BD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4" name="Rectangle 564"/>
                <p:cNvSpPr>
                  <a:spLocks noChangeArrowheads="1"/>
                </p:cNvSpPr>
                <p:nvPr/>
              </p:nvSpPr>
              <p:spPr bwMode="auto">
                <a:xfrm>
                  <a:off x="2759" y="2844"/>
                  <a:ext cx="55" cy="11"/>
                </a:xfrm>
                <a:prstGeom prst="rect">
                  <a:avLst/>
                </a:prstGeom>
                <a:solidFill>
                  <a:srgbClr val="9872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5" name="Rectangle 565"/>
                <p:cNvSpPr>
                  <a:spLocks noChangeArrowheads="1"/>
                </p:cNvSpPr>
                <p:nvPr/>
              </p:nvSpPr>
              <p:spPr bwMode="auto">
                <a:xfrm>
                  <a:off x="2759" y="2844"/>
                  <a:ext cx="55" cy="11"/>
                </a:xfrm>
                <a:prstGeom prst="rect">
                  <a:avLst/>
                </a:prstGeom>
                <a:solidFill>
                  <a:srgbClr val="9872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6" name="Rectangle 566"/>
                <p:cNvSpPr>
                  <a:spLocks noChangeArrowheads="1"/>
                </p:cNvSpPr>
                <p:nvPr/>
              </p:nvSpPr>
              <p:spPr bwMode="auto">
                <a:xfrm>
                  <a:off x="2759" y="2855"/>
                  <a:ext cx="55" cy="12"/>
                </a:xfrm>
                <a:prstGeom prst="rect">
                  <a:avLst/>
                </a:prstGeom>
                <a:solidFill>
                  <a:srgbClr val="84582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7" name="Rectangle 567"/>
                <p:cNvSpPr>
                  <a:spLocks noChangeArrowheads="1"/>
                </p:cNvSpPr>
                <p:nvPr/>
              </p:nvSpPr>
              <p:spPr bwMode="auto">
                <a:xfrm>
                  <a:off x="2759" y="2855"/>
                  <a:ext cx="55" cy="12"/>
                </a:xfrm>
                <a:prstGeom prst="rect">
                  <a:avLst/>
                </a:prstGeom>
                <a:solidFill>
                  <a:srgbClr val="84582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8" name="Rectangle 568"/>
                <p:cNvSpPr>
                  <a:spLocks noChangeArrowheads="1"/>
                </p:cNvSpPr>
                <p:nvPr/>
              </p:nvSpPr>
              <p:spPr bwMode="auto">
                <a:xfrm>
                  <a:off x="2759" y="2867"/>
                  <a:ext cx="55" cy="11"/>
                </a:xfrm>
                <a:prstGeom prst="rect">
                  <a:avLst/>
                </a:prstGeom>
                <a:solidFill>
                  <a:srgbClr val="AB8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9" name="Rectangle 569"/>
                <p:cNvSpPr>
                  <a:spLocks noChangeArrowheads="1"/>
                </p:cNvSpPr>
                <p:nvPr/>
              </p:nvSpPr>
              <p:spPr bwMode="auto">
                <a:xfrm>
                  <a:off x="2759" y="2867"/>
                  <a:ext cx="55" cy="11"/>
                </a:xfrm>
                <a:prstGeom prst="rect">
                  <a:avLst/>
                </a:prstGeom>
                <a:solidFill>
                  <a:srgbClr val="AB8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0" name="Rectangle 570"/>
                <p:cNvSpPr>
                  <a:spLocks noChangeArrowheads="1"/>
                </p:cNvSpPr>
                <p:nvPr/>
              </p:nvSpPr>
              <p:spPr bwMode="auto">
                <a:xfrm>
                  <a:off x="2759" y="2878"/>
                  <a:ext cx="55" cy="11"/>
                </a:xfrm>
                <a:prstGeom prst="rect">
                  <a:avLst/>
                </a:prstGeom>
                <a:solidFill>
                  <a:srgbClr val="D2BF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1" name="Rectangle 571"/>
                <p:cNvSpPr>
                  <a:spLocks noChangeArrowheads="1"/>
                </p:cNvSpPr>
                <p:nvPr/>
              </p:nvSpPr>
              <p:spPr bwMode="auto">
                <a:xfrm>
                  <a:off x="2759" y="2878"/>
                  <a:ext cx="55" cy="11"/>
                </a:xfrm>
                <a:prstGeom prst="rect">
                  <a:avLst/>
                </a:prstGeom>
                <a:solidFill>
                  <a:srgbClr val="D2BF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2" name="Freeform 572"/>
                <p:cNvSpPr>
                  <a:spLocks/>
                </p:cNvSpPr>
                <p:nvPr/>
              </p:nvSpPr>
              <p:spPr bwMode="auto">
                <a:xfrm>
                  <a:off x="2704" y="2912"/>
                  <a:ext cx="177" cy="392"/>
                </a:xfrm>
                <a:custGeom>
                  <a:avLst/>
                  <a:gdLst>
                    <a:gd name="T0" fmla="*/ 77 w 177"/>
                    <a:gd name="T1" fmla="*/ 78 h 392"/>
                    <a:gd name="T2" fmla="*/ 66 w 177"/>
                    <a:gd name="T3" fmla="*/ 56 h 392"/>
                    <a:gd name="T4" fmla="*/ 44 w 177"/>
                    <a:gd name="T5" fmla="*/ 33 h 392"/>
                    <a:gd name="T6" fmla="*/ 22 w 177"/>
                    <a:gd name="T7" fmla="*/ 11 h 392"/>
                    <a:gd name="T8" fmla="*/ 11 w 177"/>
                    <a:gd name="T9" fmla="*/ 0 h 392"/>
                    <a:gd name="T10" fmla="*/ 0 w 177"/>
                    <a:gd name="T11" fmla="*/ 0 h 392"/>
                    <a:gd name="T12" fmla="*/ 0 w 177"/>
                    <a:gd name="T13" fmla="*/ 11 h 392"/>
                    <a:gd name="T14" fmla="*/ 0 w 177"/>
                    <a:gd name="T15" fmla="*/ 33 h 392"/>
                    <a:gd name="T16" fmla="*/ 0 w 177"/>
                    <a:gd name="T17" fmla="*/ 89 h 392"/>
                    <a:gd name="T18" fmla="*/ 11 w 177"/>
                    <a:gd name="T19" fmla="*/ 157 h 392"/>
                    <a:gd name="T20" fmla="*/ 22 w 177"/>
                    <a:gd name="T21" fmla="*/ 213 h 392"/>
                    <a:gd name="T22" fmla="*/ 33 w 177"/>
                    <a:gd name="T23" fmla="*/ 269 h 392"/>
                    <a:gd name="T24" fmla="*/ 22 w 177"/>
                    <a:gd name="T25" fmla="*/ 325 h 392"/>
                    <a:gd name="T26" fmla="*/ 11 w 177"/>
                    <a:gd name="T27" fmla="*/ 358 h 392"/>
                    <a:gd name="T28" fmla="*/ 0 w 177"/>
                    <a:gd name="T29" fmla="*/ 381 h 392"/>
                    <a:gd name="T30" fmla="*/ 11 w 177"/>
                    <a:gd name="T31" fmla="*/ 381 h 392"/>
                    <a:gd name="T32" fmla="*/ 22 w 177"/>
                    <a:gd name="T33" fmla="*/ 381 h 392"/>
                    <a:gd name="T34" fmla="*/ 88 w 177"/>
                    <a:gd name="T35" fmla="*/ 392 h 392"/>
                    <a:gd name="T36" fmla="*/ 155 w 177"/>
                    <a:gd name="T37" fmla="*/ 392 h 392"/>
                    <a:gd name="T38" fmla="*/ 166 w 177"/>
                    <a:gd name="T39" fmla="*/ 392 h 392"/>
                    <a:gd name="T40" fmla="*/ 177 w 177"/>
                    <a:gd name="T41" fmla="*/ 381 h 392"/>
                    <a:gd name="T42" fmla="*/ 177 w 177"/>
                    <a:gd name="T43" fmla="*/ 370 h 392"/>
                    <a:gd name="T44" fmla="*/ 166 w 177"/>
                    <a:gd name="T45" fmla="*/ 347 h 392"/>
                    <a:gd name="T46" fmla="*/ 155 w 177"/>
                    <a:gd name="T47" fmla="*/ 314 h 392"/>
                    <a:gd name="T48" fmla="*/ 155 w 177"/>
                    <a:gd name="T49" fmla="*/ 280 h 392"/>
                    <a:gd name="T50" fmla="*/ 155 w 177"/>
                    <a:gd name="T51" fmla="*/ 235 h 392"/>
                    <a:gd name="T52" fmla="*/ 166 w 177"/>
                    <a:gd name="T53" fmla="*/ 190 h 392"/>
                    <a:gd name="T54" fmla="*/ 177 w 177"/>
                    <a:gd name="T55" fmla="*/ 145 h 392"/>
                    <a:gd name="T56" fmla="*/ 177 w 177"/>
                    <a:gd name="T57" fmla="*/ 123 h 392"/>
                    <a:gd name="T58" fmla="*/ 177 w 177"/>
                    <a:gd name="T59" fmla="*/ 112 h 392"/>
                    <a:gd name="T60" fmla="*/ 144 w 177"/>
                    <a:gd name="T61" fmla="*/ 100 h 392"/>
                    <a:gd name="T62" fmla="*/ 133 w 177"/>
                    <a:gd name="T63" fmla="*/ 89 h 392"/>
                    <a:gd name="T64" fmla="*/ 122 w 177"/>
                    <a:gd name="T65" fmla="*/ 89 h 392"/>
                    <a:gd name="T66" fmla="*/ 122 w 177"/>
                    <a:gd name="T67" fmla="*/ 100 h 392"/>
                    <a:gd name="T68" fmla="*/ 122 w 177"/>
                    <a:gd name="T69" fmla="*/ 123 h 392"/>
                    <a:gd name="T70" fmla="*/ 122 w 177"/>
                    <a:gd name="T71" fmla="*/ 157 h 392"/>
                    <a:gd name="T72" fmla="*/ 122 w 177"/>
                    <a:gd name="T73" fmla="*/ 179 h 392"/>
                    <a:gd name="T74" fmla="*/ 110 w 177"/>
                    <a:gd name="T75" fmla="*/ 201 h 392"/>
                    <a:gd name="T76" fmla="*/ 99 w 177"/>
                    <a:gd name="T77" fmla="*/ 213 h 392"/>
                    <a:gd name="T78" fmla="*/ 99 w 177"/>
                    <a:gd name="T79" fmla="*/ 213 h 392"/>
                    <a:gd name="T80" fmla="*/ 99 w 177"/>
                    <a:gd name="T81" fmla="*/ 190 h 392"/>
                    <a:gd name="T82" fmla="*/ 88 w 177"/>
                    <a:gd name="T83" fmla="*/ 157 h 392"/>
                    <a:gd name="T84" fmla="*/ 88 w 177"/>
                    <a:gd name="T85" fmla="*/ 134 h 392"/>
                    <a:gd name="T86" fmla="*/ 77 w 177"/>
                    <a:gd name="T87" fmla="*/ 112 h 392"/>
                    <a:gd name="T88" fmla="*/ 77 w 177"/>
                    <a:gd name="T89" fmla="*/ 89 h 392"/>
                    <a:gd name="T90" fmla="*/ 77 w 177"/>
                    <a:gd name="T91" fmla="*/ 78 h 39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77"/>
                    <a:gd name="T139" fmla="*/ 0 h 392"/>
                    <a:gd name="T140" fmla="*/ 177 w 177"/>
                    <a:gd name="T141" fmla="*/ 392 h 39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77" h="392">
                      <a:moveTo>
                        <a:pt x="77" y="78"/>
                      </a:moveTo>
                      <a:lnTo>
                        <a:pt x="66" y="56"/>
                      </a:lnTo>
                      <a:lnTo>
                        <a:pt x="44" y="33"/>
                      </a:lnTo>
                      <a:lnTo>
                        <a:pt x="22" y="11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33"/>
                      </a:lnTo>
                      <a:lnTo>
                        <a:pt x="0" y="89"/>
                      </a:lnTo>
                      <a:lnTo>
                        <a:pt x="11" y="157"/>
                      </a:lnTo>
                      <a:lnTo>
                        <a:pt x="22" y="213"/>
                      </a:lnTo>
                      <a:lnTo>
                        <a:pt x="33" y="269"/>
                      </a:lnTo>
                      <a:lnTo>
                        <a:pt x="22" y="325"/>
                      </a:lnTo>
                      <a:lnTo>
                        <a:pt x="11" y="358"/>
                      </a:lnTo>
                      <a:lnTo>
                        <a:pt x="0" y="381"/>
                      </a:lnTo>
                      <a:lnTo>
                        <a:pt x="11" y="381"/>
                      </a:lnTo>
                      <a:lnTo>
                        <a:pt x="22" y="381"/>
                      </a:lnTo>
                      <a:lnTo>
                        <a:pt x="88" y="392"/>
                      </a:lnTo>
                      <a:lnTo>
                        <a:pt x="155" y="392"/>
                      </a:lnTo>
                      <a:lnTo>
                        <a:pt x="166" y="392"/>
                      </a:lnTo>
                      <a:lnTo>
                        <a:pt x="177" y="381"/>
                      </a:lnTo>
                      <a:lnTo>
                        <a:pt x="177" y="370"/>
                      </a:lnTo>
                      <a:lnTo>
                        <a:pt x="166" y="347"/>
                      </a:lnTo>
                      <a:lnTo>
                        <a:pt x="155" y="314"/>
                      </a:lnTo>
                      <a:lnTo>
                        <a:pt x="155" y="280"/>
                      </a:lnTo>
                      <a:lnTo>
                        <a:pt x="155" y="235"/>
                      </a:lnTo>
                      <a:lnTo>
                        <a:pt x="166" y="190"/>
                      </a:lnTo>
                      <a:lnTo>
                        <a:pt x="177" y="145"/>
                      </a:lnTo>
                      <a:lnTo>
                        <a:pt x="177" y="123"/>
                      </a:lnTo>
                      <a:lnTo>
                        <a:pt x="177" y="112"/>
                      </a:lnTo>
                      <a:lnTo>
                        <a:pt x="144" y="100"/>
                      </a:lnTo>
                      <a:lnTo>
                        <a:pt x="133" y="89"/>
                      </a:lnTo>
                      <a:lnTo>
                        <a:pt x="122" y="89"/>
                      </a:lnTo>
                      <a:lnTo>
                        <a:pt x="122" y="100"/>
                      </a:lnTo>
                      <a:lnTo>
                        <a:pt x="122" y="123"/>
                      </a:lnTo>
                      <a:lnTo>
                        <a:pt x="122" y="157"/>
                      </a:lnTo>
                      <a:lnTo>
                        <a:pt x="122" y="179"/>
                      </a:lnTo>
                      <a:lnTo>
                        <a:pt x="110" y="201"/>
                      </a:lnTo>
                      <a:lnTo>
                        <a:pt x="99" y="213"/>
                      </a:lnTo>
                      <a:lnTo>
                        <a:pt x="99" y="190"/>
                      </a:lnTo>
                      <a:lnTo>
                        <a:pt x="88" y="157"/>
                      </a:lnTo>
                      <a:lnTo>
                        <a:pt x="88" y="134"/>
                      </a:lnTo>
                      <a:lnTo>
                        <a:pt x="77" y="112"/>
                      </a:lnTo>
                      <a:lnTo>
                        <a:pt x="77" y="89"/>
                      </a:lnTo>
                      <a:lnTo>
                        <a:pt x="77" y="78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3" name="Freeform 573"/>
                <p:cNvSpPr>
                  <a:spLocks/>
                </p:cNvSpPr>
                <p:nvPr/>
              </p:nvSpPr>
              <p:spPr bwMode="auto">
                <a:xfrm>
                  <a:off x="2737" y="2945"/>
                  <a:ext cx="77" cy="213"/>
                </a:xfrm>
                <a:custGeom>
                  <a:avLst/>
                  <a:gdLst>
                    <a:gd name="T0" fmla="*/ 77 w 77"/>
                    <a:gd name="T1" fmla="*/ 213 h 213"/>
                    <a:gd name="T2" fmla="*/ 66 w 77"/>
                    <a:gd name="T3" fmla="*/ 191 h 213"/>
                    <a:gd name="T4" fmla="*/ 55 w 77"/>
                    <a:gd name="T5" fmla="*/ 146 h 213"/>
                    <a:gd name="T6" fmla="*/ 44 w 77"/>
                    <a:gd name="T7" fmla="*/ 112 h 213"/>
                    <a:gd name="T8" fmla="*/ 44 w 77"/>
                    <a:gd name="T9" fmla="*/ 90 h 213"/>
                    <a:gd name="T10" fmla="*/ 44 w 77"/>
                    <a:gd name="T11" fmla="*/ 79 h 213"/>
                    <a:gd name="T12" fmla="*/ 44 w 77"/>
                    <a:gd name="T13" fmla="*/ 56 h 213"/>
                    <a:gd name="T14" fmla="*/ 44 w 77"/>
                    <a:gd name="T15" fmla="*/ 45 h 213"/>
                    <a:gd name="T16" fmla="*/ 44 w 77"/>
                    <a:gd name="T17" fmla="*/ 34 h 213"/>
                    <a:gd name="T18" fmla="*/ 22 w 77"/>
                    <a:gd name="T19" fmla="*/ 0 h 213"/>
                    <a:gd name="T20" fmla="*/ 22 w 77"/>
                    <a:gd name="T21" fmla="*/ 0 h 213"/>
                    <a:gd name="T22" fmla="*/ 11 w 77"/>
                    <a:gd name="T23" fmla="*/ 11 h 213"/>
                    <a:gd name="T24" fmla="*/ 0 w 77"/>
                    <a:gd name="T25" fmla="*/ 23 h 213"/>
                    <a:gd name="T26" fmla="*/ 0 w 77"/>
                    <a:gd name="T27" fmla="*/ 34 h 213"/>
                    <a:gd name="T28" fmla="*/ 22 w 77"/>
                    <a:gd name="T29" fmla="*/ 56 h 213"/>
                    <a:gd name="T30" fmla="*/ 22 w 77"/>
                    <a:gd name="T31" fmla="*/ 67 h 213"/>
                    <a:gd name="T32" fmla="*/ 11 w 77"/>
                    <a:gd name="T33" fmla="*/ 79 h 213"/>
                    <a:gd name="T34" fmla="*/ 11 w 77"/>
                    <a:gd name="T35" fmla="*/ 90 h 213"/>
                    <a:gd name="T36" fmla="*/ 22 w 77"/>
                    <a:gd name="T37" fmla="*/ 112 h 213"/>
                    <a:gd name="T38" fmla="*/ 44 w 77"/>
                    <a:gd name="T39" fmla="*/ 146 h 213"/>
                    <a:gd name="T40" fmla="*/ 66 w 77"/>
                    <a:gd name="T41" fmla="*/ 191 h 213"/>
                    <a:gd name="T42" fmla="*/ 77 w 77"/>
                    <a:gd name="T43" fmla="*/ 213 h 213"/>
                    <a:gd name="T44" fmla="*/ 77 w 77"/>
                    <a:gd name="T45" fmla="*/ 213 h 2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7"/>
                    <a:gd name="T70" fmla="*/ 0 h 213"/>
                    <a:gd name="T71" fmla="*/ 77 w 77"/>
                    <a:gd name="T72" fmla="*/ 213 h 2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7" h="213">
                      <a:moveTo>
                        <a:pt x="77" y="213"/>
                      </a:moveTo>
                      <a:lnTo>
                        <a:pt x="66" y="191"/>
                      </a:lnTo>
                      <a:lnTo>
                        <a:pt x="55" y="146"/>
                      </a:lnTo>
                      <a:lnTo>
                        <a:pt x="44" y="112"/>
                      </a:lnTo>
                      <a:lnTo>
                        <a:pt x="44" y="90"/>
                      </a:lnTo>
                      <a:lnTo>
                        <a:pt x="44" y="79"/>
                      </a:lnTo>
                      <a:lnTo>
                        <a:pt x="44" y="56"/>
                      </a:lnTo>
                      <a:lnTo>
                        <a:pt x="44" y="45"/>
                      </a:lnTo>
                      <a:lnTo>
                        <a:pt x="44" y="34"/>
                      </a:lnTo>
                      <a:lnTo>
                        <a:pt x="22" y="0"/>
                      </a:lnTo>
                      <a:lnTo>
                        <a:pt x="11" y="11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22" y="56"/>
                      </a:lnTo>
                      <a:lnTo>
                        <a:pt x="22" y="67"/>
                      </a:lnTo>
                      <a:lnTo>
                        <a:pt x="11" y="79"/>
                      </a:lnTo>
                      <a:lnTo>
                        <a:pt x="11" y="90"/>
                      </a:lnTo>
                      <a:lnTo>
                        <a:pt x="22" y="112"/>
                      </a:lnTo>
                      <a:lnTo>
                        <a:pt x="44" y="146"/>
                      </a:lnTo>
                      <a:lnTo>
                        <a:pt x="66" y="191"/>
                      </a:lnTo>
                      <a:lnTo>
                        <a:pt x="77" y="213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4" name="Freeform 574"/>
                <p:cNvSpPr>
                  <a:spLocks/>
                </p:cNvSpPr>
                <p:nvPr/>
              </p:nvSpPr>
              <p:spPr bwMode="auto">
                <a:xfrm>
                  <a:off x="2737" y="3012"/>
                  <a:ext cx="66" cy="79"/>
                </a:xfrm>
                <a:custGeom>
                  <a:avLst/>
                  <a:gdLst>
                    <a:gd name="T0" fmla="*/ 0 w 66"/>
                    <a:gd name="T1" fmla="*/ 57 h 79"/>
                    <a:gd name="T2" fmla="*/ 0 w 66"/>
                    <a:gd name="T3" fmla="*/ 45 h 79"/>
                    <a:gd name="T4" fmla="*/ 22 w 66"/>
                    <a:gd name="T5" fmla="*/ 34 h 79"/>
                    <a:gd name="T6" fmla="*/ 33 w 66"/>
                    <a:gd name="T7" fmla="*/ 12 h 79"/>
                    <a:gd name="T8" fmla="*/ 44 w 66"/>
                    <a:gd name="T9" fmla="*/ 0 h 79"/>
                    <a:gd name="T10" fmla="*/ 55 w 66"/>
                    <a:gd name="T11" fmla="*/ 0 h 79"/>
                    <a:gd name="T12" fmla="*/ 66 w 66"/>
                    <a:gd name="T13" fmla="*/ 0 h 79"/>
                    <a:gd name="T14" fmla="*/ 66 w 66"/>
                    <a:gd name="T15" fmla="*/ 12 h 79"/>
                    <a:gd name="T16" fmla="*/ 55 w 66"/>
                    <a:gd name="T17" fmla="*/ 23 h 79"/>
                    <a:gd name="T18" fmla="*/ 33 w 66"/>
                    <a:gd name="T19" fmla="*/ 45 h 79"/>
                    <a:gd name="T20" fmla="*/ 11 w 66"/>
                    <a:gd name="T21" fmla="*/ 68 h 79"/>
                    <a:gd name="T22" fmla="*/ 0 w 66"/>
                    <a:gd name="T23" fmla="*/ 79 h 79"/>
                    <a:gd name="T24" fmla="*/ 0 w 66"/>
                    <a:gd name="T25" fmla="*/ 57 h 79"/>
                    <a:gd name="T26" fmla="*/ 0 w 66"/>
                    <a:gd name="T27" fmla="*/ 57 h 7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6"/>
                    <a:gd name="T43" fmla="*/ 0 h 79"/>
                    <a:gd name="T44" fmla="*/ 66 w 66"/>
                    <a:gd name="T45" fmla="*/ 79 h 7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6" h="79">
                      <a:moveTo>
                        <a:pt x="0" y="57"/>
                      </a:moveTo>
                      <a:lnTo>
                        <a:pt x="0" y="45"/>
                      </a:lnTo>
                      <a:lnTo>
                        <a:pt x="22" y="34"/>
                      </a:lnTo>
                      <a:lnTo>
                        <a:pt x="33" y="12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66" y="12"/>
                      </a:lnTo>
                      <a:lnTo>
                        <a:pt x="55" y="23"/>
                      </a:lnTo>
                      <a:lnTo>
                        <a:pt x="33" y="45"/>
                      </a:lnTo>
                      <a:lnTo>
                        <a:pt x="11" y="68"/>
                      </a:lnTo>
                      <a:lnTo>
                        <a:pt x="0" y="79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5" name="Freeform 575"/>
                <p:cNvSpPr>
                  <a:spLocks/>
                </p:cNvSpPr>
                <p:nvPr/>
              </p:nvSpPr>
              <p:spPr bwMode="auto">
                <a:xfrm>
                  <a:off x="2859" y="3024"/>
                  <a:ext cx="133" cy="246"/>
                </a:xfrm>
                <a:custGeom>
                  <a:avLst/>
                  <a:gdLst>
                    <a:gd name="T0" fmla="*/ 22 w 133"/>
                    <a:gd name="T1" fmla="*/ 0 h 246"/>
                    <a:gd name="T2" fmla="*/ 22 w 133"/>
                    <a:gd name="T3" fmla="*/ 11 h 246"/>
                    <a:gd name="T4" fmla="*/ 33 w 133"/>
                    <a:gd name="T5" fmla="*/ 45 h 246"/>
                    <a:gd name="T6" fmla="*/ 44 w 133"/>
                    <a:gd name="T7" fmla="*/ 112 h 246"/>
                    <a:gd name="T8" fmla="*/ 55 w 133"/>
                    <a:gd name="T9" fmla="*/ 179 h 246"/>
                    <a:gd name="T10" fmla="*/ 66 w 133"/>
                    <a:gd name="T11" fmla="*/ 190 h 246"/>
                    <a:gd name="T12" fmla="*/ 66 w 133"/>
                    <a:gd name="T13" fmla="*/ 202 h 246"/>
                    <a:gd name="T14" fmla="*/ 77 w 133"/>
                    <a:gd name="T15" fmla="*/ 202 h 246"/>
                    <a:gd name="T16" fmla="*/ 100 w 133"/>
                    <a:gd name="T17" fmla="*/ 190 h 246"/>
                    <a:gd name="T18" fmla="*/ 111 w 133"/>
                    <a:gd name="T19" fmla="*/ 179 h 246"/>
                    <a:gd name="T20" fmla="*/ 122 w 133"/>
                    <a:gd name="T21" fmla="*/ 179 h 246"/>
                    <a:gd name="T22" fmla="*/ 133 w 133"/>
                    <a:gd name="T23" fmla="*/ 202 h 246"/>
                    <a:gd name="T24" fmla="*/ 122 w 133"/>
                    <a:gd name="T25" fmla="*/ 213 h 246"/>
                    <a:gd name="T26" fmla="*/ 111 w 133"/>
                    <a:gd name="T27" fmla="*/ 224 h 246"/>
                    <a:gd name="T28" fmla="*/ 88 w 133"/>
                    <a:gd name="T29" fmla="*/ 235 h 246"/>
                    <a:gd name="T30" fmla="*/ 66 w 133"/>
                    <a:gd name="T31" fmla="*/ 246 h 246"/>
                    <a:gd name="T32" fmla="*/ 44 w 133"/>
                    <a:gd name="T33" fmla="*/ 246 h 246"/>
                    <a:gd name="T34" fmla="*/ 33 w 133"/>
                    <a:gd name="T35" fmla="*/ 235 h 246"/>
                    <a:gd name="T36" fmla="*/ 33 w 133"/>
                    <a:gd name="T37" fmla="*/ 224 h 246"/>
                    <a:gd name="T38" fmla="*/ 22 w 133"/>
                    <a:gd name="T39" fmla="*/ 213 h 246"/>
                    <a:gd name="T40" fmla="*/ 11 w 133"/>
                    <a:gd name="T41" fmla="*/ 157 h 246"/>
                    <a:gd name="T42" fmla="*/ 0 w 133"/>
                    <a:gd name="T43" fmla="*/ 101 h 246"/>
                    <a:gd name="T44" fmla="*/ 0 w 133"/>
                    <a:gd name="T45" fmla="*/ 89 h 246"/>
                    <a:gd name="T46" fmla="*/ 0 w 133"/>
                    <a:gd name="T47" fmla="*/ 78 h 246"/>
                    <a:gd name="T48" fmla="*/ 22 w 133"/>
                    <a:gd name="T49" fmla="*/ 0 h 246"/>
                    <a:gd name="T50" fmla="*/ 22 w 133"/>
                    <a:gd name="T51" fmla="*/ 0 h 24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3"/>
                    <a:gd name="T79" fmla="*/ 0 h 246"/>
                    <a:gd name="T80" fmla="*/ 133 w 133"/>
                    <a:gd name="T81" fmla="*/ 246 h 24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3" h="246">
                      <a:moveTo>
                        <a:pt x="22" y="0"/>
                      </a:moveTo>
                      <a:lnTo>
                        <a:pt x="22" y="11"/>
                      </a:lnTo>
                      <a:lnTo>
                        <a:pt x="33" y="45"/>
                      </a:lnTo>
                      <a:lnTo>
                        <a:pt x="44" y="112"/>
                      </a:lnTo>
                      <a:lnTo>
                        <a:pt x="55" y="179"/>
                      </a:lnTo>
                      <a:lnTo>
                        <a:pt x="66" y="190"/>
                      </a:lnTo>
                      <a:lnTo>
                        <a:pt x="66" y="202"/>
                      </a:lnTo>
                      <a:lnTo>
                        <a:pt x="77" y="202"/>
                      </a:lnTo>
                      <a:lnTo>
                        <a:pt x="100" y="190"/>
                      </a:lnTo>
                      <a:lnTo>
                        <a:pt x="111" y="179"/>
                      </a:lnTo>
                      <a:lnTo>
                        <a:pt x="122" y="179"/>
                      </a:lnTo>
                      <a:lnTo>
                        <a:pt x="133" y="202"/>
                      </a:lnTo>
                      <a:lnTo>
                        <a:pt x="122" y="213"/>
                      </a:lnTo>
                      <a:lnTo>
                        <a:pt x="111" y="224"/>
                      </a:lnTo>
                      <a:lnTo>
                        <a:pt x="88" y="235"/>
                      </a:lnTo>
                      <a:lnTo>
                        <a:pt x="66" y="246"/>
                      </a:lnTo>
                      <a:lnTo>
                        <a:pt x="44" y="246"/>
                      </a:lnTo>
                      <a:lnTo>
                        <a:pt x="33" y="235"/>
                      </a:lnTo>
                      <a:lnTo>
                        <a:pt x="33" y="224"/>
                      </a:lnTo>
                      <a:lnTo>
                        <a:pt x="22" y="213"/>
                      </a:lnTo>
                      <a:lnTo>
                        <a:pt x="11" y="157"/>
                      </a:lnTo>
                      <a:lnTo>
                        <a:pt x="0" y="101"/>
                      </a:lnTo>
                      <a:lnTo>
                        <a:pt x="0" y="89"/>
                      </a:lnTo>
                      <a:lnTo>
                        <a:pt x="0" y="7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6" name="Freeform 576"/>
                <p:cNvSpPr>
                  <a:spLocks/>
                </p:cNvSpPr>
                <p:nvPr/>
              </p:nvSpPr>
              <p:spPr bwMode="auto">
                <a:xfrm>
                  <a:off x="2737" y="2912"/>
                  <a:ext cx="77" cy="134"/>
                </a:xfrm>
                <a:custGeom>
                  <a:avLst/>
                  <a:gdLst>
                    <a:gd name="T0" fmla="*/ 11 w 77"/>
                    <a:gd name="T1" fmla="*/ 0 h 134"/>
                    <a:gd name="T2" fmla="*/ 77 w 77"/>
                    <a:gd name="T3" fmla="*/ 123 h 134"/>
                    <a:gd name="T4" fmla="*/ 55 w 77"/>
                    <a:gd name="T5" fmla="*/ 134 h 134"/>
                    <a:gd name="T6" fmla="*/ 44 w 77"/>
                    <a:gd name="T7" fmla="*/ 123 h 134"/>
                    <a:gd name="T8" fmla="*/ 44 w 77"/>
                    <a:gd name="T9" fmla="*/ 112 h 134"/>
                    <a:gd name="T10" fmla="*/ 44 w 77"/>
                    <a:gd name="T11" fmla="*/ 100 h 134"/>
                    <a:gd name="T12" fmla="*/ 44 w 77"/>
                    <a:gd name="T13" fmla="*/ 89 h 134"/>
                    <a:gd name="T14" fmla="*/ 33 w 77"/>
                    <a:gd name="T15" fmla="*/ 56 h 134"/>
                    <a:gd name="T16" fmla="*/ 22 w 77"/>
                    <a:gd name="T17" fmla="*/ 33 h 134"/>
                    <a:gd name="T18" fmla="*/ 11 w 77"/>
                    <a:gd name="T19" fmla="*/ 22 h 134"/>
                    <a:gd name="T20" fmla="*/ 11 w 77"/>
                    <a:gd name="T21" fmla="*/ 22 h 134"/>
                    <a:gd name="T22" fmla="*/ 0 w 77"/>
                    <a:gd name="T23" fmla="*/ 22 h 134"/>
                    <a:gd name="T24" fmla="*/ 0 w 77"/>
                    <a:gd name="T25" fmla="*/ 11 h 134"/>
                    <a:gd name="T26" fmla="*/ 0 w 77"/>
                    <a:gd name="T27" fmla="*/ 0 h 134"/>
                    <a:gd name="T28" fmla="*/ 0 w 77"/>
                    <a:gd name="T29" fmla="*/ 0 h 134"/>
                    <a:gd name="T30" fmla="*/ 11 w 77"/>
                    <a:gd name="T31" fmla="*/ 0 h 134"/>
                    <a:gd name="T32" fmla="*/ 11 w 77"/>
                    <a:gd name="T33" fmla="*/ 0 h 1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134"/>
                    <a:gd name="T53" fmla="*/ 77 w 77"/>
                    <a:gd name="T54" fmla="*/ 134 h 1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134">
                      <a:moveTo>
                        <a:pt x="11" y="0"/>
                      </a:moveTo>
                      <a:lnTo>
                        <a:pt x="77" y="123"/>
                      </a:lnTo>
                      <a:lnTo>
                        <a:pt x="55" y="134"/>
                      </a:lnTo>
                      <a:lnTo>
                        <a:pt x="44" y="123"/>
                      </a:lnTo>
                      <a:lnTo>
                        <a:pt x="44" y="112"/>
                      </a:lnTo>
                      <a:lnTo>
                        <a:pt x="44" y="100"/>
                      </a:lnTo>
                      <a:lnTo>
                        <a:pt x="44" y="89"/>
                      </a:lnTo>
                      <a:lnTo>
                        <a:pt x="33" y="56"/>
                      </a:lnTo>
                      <a:lnTo>
                        <a:pt x="22" y="33"/>
                      </a:lnTo>
                      <a:lnTo>
                        <a:pt x="11" y="22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7" name="Freeform 577"/>
                <p:cNvSpPr>
                  <a:spLocks/>
                </p:cNvSpPr>
                <p:nvPr/>
              </p:nvSpPr>
              <p:spPr bwMode="auto">
                <a:xfrm>
                  <a:off x="2770" y="2979"/>
                  <a:ext cx="22" cy="67"/>
                </a:xfrm>
                <a:custGeom>
                  <a:avLst/>
                  <a:gdLst>
                    <a:gd name="T0" fmla="*/ 0 w 22"/>
                    <a:gd name="T1" fmla="*/ 33 h 67"/>
                    <a:gd name="T2" fmla="*/ 0 w 22"/>
                    <a:gd name="T3" fmla="*/ 11 h 67"/>
                    <a:gd name="T4" fmla="*/ 11 w 22"/>
                    <a:gd name="T5" fmla="*/ 0 h 67"/>
                    <a:gd name="T6" fmla="*/ 22 w 22"/>
                    <a:gd name="T7" fmla="*/ 11 h 67"/>
                    <a:gd name="T8" fmla="*/ 22 w 22"/>
                    <a:gd name="T9" fmla="*/ 33 h 67"/>
                    <a:gd name="T10" fmla="*/ 22 w 22"/>
                    <a:gd name="T11" fmla="*/ 56 h 67"/>
                    <a:gd name="T12" fmla="*/ 11 w 22"/>
                    <a:gd name="T13" fmla="*/ 67 h 67"/>
                    <a:gd name="T14" fmla="*/ 0 w 22"/>
                    <a:gd name="T15" fmla="*/ 56 h 67"/>
                    <a:gd name="T16" fmla="*/ 0 w 22"/>
                    <a:gd name="T17" fmla="*/ 33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67"/>
                    <a:gd name="T29" fmla="*/ 22 w 22"/>
                    <a:gd name="T30" fmla="*/ 67 h 6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67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22" y="11"/>
                      </a:lnTo>
                      <a:lnTo>
                        <a:pt x="22" y="33"/>
                      </a:lnTo>
                      <a:lnTo>
                        <a:pt x="22" y="56"/>
                      </a:lnTo>
                      <a:lnTo>
                        <a:pt x="11" y="67"/>
                      </a:lnTo>
                      <a:lnTo>
                        <a:pt x="0" y="56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8" name="Freeform 578"/>
                <p:cNvSpPr>
                  <a:spLocks/>
                </p:cNvSpPr>
                <p:nvPr/>
              </p:nvSpPr>
              <p:spPr bwMode="auto">
                <a:xfrm>
                  <a:off x="2981" y="3158"/>
                  <a:ext cx="88" cy="68"/>
                </a:xfrm>
                <a:custGeom>
                  <a:avLst/>
                  <a:gdLst>
                    <a:gd name="T0" fmla="*/ 0 w 88"/>
                    <a:gd name="T1" fmla="*/ 45 h 68"/>
                    <a:gd name="T2" fmla="*/ 66 w 88"/>
                    <a:gd name="T3" fmla="*/ 0 h 68"/>
                    <a:gd name="T4" fmla="*/ 88 w 88"/>
                    <a:gd name="T5" fmla="*/ 23 h 68"/>
                    <a:gd name="T6" fmla="*/ 11 w 88"/>
                    <a:gd name="T7" fmla="*/ 68 h 68"/>
                    <a:gd name="T8" fmla="*/ 0 w 88"/>
                    <a:gd name="T9" fmla="*/ 45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8"/>
                    <a:gd name="T17" fmla="*/ 88 w 88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8">
                      <a:moveTo>
                        <a:pt x="0" y="45"/>
                      </a:moveTo>
                      <a:lnTo>
                        <a:pt x="66" y="0"/>
                      </a:lnTo>
                      <a:lnTo>
                        <a:pt x="88" y="23"/>
                      </a:lnTo>
                      <a:lnTo>
                        <a:pt x="11" y="68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9" name="Freeform 579"/>
                <p:cNvSpPr>
                  <a:spLocks/>
                </p:cNvSpPr>
                <p:nvPr/>
              </p:nvSpPr>
              <p:spPr bwMode="auto">
                <a:xfrm>
                  <a:off x="3036" y="3136"/>
                  <a:ext cx="55" cy="45"/>
                </a:xfrm>
                <a:custGeom>
                  <a:avLst/>
                  <a:gdLst>
                    <a:gd name="T0" fmla="*/ 11 w 55"/>
                    <a:gd name="T1" fmla="*/ 11 h 45"/>
                    <a:gd name="T2" fmla="*/ 44 w 55"/>
                    <a:gd name="T3" fmla="*/ 0 h 45"/>
                    <a:gd name="T4" fmla="*/ 44 w 55"/>
                    <a:gd name="T5" fmla="*/ 0 h 45"/>
                    <a:gd name="T6" fmla="*/ 55 w 55"/>
                    <a:gd name="T7" fmla="*/ 22 h 45"/>
                    <a:gd name="T8" fmla="*/ 44 w 55"/>
                    <a:gd name="T9" fmla="*/ 33 h 45"/>
                    <a:gd name="T10" fmla="*/ 22 w 55"/>
                    <a:gd name="T11" fmla="*/ 45 h 45"/>
                    <a:gd name="T12" fmla="*/ 11 w 55"/>
                    <a:gd name="T13" fmla="*/ 45 h 45"/>
                    <a:gd name="T14" fmla="*/ 0 w 55"/>
                    <a:gd name="T15" fmla="*/ 33 h 45"/>
                    <a:gd name="T16" fmla="*/ 11 w 55"/>
                    <a:gd name="T17" fmla="*/ 11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45"/>
                    <a:gd name="T29" fmla="*/ 55 w 55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45">
                      <a:moveTo>
                        <a:pt x="11" y="11"/>
                      </a:moveTo>
                      <a:lnTo>
                        <a:pt x="44" y="0"/>
                      </a:lnTo>
                      <a:lnTo>
                        <a:pt x="55" y="22"/>
                      </a:lnTo>
                      <a:lnTo>
                        <a:pt x="44" y="33"/>
                      </a:lnTo>
                      <a:lnTo>
                        <a:pt x="22" y="45"/>
                      </a:lnTo>
                      <a:lnTo>
                        <a:pt x="11" y="45"/>
                      </a:lnTo>
                      <a:lnTo>
                        <a:pt x="0" y="33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0" name="Freeform 580"/>
                <p:cNvSpPr>
                  <a:spLocks/>
                </p:cNvSpPr>
                <p:nvPr/>
              </p:nvSpPr>
              <p:spPr bwMode="auto">
                <a:xfrm>
                  <a:off x="3003" y="3080"/>
                  <a:ext cx="133" cy="101"/>
                </a:xfrm>
                <a:custGeom>
                  <a:avLst/>
                  <a:gdLst>
                    <a:gd name="T0" fmla="*/ 55 w 133"/>
                    <a:gd name="T1" fmla="*/ 11 h 101"/>
                    <a:gd name="T2" fmla="*/ 133 w 133"/>
                    <a:gd name="T3" fmla="*/ 0 h 101"/>
                    <a:gd name="T4" fmla="*/ 66 w 133"/>
                    <a:gd name="T5" fmla="*/ 89 h 101"/>
                    <a:gd name="T6" fmla="*/ 0 w 133"/>
                    <a:gd name="T7" fmla="*/ 101 h 101"/>
                    <a:gd name="T8" fmla="*/ 55 w 133"/>
                    <a:gd name="T9" fmla="*/ 11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01"/>
                    <a:gd name="T17" fmla="*/ 133 w 133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01">
                      <a:moveTo>
                        <a:pt x="55" y="11"/>
                      </a:moveTo>
                      <a:lnTo>
                        <a:pt x="133" y="0"/>
                      </a:lnTo>
                      <a:lnTo>
                        <a:pt x="66" y="89"/>
                      </a:lnTo>
                      <a:lnTo>
                        <a:pt x="0" y="101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1" name="Freeform 581"/>
                <p:cNvSpPr>
                  <a:spLocks/>
                </p:cNvSpPr>
                <p:nvPr/>
              </p:nvSpPr>
              <p:spPr bwMode="auto">
                <a:xfrm>
                  <a:off x="2803" y="2990"/>
                  <a:ext cx="56" cy="146"/>
                </a:xfrm>
                <a:custGeom>
                  <a:avLst/>
                  <a:gdLst>
                    <a:gd name="T0" fmla="*/ 23 w 56"/>
                    <a:gd name="T1" fmla="*/ 0 h 146"/>
                    <a:gd name="T2" fmla="*/ 23 w 56"/>
                    <a:gd name="T3" fmla="*/ 11 h 146"/>
                    <a:gd name="T4" fmla="*/ 23 w 56"/>
                    <a:gd name="T5" fmla="*/ 45 h 146"/>
                    <a:gd name="T6" fmla="*/ 23 w 56"/>
                    <a:gd name="T7" fmla="*/ 67 h 146"/>
                    <a:gd name="T8" fmla="*/ 23 w 56"/>
                    <a:gd name="T9" fmla="*/ 90 h 146"/>
                    <a:gd name="T10" fmla="*/ 23 w 56"/>
                    <a:gd name="T11" fmla="*/ 101 h 146"/>
                    <a:gd name="T12" fmla="*/ 11 w 56"/>
                    <a:gd name="T13" fmla="*/ 123 h 146"/>
                    <a:gd name="T14" fmla="*/ 0 w 56"/>
                    <a:gd name="T15" fmla="*/ 135 h 146"/>
                    <a:gd name="T16" fmla="*/ 0 w 56"/>
                    <a:gd name="T17" fmla="*/ 146 h 146"/>
                    <a:gd name="T18" fmla="*/ 11 w 56"/>
                    <a:gd name="T19" fmla="*/ 146 h 146"/>
                    <a:gd name="T20" fmla="*/ 23 w 56"/>
                    <a:gd name="T21" fmla="*/ 123 h 146"/>
                    <a:gd name="T22" fmla="*/ 34 w 56"/>
                    <a:gd name="T23" fmla="*/ 112 h 146"/>
                    <a:gd name="T24" fmla="*/ 45 w 56"/>
                    <a:gd name="T25" fmla="*/ 101 h 146"/>
                    <a:gd name="T26" fmla="*/ 45 w 56"/>
                    <a:gd name="T27" fmla="*/ 79 h 146"/>
                    <a:gd name="T28" fmla="*/ 45 w 56"/>
                    <a:gd name="T29" fmla="*/ 67 h 146"/>
                    <a:gd name="T30" fmla="*/ 45 w 56"/>
                    <a:gd name="T31" fmla="*/ 67 h 146"/>
                    <a:gd name="T32" fmla="*/ 45 w 56"/>
                    <a:gd name="T33" fmla="*/ 56 h 146"/>
                    <a:gd name="T34" fmla="*/ 56 w 56"/>
                    <a:gd name="T35" fmla="*/ 34 h 146"/>
                    <a:gd name="T36" fmla="*/ 45 w 56"/>
                    <a:gd name="T37" fmla="*/ 22 h 146"/>
                    <a:gd name="T38" fmla="*/ 34 w 56"/>
                    <a:gd name="T39" fmla="*/ 11 h 146"/>
                    <a:gd name="T40" fmla="*/ 23 w 56"/>
                    <a:gd name="T41" fmla="*/ 0 h 146"/>
                    <a:gd name="T42" fmla="*/ 23 w 56"/>
                    <a:gd name="T43" fmla="*/ 0 h 14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6"/>
                    <a:gd name="T67" fmla="*/ 0 h 146"/>
                    <a:gd name="T68" fmla="*/ 56 w 56"/>
                    <a:gd name="T69" fmla="*/ 146 h 14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6" h="146">
                      <a:moveTo>
                        <a:pt x="23" y="0"/>
                      </a:moveTo>
                      <a:lnTo>
                        <a:pt x="23" y="11"/>
                      </a:lnTo>
                      <a:lnTo>
                        <a:pt x="23" y="45"/>
                      </a:lnTo>
                      <a:lnTo>
                        <a:pt x="23" y="67"/>
                      </a:lnTo>
                      <a:lnTo>
                        <a:pt x="23" y="90"/>
                      </a:lnTo>
                      <a:lnTo>
                        <a:pt x="23" y="101"/>
                      </a:lnTo>
                      <a:lnTo>
                        <a:pt x="11" y="123"/>
                      </a:lnTo>
                      <a:lnTo>
                        <a:pt x="0" y="135"/>
                      </a:lnTo>
                      <a:lnTo>
                        <a:pt x="0" y="146"/>
                      </a:lnTo>
                      <a:lnTo>
                        <a:pt x="11" y="146"/>
                      </a:lnTo>
                      <a:lnTo>
                        <a:pt x="23" y="123"/>
                      </a:lnTo>
                      <a:lnTo>
                        <a:pt x="34" y="112"/>
                      </a:lnTo>
                      <a:lnTo>
                        <a:pt x="45" y="101"/>
                      </a:lnTo>
                      <a:lnTo>
                        <a:pt x="45" y="79"/>
                      </a:lnTo>
                      <a:lnTo>
                        <a:pt x="45" y="67"/>
                      </a:lnTo>
                      <a:lnTo>
                        <a:pt x="45" y="56"/>
                      </a:lnTo>
                      <a:lnTo>
                        <a:pt x="56" y="34"/>
                      </a:lnTo>
                      <a:lnTo>
                        <a:pt x="45" y="22"/>
                      </a:lnTo>
                      <a:lnTo>
                        <a:pt x="34" y="1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2" name="Freeform 582"/>
                <p:cNvSpPr>
                  <a:spLocks/>
                </p:cNvSpPr>
                <p:nvPr/>
              </p:nvSpPr>
              <p:spPr bwMode="auto">
                <a:xfrm>
                  <a:off x="2792" y="3158"/>
                  <a:ext cx="11" cy="23"/>
                </a:xfrm>
                <a:custGeom>
                  <a:avLst/>
                  <a:gdLst>
                    <a:gd name="T0" fmla="*/ 0 w 11"/>
                    <a:gd name="T1" fmla="*/ 11 h 23"/>
                    <a:gd name="T2" fmla="*/ 11 w 11"/>
                    <a:gd name="T3" fmla="*/ 0 h 23"/>
                    <a:gd name="T4" fmla="*/ 11 w 11"/>
                    <a:gd name="T5" fmla="*/ 11 h 23"/>
                    <a:gd name="T6" fmla="*/ 11 w 11"/>
                    <a:gd name="T7" fmla="*/ 23 h 23"/>
                    <a:gd name="T8" fmla="*/ 0 w 11"/>
                    <a:gd name="T9" fmla="*/ 1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3"/>
                    <a:gd name="T17" fmla="*/ 11 w 1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3">
                      <a:moveTo>
                        <a:pt x="0" y="11"/>
                      </a:move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11" y="2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3" name="Freeform 583"/>
                <p:cNvSpPr>
                  <a:spLocks/>
                </p:cNvSpPr>
                <p:nvPr/>
              </p:nvSpPr>
              <p:spPr bwMode="auto">
                <a:xfrm>
                  <a:off x="2792" y="3203"/>
                  <a:ext cx="11" cy="11"/>
                </a:xfrm>
                <a:custGeom>
                  <a:avLst/>
                  <a:gdLst>
                    <a:gd name="T0" fmla="*/ 0 w 11"/>
                    <a:gd name="T1" fmla="*/ 0 h 11"/>
                    <a:gd name="T2" fmla="*/ 11 w 11"/>
                    <a:gd name="T3" fmla="*/ 0 h 11"/>
                    <a:gd name="T4" fmla="*/ 11 w 11"/>
                    <a:gd name="T5" fmla="*/ 0 h 11"/>
                    <a:gd name="T6" fmla="*/ 11 w 11"/>
                    <a:gd name="T7" fmla="*/ 11 h 11"/>
                    <a:gd name="T8" fmla="*/ 0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4" name="Freeform 584"/>
                <p:cNvSpPr>
                  <a:spLocks/>
                </p:cNvSpPr>
                <p:nvPr/>
              </p:nvSpPr>
              <p:spPr bwMode="auto">
                <a:xfrm>
                  <a:off x="2792" y="3237"/>
                  <a:ext cx="11" cy="11"/>
                </a:xfrm>
                <a:custGeom>
                  <a:avLst/>
                  <a:gdLst>
                    <a:gd name="T0" fmla="*/ 0 w 11"/>
                    <a:gd name="T1" fmla="*/ 0 h 11"/>
                    <a:gd name="T2" fmla="*/ 11 w 11"/>
                    <a:gd name="T3" fmla="*/ 0 h 11"/>
                    <a:gd name="T4" fmla="*/ 11 w 11"/>
                    <a:gd name="T5" fmla="*/ 0 h 11"/>
                    <a:gd name="T6" fmla="*/ 11 w 11"/>
                    <a:gd name="T7" fmla="*/ 11 h 11"/>
                    <a:gd name="T8" fmla="*/ 0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5" name="Rectangle 585"/>
                <p:cNvSpPr>
                  <a:spLocks noChangeArrowheads="1"/>
                </p:cNvSpPr>
                <p:nvPr/>
              </p:nvSpPr>
              <p:spPr bwMode="auto">
                <a:xfrm>
                  <a:off x="2648" y="3102"/>
                  <a:ext cx="45" cy="45"/>
                </a:xfrm>
                <a:prstGeom prst="rect">
                  <a:avLst/>
                </a:prstGeom>
                <a:solidFill>
                  <a:srgbClr val="604B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6" name="Freeform 586"/>
                <p:cNvSpPr>
                  <a:spLocks/>
                </p:cNvSpPr>
                <p:nvPr/>
              </p:nvSpPr>
              <p:spPr bwMode="auto">
                <a:xfrm>
                  <a:off x="2659" y="3102"/>
                  <a:ext cx="22" cy="23"/>
                </a:xfrm>
                <a:custGeom>
                  <a:avLst/>
                  <a:gdLst>
                    <a:gd name="T0" fmla="*/ 22 w 22"/>
                    <a:gd name="T1" fmla="*/ 0 h 23"/>
                    <a:gd name="T2" fmla="*/ 0 w 22"/>
                    <a:gd name="T3" fmla="*/ 23 h 23"/>
                    <a:gd name="T4" fmla="*/ 0 w 22"/>
                    <a:gd name="T5" fmla="*/ 23 h 23"/>
                    <a:gd name="T6" fmla="*/ 11 w 22"/>
                    <a:gd name="T7" fmla="*/ 11 h 23"/>
                    <a:gd name="T8" fmla="*/ 22 w 22"/>
                    <a:gd name="T9" fmla="*/ 0 h 23"/>
                    <a:gd name="T10" fmla="*/ 22 w 22"/>
                    <a:gd name="T11" fmla="*/ 0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23"/>
                    <a:gd name="T20" fmla="*/ 22 w 22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23">
                      <a:moveTo>
                        <a:pt x="22" y="0"/>
                      </a:moveTo>
                      <a:lnTo>
                        <a:pt x="0" y="23"/>
                      </a:lnTo>
                      <a:lnTo>
                        <a:pt x="11" y="1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7" name="Rectangle 587"/>
                <p:cNvSpPr>
                  <a:spLocks noChangeArrowheads="1"/>
                </p:cNvSpPr>
                <p:nvPr/>
              </p:nvSpPr>
              <p:spPr bwMode="auto">
                <a:xfrm>
                  <a:off x="2648" y="3102"/>
                  <a:ext cx="45" cy="45"/>
                </a:xfrm>
                <a:prstGeom prst="rect">
                  <a:avLst/>
                </a:prstGeom>
                <a:solidFill>
                  <a:srgbClr val="604B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8" name="Rectangle 588"/>
                <p:cNvSpPr>
                  <a:spLocks noChangeArrowheads="1"/>
                </p:cNvSpPr>
                <p:nvPr/>
              </p:nvSpPr>
              <p:spPr bwMode="auto">
                <a:xfrm>
                  <a:off x="2892" y="3226"/>
                  <a:ext cx="44" cy="44"/>
                </a:xfrm>
                <a:prstGeom prst="rect">
                  <a:avLst/>
                </a:prstGeom>
                <a:solidFill>
                  <a:srgbClr val="604B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9" name="Freeform 589"/>
                <p:cNvSpPr>
                  <a:spLocks/>
                </p:cNvSpPr>
                <p:nvPr/>
              </p:nvSpPr>
              <p:spPr bwMode="auto">
                <a:xfrm>
                  <a:off x="2903" y="3226"/>
                  <a:ext cx="22" cy="22"/>
                </a:xfrm>
                <a:custGeom>
                  <a:avLst/>
                  <a:gdLst>
                    <a:gd name="T0" fmla="*/ 22 w 22"/>
                    <a:gd name="T1" fmla="*/ 0 h 22"/>
                    <a:gd name="T2" fmla="*/ 0 w 22"/>
                    <a:gd name="T3" fmla="*/ 22 h 22"/>
                    <a:gd name="T4" fmla="*/ 0 w 22"/>
                    <a:gd name="T5" fmla="*/ 22 h 22"/>
                    <a:gd name="T6" fmla="*/ 11 w 22"/>
                    <a:gd name="T7" fmla="*/ 11 h 22"/>
                    <a:gd name="T8" fmla="*/ 11 w 22"/>
                    <a:gd name="T9" fmla="*/ 0 h 22"/>
                    <a:gd name="T10" fmla="*/ 22 w 22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22"/>
                    <a:gd name="T20" fmla="*/ 22 w 22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22">
                      <a:moveTo>
                        <a:pt x="22" y="0"/>
                      </a:moveTo>
                      <a:lnTo>
                        <a:pt x="0" y="22"/>
                      </a:lnTo>
                      <a:lnTo>
                        <a:pt x="11" y="11"/>
                      </a:lnTo>
                      <a:lnTo>
                        <a:pt x="11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0" name="Rectangle 590"/>
                <p:cNvSpPr>
                  <a:spLocks noChangeArrowheads="1"/>
                </p:cNvSpPr>
                <p:nvPr/>
              </p:nvSpPr>
              <p:spPr bwMode="auto">
                <a:xfrm>
                  <a:off x="2892" y="3226"/>
                  <a:ext cx="44" cy="44"/>
                </a:xfrm>
                <a:prstGeom prst="rect">
                  <a:avLst/>
                </a:prstGeom>
                <a:solidFill>
                  <a:srgbClr val="604B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1" name="Rectangle 591"/>
                <p:cNvSpPr>
                  <a:spLocks noChangeArrowheads="1"/>
                </p:cNvSpPr>
                <p:nvPr/>
              </p:nvSpPr>
              <p:spPr bwMode="auto">
                <a:xfrm>
                  <a:off x="2715" y="2945"/>
                  <a:ext cx="33" cy="112"/>
                </a:xfrm>
                <a:prstGeom prst="rect">
                  <a:avLst/>
                </a:prstGeom>
                <a:solidFill>
                  <a:srgbClr val="604B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2" name="Freeform 592"/>
                <p:cNvSpPr>
                  <a:spLocks/>
                </p:cNvSpPr>
                <p:nvPr/>
              </p:nvSpPr>
              <p:spPr bwMode="auto">
                <a:xfrm>
                  <a:off x="2715" y="2956"/>
                  <a:ext cx="11" cy="90"/>
                </a:xfrm>
                <a:custGeom>
                  <a:avLst/>
                  <a:gdLst>
                    <a:gd name="T0" fmla="*/ 11 w 11"/>
                    <a:gd name="T1" fmla="*/ 0 h 90"/>
                    <a:gd name="T2" fmla="*/ 11 w 11"/>
                    <a:gd name="T3" fmla="*/ 12 h 90"/>
                    <a:gd name="T4" fmla="*/ 11 w 11"/>
                    <a:gd name="T5" fmla="*/ 34 h 90"/>
                    <a:gd name="T6" fmla="*/ 0 w 11"/>
                    <a:gd name="T7" fmla="*/ 90 h 90"/>
                    <a:gd name="T8" fmla="*/ 11 w 11"/>
                    <a:gd name="T9" fmla="*/ 23 h 90"/>
                    <a:gd name="T10" fmla="*/ 11 w 11"/>
                    <a:gd name="T11" fmla="*/ 12 h 90"/>
                    <a:gd name="T12" fmla="*/ 11 w 11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90"/>
                    <a:gd name="T23" fmla="*/ 11 w 11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90">
                      <a:moveTo>
                        <a:pt x="11" y="0"/>
                      </a:moveTo>
                      <a:lnTo>
                        <a:pt x="11" y="12"/>
                      </a:lnTo>
                      <a:lnTo>
                        <a:pt x="11" y="34"/>
                      </a:lnTo>
                      <a:lnTo>
                        <a:pt x="0" y="90"/>
                      </a:lnTo>
                      <a:lnTo>
                        <a:pt x="11" y="2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3" name="Rectangle 593"/>
                <p:cNvSpPr>
                  <a:spLocks noChangeArrowheads="1"/>
                </p:cNvSpPr>
                <p:nvPr/>
              </p:nvSpPr>
              <p:spPr bwMode="auto">
                <a:xfrm>
                  <a:off x="2338" y="3270"/>
                  <a:ext cx="953" cy="12"/>
                </a:xfrm>
                <a:prstGeom prst="rect">
                  <a:avLst/>
                </a:prstGeom>
                <a:solidFill>
                  <a:srgbClr val="7B4B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4" name="Rectangle 594"/>
                <p:cNvSpPr>
                  <a:spLocks noChangeArrowheads="1"/>
                </p:cNvSpPr>
                <p:nvPr/>
              </p:nvSpPr>
              <p:spPr bwMode="auto">
                <a:xfrm>
                  <a:off x="2348" y="3321"/>
                  <a:ext cx="898" cy="426"/>
                </a:xfrm>
                <a:prstGeom prst="rect">
                  <a:avLst/>
                </a:prstGeom>
                <a:solidFill>
                  <a:srgbClr val="7B4B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5" name="Rectangle 595"/>
                <p:cNvSpPr>
                  <a:spLocks noChangeArrowheads="1"/>
                </p:cNvSpPr>
                <p:nvPr/>
              </p:nvSpPr>
              <p:spPr bwMode="auto">
                <a:xfrm>
                  <a:off x="2360" y="3282"/>
                  <a:ext cx="898" cy="33"/>
                </a:xfrm>
                <a:prstGeom prst="rect">
                  <a:avLst/>
                </a:prstGeom>
                <a:solidFill>
                  <a:srgbClr val="37220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506" name="Picture 596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803" y="3719"/>
                  <a:ext cx="34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07" name="Rectangle 597"/>
                <p:cNvSpPr>
                  <a:spLocks noChangeArrowheads="1"/>
                </p:cNvSpPr>
                <p:nvPr/>
              </p:nvSpPr>
              <p:spPr bwMode="auto">
                <a:xfrm>
                  <a:off x="2360" y="3282"/>
                  <a:ext cx="898" cy="33"/>
                </a:xfrm>
                <a:prstGeom prst="rect">
                  <a:avLst/>
                </a:prstGeom>
                <a:solidFill>
                  <a:srgbClr val="37220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8" name="Freeform 598"/>
                <p:cNvSpPr>
                  <a:spLocks/>
                </p:cNvSpPr>
                <p:nvPr/>
              </p:nvSpPr>
              <p:spPr bwMode="auto">
                <a:xfrm>
                  <a:off x="2526" y="3226"/>
                  <a:ext cx="133" cy="44"/>
                </a:xfrm>
                <a:custGeom>
                  <a:avLst/>
                  <a:gdLst>
                    <a:gd name="T0" fmla="*/ 0 w 133"/>
                    <a:gd name="T1" fmla="*/ 0 h 44"/>
                    <a:gd name="T2" fmla="*/ 133 w 133"/>
                    <a:gd name="T3" fmla="*/ 33 h 44"/>
                    <a:gd name="T4" fmla="*/ 133 w 133"/>
                    <a:gd name="T5" fmla="*/ 44 h 44"/>
                    <a:gd name="T6" fmla="*/ 0 w 133"/>
                    <a:gd name="T7" fmla="*/ 44 h 44"/>
                    <a:gd name="T8" fmla="*/ 0 w 13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44"/>
                    <a:gd name="T17" fmla="*/ 133 w 13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44">
                      <a:moveTo>
                        <a:pt x="0" y="0"/>
                      </a:moveTo>
                      <a:lnTo>
                        <a:pt x="133" y="33"/>
                      </a:lnTo>
                      <a:lnTo>
                        <a:pt x="133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09" name="Freeform 599"/>
                <p:cNvSpPr>
                  <a:spLocks/>
                </p:cNvSpPr>
                <p:nvPr/>
              </p:nvSpPr>
              <p:spPr bwMode="auto">
                <a:xfrm>
                  <a:off x="2604" y="3035"/>
                  <a:ext cx="199" cy="247"/>
                </a:xfrm>
                <a:custGeom>
                  <a:avLst/>
                  <a:gdLst>
                    <a:gd name="T0" fmla="*/ 199 w 199"/>
                    <a:gd name="T1" fmla="*/ 0 h 247"/>
                    <a:gd name="T2" fmla="*/ 199 w 199"/>
                    <a:gd name="T3" fmla="*/ 11 h 247"/>
                    <a:gd name="T4" fmla="*/ 199 w 199"/>
                    <a:gd name="T5" fmla="*/ 34 h 247"/>
                    <a:gd name="T6" fmla="*/ 199 w 199"/>
                    <a:gd name="T7" fmla="*/ 56 h 247"/>
                    <a:gd name="T8" fmla="*/ 199 w 199"/>
                    <a:gd name="T9" fmla="*/ 78 h 247"/>
                    <a:gd name="T10" fmla="*/ 188 w 199"/>
                    <a:gd name="T11" fmla="*/ 134 h 247"/>
                    <a:gd name="T12" fmla="*/ 177 w 199"/>
                    <a:gd name="T13" fmla="*/ 157 h 247"/>
                    <a:gd name="T14" fmla="*/ 177 w 199"/>
                    <a:gd name="T15" fmla="*/ 179 h 247"/>
                    <a:gd name="T16" fmla="*/ 155 w 199"/>
                    <a:gd name="T17" fmla="*/ 213 h 247"/>
                    <a:gd name="T18" fmla="*/ 133 w 199"/>
                    <a:gd name="T19" fmla="*/ 224 h 247"/>
                    <a:gd name="T20" fmla="*/ 111 w 199"/>
                    <a:gd name="T21" fmla="*/ 235 h 247"/>
                    <a:gd name="T22" fmla="*/ 89 w 199"/>
                    <a:gd name="T23" fmla="*/ 247 h 247"/>
                    <a:gd name="T24" fmla="*/ 66 w 199"/>
                    <a:gd name="T25" fmla="*/ 247 h 247"/>
                    <a:gd name="T26" fmla="*/ 44 w 199"/>
                    <a:gd name="T27" fmla="*/ 235 h 247"/>
                    <a:gd name="T28" fmla="*/ 33 w 199"/>
                    <a:gd name="T29" fmla="*/ 235 h 247"/>
                    <a:gd name="T30" fmla="*/ 0 w 199"/>
                    <a:gd name="T31" fmla="*/ 224 h 247"/>
                    <a:gd name="T32" fmla="*/ 0 w 199"/>
                    <a:gd name="T33" fmla="*/ 213 h 247"/>
                    <a:gd name="T34" fmla="*/ 44 w 199"/>
                    <a:gd name="T35" fmla="*/ 213 h 247"/>
                    <a:gd name="T36" fmla="*/ 44 w 199"/>
                    <a:gd name="T37" fmla="*/ 235 h 247"/>
                    <a:gd name="T38" fmla="*/ 33 w 199"/>
                    <a:gd name="T39" fmla="*/ 235 h 247"/>
                    <a:gd name="T40" fmla="*/ 33 w 199"/>
                    <a:gd name="T41" fmla="*/ 213 h 247"/>
                    <a:gd name="T42" fmla="*/ 44 w 199"/>
                    <a:gd name="T43" fmla="*/ 224 h 247"/>
                    <a:gd name="T44" fmla="*/ 44 w 199"/>
                    <a:gd name="T45" fmla="*/ 213 h 247"/>
                    <a:gd name="T46" fmla="*/ 55 w 199"/>
                    <a:gd name="T47" fmla="*/ 224 h 247"/>
                    <a:gd name="T48" fmla="*/ 55 w 199"/>
                    <a:gd name="T49" fmla="*/ 224 h 247"/>
                    <a:gd name="T50" fmla="*/ 66 w 199"/>
                    <a:gd name="T51" fmla="*/ 224 h 247"/>
                    <a:gd name="T52" fmla="*/ 66 w 199"/>
                    <a:gd name="T53" fmla="*/ 224 h 247"/>
                    <a:gd name="T54" fmla="*/ 89 w 199"/>
                    <a:gd name="T55" fmla="*/ 224 h 247"/>
                    <a:gd name="T56" fmla="*/ 89 w 199"/>
                    <a:gd name="T57" fmla="*/ 224 h 247"/>
                    <a:gd name="T58" fmla="*/ 111 w 199"/>
                    <a:gd name="T59" fmla="*/ 224 h 247"/>
                    <a:gd name="T60" fmla="*/ 111 w 199"/>
                    <a:gd name="T61" fmla="*/ 224 h 247"/>
                    <a:gd name="T62" fmla="*/ 133 w 199"/>
                    <a:gd name="T63" fmla="*/ 213 h 247"/>
                    <a:gd name="T64" fmla="*/ 122 w 199"/>
                    <a:gd name="T65" fmla="*/ 213 h 247"/>
                    <a:gd name="T66" fmla="*/ 144 w 199"/>
                    <a:gd name="T67" fmla="*/ 202 h 247"/>
                    <a:gd name="T68" fmla="*/ 144 w 199"/>
                    <a:gd name="T69" fmla="*/ 202 h 247"/>
                    <a:gd name="T70" fmla="*/ 155 w 199"/>
                    <a:gd name="T71" fmla="*/ 179 h 247"/>
                    <a:gd name="T72" fmla="*/ 155 w 199"/>
                    <a:gd name="T73" fmla="*/ 179 h 247"/>
                    <a:gd name="T74" fmla="*/ 166 w 199"/>
                    <a:gd name="T75" fmla="*/ 157 h 247"/>
                    <a:gd name="T76" fmla="*/ 166 w 199"/>
                    <a:gd name="T77" fmla="*/ 157 h 247"/>
                    <a:gd name="T78" fmla="*/ 177 w 199"/>
                    <a:gd name="T79" fmla="*/ 134 h 247"/>
                    <a:gd name="T80" fmla="*/ 177 w 199"/>
                    <a:gd name="T81" fmla="*/ 134 h 247"/>
                    <a:gd name="T82" fmla="*/ 177 w 199"/>
                    <a:gd name="T83" fmla="*/ 78 h 247"/>
                    <a:gd name="T84" fmla="*/ 177 w 199"/>
                    <a:gd name="T85" fmla="*/ 78 h 247"/>
                    <a:gd name="T86" fmla="*/ 177 w 199"/>
                    <a:gd name="T87" fmla="*/ 56 h 247"/>
                    <a:gd name="T88" fmla="*/ 177 w 199"/>
                    <a:gd name="T89" fmla="*/ 56 h 247"/>
                    <a:gd name="T90" fmla="*/ 177 w 199"/>
                    <a:gd name="T91" fmla="*/ 34 h 247"/>
                    <a:gd name="T92" fmla="*/ 177 w 199"/>
                    <a:gd name="T93" fmla="*/ 34 h 247"/>
                    <a:gd name="T94" fmla="*/ 177 w 199"/>
                    <a:gd name="T95" fmla="*/ 11 h 247"/>
                    <a:gd name="T96" fmla="*/ 177 w 199"/>
                    <a:gd name="T97" fmla="*/ 11 h 247"/>
                    <a:gd name="T98" fmla="*/ 177 w 199"/>
                    <a:gd name="T99" fmla="*/ 0 h 247"/>
                    <a:gd name="T100" fmla="*/ 199 w 199"/>
                    <a:gd name="T101" fmla="*/ 0 h 24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99"/>
                    <a:gd name="T154" fmla="*/ 0 h 247"/>
                    <a:gd name="T155" fmla="*/ 199 w 199"/>
                    <a:gd name="T156" fmla="*/ 247 h 24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99" h="247">
                      <a:moveTo>
                        <a:pt x="199" y="0"/>
                      </a:moveTo>
                      <a:lnTo>
                        <a:pt x="199" y="11"/>
                      </a:lnTo>
                      <a:lnTo>
                        <a:pt x="199" y="34"/>
                      </a:lnTo>
                      <a:lnTo>
                        <a:pt x="199" y="56"/>
                      </a:lnTo>
                      <a:lnTo>
                        <a:pt x="199" y="78"/>
                      </a:lnTo>
                      <a:lnTo>
                        <a:pt x="188" y="134"/>
                      </a:lnTo>
                      <a:lnTo>
                        <a:pt x="177" y="157"/>
                      </a:lnTo>
                      <a:lnTo>
                        <a:pt x="177" y="179"/>
                      </a:lnTo>
                      <a:lnTo>
                        <a:pt x="155" y="213"/>
                      </a:lnTo>
                      <a:lnTo>
                        <a:pt x="133" y="224"/>
                      </a:lnTo>
                      <a:lnTo>
                        <a:pt x="111" y="235"/>
                      </a:lnTo>
                      <a:lnTo>
                        <a:pt x="89" y="247"/>
                      </a:lnTo>
                      <a:lnTo>
                        <a:pt x="66" y="247"/>
                      </a:lnTo>
                      <a:lnTo>
                        <a:pt x="44" y="235"/>
                      </a:lnTo>
                      <a:lnTo>
                        <a:pt x="33" y="235"/>
                      </a:lnTo>
                      <a:lnTo>
                        <a:pt x="0" y="224"/>
                      </a:lnTo>
                      <a:lnTo>
                        <a:pt x="0" y="213"/>
                      </a:lnTo>
                      <a:lnTo>
                        <a:pt x="44" y="213"/>
                      </a:lnTo>
                      <a:lnTo>
                        <a:pt x="44" y="235"/>
                      </a:lnTo>
                      <a:lnTo>
                        <a:pt x="33" y="235"/>
                      </a:lnTo>
                      <a:lnTo>
                        <a:pt x="33" y="213"/>
                      </a:lnTo>
                      <a:lnTo>
                        <a:pt x="44" y="224"/>
                      </a:lnTo>
                      <a:lnTo>
                        <a:pt x="44" y="213"/>
                      </a:lnTo>
                      <a:lnTo>
                        <a:pt x="55" y="224"/>
                      </a:lnTo>
                      <a:lnTo>
                        <a:pt x="66" y="224"/>
                      </a:lnTo>
                      <a:lnTo>
                        <a:pt x="89" y="224"/>
                      </a:lnTo>
                      <a:lnTo>
                        <a:pt x="111" y="224"/>
                      </a:lnTo>
                      <a:lnTo>
                        <a:pt x="133" y="213"/>
                      </a:lnTo>
                      <a:lnTo>
                        <a:pt x="122" y="213"/>
                      </a:lnTo>
                      <a:lnTo>
                        <a:pt x="144" y="202"/>
                      </a:lnTo>
                      <a:lnTo>
                        <a:pt x="155" y="179"/>
                      </a:lnTo>
                      <a:lnTo>
                        <a:pt x="166" y="157"/>
                      </a:lnTo>
                      <a:lnTo>
                        <a:pt x="177" y="134"/>
                      </a:lnTo>
                      <a:lnTo>
                        <a:pt x="177" y="78"/>
                      </a:lnTo>
                      <a:lnTo>
                        <a:pt x="177" y="56"/>
                      </a:lnTo>
                      <a:lnTo>
                        <a:pt x="177" y="34"/>
                      </a:lnTo>
                      <a:lnTo>
                        <a:pt x="177" y="11"/>
                      </a:lnTo>
                      <a:lnTo>
                        <a:pt x="177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0" name="Rectangle 600"/>
                <p:cNvSpPr>
                  <a:spLocks noChangeArrowheads="1"/>
                </p:cNvSpPr>
                <p:nvPr/>
              </p:nvSpPr>
              <p:spPr bwMode="auto">
                <a:xfrm>
                  <a:off x="3136" y="3113"/>
                  <a:ext cx="77" cy="90"/>
                </a:xfrm>
                <a:prstGeom prst="rect">
                  <a:avLst/>
                </a:prstGeom>
                <a:blipFill dpi="0" rotWithShape="0">
                  <a:blip r:embed="rId13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1" name="Freeform 601"/>
                <p:cNvSpPr>
                  <a:spLocks noEditPoints="1"/>
                </p:cNvSpPr>
                <p:nvPr/>
              </p:nvSpPr>
              <p:spPr bwMode="auto">
                <a:xfrm>
                  <a:off x="3136" y="3113"/>
                  <a:ext cx="88" cy="101"/>
                </a:xfrm>
                <a:custGeom>
                  <a:avLst/>
                  <a:gdLst>
                    <a:gd name="T0" fmla="*/ 0 w 88"/>
                    <a:gd name="T1" fmla="*/ 0 h 101"/>
                    <a:gd name="T2" fmla="*/ 88 w 88"/>
                    <a:gd name="T3" fmla="*/ 0 h 101"/>
                    <a:gd name="T4" fmla="*/ 88 w 88"/>
                    <a:gd name="T5" fmla="*/ 101 h 101"/>
                    <a:gd name="T6" fmla="*/ 0 w 88"/>
                    <a:gd name="T7" fmla="*/ 101 h 101"/>
                    <a:gd name="T8" fmla="*/ 0 w 88"/>
                    <a:gd name="T9" fmla="*/ 0 h 101"/>
                    <a:gd name="T10" fmla="*/ 11 w 88"/>
                    <a:gd name="T11" fmla="*/ 90 h 101"/>
                    <a:gd name="T12" fmla="*/ 0 w 88"/>
                    <a:gd name="T13" fmla="*/ 90 h 101"/>
                    <a:gd name="T14" fmla="*/ 77 w 88"/>
                    <a:gd name="T15" fmla="*/ 90 h 101"/>
                    <a:gd name="T16" fmla="*/ 77 w 88"/>
                    <a:gd name="T17" fmla="*/ 90 h 101"/>
                    <a:gd name="T18" fmla="*/ 77 w 88"/>
                    <a:gd name="T19" fmla="*/ 0 h 101"/>
                    <a:gd name="T20" fmla="*/ 77 w 88"/>
                    <a:gd name="T21" fmla="*/ 12 h 101"/>
                    <a:gd name="T22" fmla="*/ 0 w 88"/>
                    <a:gd name="T23" fmla="*/ 12 h 101"/>
                    <a:gd name="T24" fmla="*/ 11 w 88"/>
                    <a:gd name="T25" fmla="*/ 0 h 101"/>
                    <a:gd name="T26" fmla="*/ 11 w 88"/>
                    <a:gd name="T27" fmla="*/ 90 h 10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"/>
                    <a:gd name="T43" fmla="*/ 0 h 101"/>
                    <a:gd name="T44" fmla="*/ 88 w 88"/>
                    <a:gd name="T45" fmla="*/ 101 h 10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" h="101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  <a:moveTo>
                        <a:pt x="11" y="90"/>
                      </a:moveTo>
                      <a:lnTo>
                        <a:pt x="0" y="90"/>
                      </a:lnTo>
                      <a:lnTo>
                        <a:pt x="77" y="90"/>
                      </a:lnTo>
                      <a:lnTo>
                        <a:pt x="77" y="0"/>
                      </a:lnTo>
                      <a:lnTo>
                        <a:pt x="77" y="12"/>
                      </a:lnTo>
                      <a:lnTo>
                        <a:pt x="0" y="12"/>
                      </a:lnTo>
                      <a:lnTo>
                        <a:pt x="11" y="0"/>
                      </a:lnTo>
                      <a:lnTo>
                        <a:pt x="11" y="90"/>
                      </a:lnTo>
                      <a:close/>
                    </a:path>
                  </a:pathLst>
                </a:custGeom>
                <a:solidFill>
                  <a:srgbClr val="3C5C74"/>
                </a:solidFill>
                <a:ln w="17463">
                  <a:solidFill>
                    <a:srgbClr val="3C5C7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2" name="Rectangle 602"/>
                <p:cNvSpPr>
                  <a:spLocks noChangeArrowheads="1"/>
                </p:cNvSpPr>
                <p:nvPr/>
              </p:nvSpPr>
              <p:spPr bwMode="auto">
                <a:xfrm>
                  <a:off x="3125" y="3169"/>
                  <a:ext cx="99" cy="101"/>
                </a:xfrm>
                <a:prstGeom prst="rect">
                  <a:avLst/>
                </a:prstGeom>
                <a:solidFill>
                  <a:srgbClr val="886E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3" name="Rectangle 603"/>
                <p:cNvSpPr>
                  <a:spLocks noChangeArrowheads="1"/>
                </p:cNvSpPr>
                <p:nvPr/>
              </p:nvSpPr>
              <p:spPr bwMode="auto">
                <a:xfrm>
                  <a:off x="2992" y="3203"/>
                  <a:ext cx="144" cy="67"/>
                </a:xfrm>
                <a:prstGeom prst="rect">
                  <a:avLst/>
                </a:pr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4" name="Freeform 604"/>
                <p:cNvSpPr>
                  <a:spLocks noEditPoints="1"/>
                </p:cNvSpPr>
                <p:nvPr/>
              </p:nvSpPr>
              <p:spPr bwMode="auto">
                <a:xfrm>
                  <a:off x="2992" y="3203"/>
                  <a:ext cx="155" cy="79"/>
                </a:xfrm>
                <a:custGeom>
                  <a:avLst/>
                  <a:gdLst>
                    <a:gd name="T0" fmla="*/ 0 w 155"/>
                    <a:gd name="T1" fmla="*/ 0 h 79"/>
                    <a:gd name="T2" fmla="*/ 155 w 155"/>
                    <a:gd name="T3" fmla="*/ 0 h 79"/>
                    <a:gd name="T4" fmla="*/ 155 w 155"/>
                    <a:gd name="T5" fmla="*/ 79 h 79"/>
                    <a:gd name="T6" fmla="*/ 0 w 155"/>
                    <a:gd name="T7" fmla="*/ 79 h 79"/>
                    <a:gd name="T8" fmla="*/ 0 w 155"/>
                    <a:gd name="T9" fmla="*/ 0 h 79"/>
                    <a:gd name="T10" fmla="*/ 11 w 155"/>
                    <a:gd name="T11" fmla="*/ 67 h 79"/>
                    <a:gd name="T12" fmla="*/ 0 w 155"/>
                    <a:gd name="T13" fmla="*/ 67 h 79"/>
                    <a:gd name="T14" fmla="*/ 144 w 155"/>
                    <a:gd name="T15" fmla="*/ 67 h 79"/>
                    <a:gd name="T16" fmla="*/ 144 w 155"/>
                    <a:gd name="T17" fmla="*/ 67 h 79"/>
                    <a:gd name="T18" fmla="*/ 144 w 155"/>
                    <a:gd name="T19" fmla="*/ 0 h 79"/>
                    <a:gd name="T20" fmla="*/ 144 w 155"/>
                    <a:gd name="T21" fmla="*/ 11 h 79"/>
                    <a:gd name="T22" fmla="*/ 0 w 155"/>
                    <a:gd name="T23" fmla="*/ 11 h 79"/>
                    <a:gd name="T24" fmla="*/ 11 w 155"/>
                    <a:gd name="T25" fmla="*/ 0 h 79"/>
                    <a:gd name="T26" fmla="*/ 11 w 155"/>
                    <a:gd name="T27" fmla="*/ 67 h 7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5"/>
                    <a:gd name="T43" fmla="*/ 0 h 79"/>
                    <a:gd name="T44" fmla="*/ 155 w 155"/>
                    <a:gd name="T45" fmla="*/ 79 h 7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5" h="79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  <a:moveTo>
                        <a:pt x="11" y="67"/>
                      </a:moveTo>
                      <a:lnTo>
                        <a:pt x="0" y="67"/>
                      </a:lnTo>
                      <a:lnTo>
                        <a:pt x="144" y="67"/>
                      </a:lnTo>
                      <a:lnTo>
                        <a:pt x="144" y="0"/>
                      </a:lnTo>
                      <a:lnTo>
                        <a:pt x="144" y="11"/>
                      </a:ln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1" y="67"/>
                      </a:lnTo>
                      <a:close/>
                    </a:path>
                  </a:pathLst>
                </a:custGeom>
                <a:solidFill>
                  <a:srgbClr val="3C5C74"/>
                </a:solidFill>
                <a:ln w="17463">
                  <a:solidFill>
                    <a:srgbClr val="3C5C7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5" name="Freeform 605"/>
                <p:cNvSpPr>
                  <a:spLocks/>
                </p:cNvSpPr>
                <p:nvPr/>
              </p:nvSpPr>
              <p:spPr bwMode="auto">
                <a:xfrm>
                  <a:off x="2947" y="3158"/>
                  <a:ext cx="67" cy="101"/>
                </a:xfrm>
                <a:custGeom>
                  <a:avLst/>
                  <a:gdLst>
                    <a:gd name="T0" fmla="*/ 56 w 67"/>
                    <a:gd name="T1" fmla="*/ 0 h 101"/>
                    <a:gd name="T2" fmla="*/ 67 w 67"/>
                    <a:gd name="T3" fmla="*/ 11 h 101"/>
                    <a:gd name="T4" fmla="*/ 12 w 67"/>
                    <a:gd name="T5" fmla="*/ 101 h 101"/>
                    <a:gd name="T6" fmla="*/ 0 w 67"/>
                    <a:gd name="T7" fmla="*/ 101 h 101"/>
                    <a:gd name="T8" fmla="*/ 56 w 6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101"/>
                    <a:gd name="T17" fmla="*/ 67 w 6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101">
                      <a:moveTo>
                        <a:pt x="56" y="0"/>
                      </a:moveTo>
                      <a:lnTo>
                        <a:pt x="67" y="11"/>
                      </a:lnTo>
                      <a:lnTo>
                        <a:pt x="12" y="101"/>
                      </a:lnTo>
                      <a:lnTo>
                        <a:pt x="0" y="10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6" name="Rectangle 606"/>
                <p:cNvSpPr>
                  <a:spLocks noChangeArrowheads="1"/>
                </p:cNvSpPr>
                <p:nvPr/>
              </p:nvSpPr>
              <p:spPr bwMode="auto">
                <a:xfrm>
                  <a:off x="2404" y="3214"/>
                  <a:ext cx="45" cy="56"/>
                </a:xfrm>
                <a:prstGeom prst="rect">
                  <a:avLst/>
                </a:prstGeom>
                <a:solidFill>
                  <a:srgbClr val="FAC0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7" name="Freeform 607"/>
                <p:cNvSpPr>
                  <a:spLocks/>
                </p:cNvSpPr>
                <p:nvPr/>
              </p:nvSpPr>
              <p:spPr bwMode="auto">
                <a:xfrm>
                  <a:off x="2382" y="3214"/>
                  <a:ext cx="22" cy="45"/>
                </a:xfrm>
                <a:custGeom>
                  <a:avLst/>
                  <a:gdLst>
                    <a:gd name="T0" fmla="*/ 22 w 22"/>
                    <a:gd name="T1" fmla="*/ 23 h 45"/>
                    <a:gd name="T2" fmla="*/ 11 w 22"/>
                    <a:gd name="T3" fmla="*/ 23 h 45"/>
                    <a:gd name="T4" fmla="*/ 22 w 22"/>
                    <a:gd name="T5" fmla="*/ 12 h 45"/>
                    <a:gd name="T6" fmla="*/ 22 w 22"/>
                    <a:gd name="T7" fmla="*/ 23 h 45"/>
                    <a:gd name="T8" fmla="*/ 22 w 22"/>
                    <a:gd name="T9" fmla="*/ 12 h 45"/>
                    <a:gd name="T10" fmla="*/ 22 w 22"/>
                    <a:gd name="T11" fmla="*/ 23 h 45"/>
                    <a:gd name="T12" fmla="*/ 22 w 22"/>
                    <a:gd name="T13" fmla="*/ 23 h 45"/>
                    <a:gd name="T14" fmla="*/ 22 w 22"/>
                    <a:gd name="T15" fmla="*/ 34 h 45"/>
                    <a:gd name="T16" fmla="*/ 11 w 22"/>
                    <a:gd name="T17" fmla="*/ 23 h 45"/>
                    <a:gd name="T18" fmla="*/ 22 w 22"/>
                    <a:gd name="T19" fmla="*/ 23 h 45"/>
                    <a:gd name="T20" fmla="*/ 22 w 22"/>
                    <a:gd name="T21" fmla="*/ 45 h 45"/>
                    <a:gd name="T22" fmla="*/ 0 w 22"/>
                    <a:gd name="T23" fmla="*/ 45 h 45"/>
                    <a:gd name="T24" fmla="*/ 0 w 22"/>
                    <a:gd name="T25" fmla="*/ 23 h 45"/>
                    <a:gd name="T26" fmla="*/ 0 w 22"/>
                    <a:gd name="T27" fmla="*/ 12 h 45"/>
                    <a:gd name="T28" fmla="*/ 11 w 22"/>
                    <a:gd name="T29" fmla="*/ 0 h 45"/>
                    <a:gd name="T30" fmla="*/ 22 w 22"/>
                    <a:gd name="T31" fmla="*/ 0 h 45"/>
                    <a:gd name="T32" fmla="*/ 22 w 22"/>
                    <a:gd name="T33" fmla="*/ 23 h 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45"/>
                    <a:gd name="T53" fmla="*/ 22 w 22"/>
                    <a:gd name="T54" fmla="*/ 45 h 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45">
                      <a:moveTo>
                        <a:pt x="22" y="23"/>
                      </a:moveTo>
                      <a:lnTo>
                        <a:pt x="11" y="23"/>
                      </a:lnTo>
                      <a:lnTo>
                        <a:pt x="22" y="12"/>
                      </a:lnTo>
                      <a:lnTo>
                        <a:pt x="22" y="23"/>
                      </a:lnTo>
                      <a:lnTo>
                        <a:pt x="22" y="12"/>
                      </a:lnTo>
                      <a:lnTo>
                        <a:pt x="22" y="23"/>
                      </a:lnTo>
                      <a:lnTo>
                        <a:pt x="22" y="34"/>
                      </a:lnTo>
                      <a:lnTo>
                        <a:pt x="11" y="23"/>
                      </a:lnTo>
                      <a:lnTo>
                        <a:pt x="22" y="23"/>
                      </a:lnTo>
                      <a:lnTo>
                        <a:pt x="22" y="45"/>
                      </a:lnTo>
                      <a:lnTo>
                        <a:pt x="0" y="45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22" y="23"/>
                      </a:lnTo>
                      <a:close/>
                    </a:path>
                  </a:pathLst>
                </a:custGeom>
                <a:solidFill>
                  <a:srgbClr val="FBC090"/>
                </a:solidFill>
                <a:ln w="17463">
                  <a:solidFill>
                    <a:srgbClr val="FBC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8" name="Rectangle 608"/>
                <p:cNvSpPr>
                  <a:spLocks noChangeArrowheads="1"/>
                </p:cNvSpPr>
                <p:nvPr/>
              </p:nvSpPr>
              <p:spPr bwMode="auto">
                <a:xfrm>
                  <a:off x="2704" y="3259"/>
                  <a:ext cx="177" cy="11"/>
                </a:xfrm>
                <a:prstGeom prst="rect">
                  <a:avLst/>
                </a:prstGeom>
                <a:solidFill>
                  <a:srgbClr val="B2B1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66" name="Group 609"/>
              <p:cNvGrpSpPr>
                <a:grpSpLocks/>
              </p:cNvGrpSpPr>
              <p:nvPr/>
            </p:nvGrpSpPr>
            <p:grpSpPr bwMode="auto">
              <a:xfrm>
                <a:off x="7143750" y="4038600"/>
                <a:ext cx="576263" cy="493713"/>
                <a:chOff x="2338" y="2811"/>
                <a:chExt cx="953" cy="936"/>
              </a:xfrm>
            </p:grpSpPr>
            <p:sp>
              <p:nvSpPr>
                <p:cNvPr id="1385" name="Rectangle 610"/>
                <p:cNvSpPr>
                  <a:spLocks noChangeArrowheads="1"/>
                </p:cNvSpPr>
                <p:nvPr/>
              </p:nvSpPr>
              <p:spPr bwMode="auto">
                <a:xfrm>
                  <a:off x="2693" y="3169"/>
                  <a:ext cx="77" cy="146"/>
                </a:xfrm>
                <a:prstGeom prst="rect">
                  <a:avLst/>
                </a:prstGeom>
                <a:solidFill>
                  <a:srgbClr val="59595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86" name="Freeform 611"/>
                <p:cNvSpPr>
                  <a:spLocks/>
                </p:cNvSpPr>
                <p:nvPr/>
              </p:nvSpPr>
              <p:spPr bwMode="auto">
                <a:xfrm>
                  <a:off x="2593" y="3035"/>
                  <a:ext cx="310" cy="191"/>
                </a:xfrm>
                <a:custGeom>
                  <a:avLst/>
                  <a:gdLst>
                    <a:gd name="T0" fmla="*/ 22 w 310"/>
                    <a:gd name="T1" fmla="*/ 0 h 191"/>
                    <a:gd name="T2" fmla="*/ 288 w 310"/>
                    <a:gd name="T3" fmla="*/ 0 h 191"/>
                    <a:gd name="T4" fmla="*/ 310 w 310"/>
                    <a:gd name="T5" fmla="*/ 11 h 191"/>
                    <a:gd name="T6" fmla="*/ 310 w 310"/>
                    <a:gd name="T7" fmla="*/ 34 h 191"/>
                    <a:gd name="T8" fmla="*/ 310 w 310"/>
                    <a:gd name="T9" fmla="*/ 157 h 191"/>
                    <a:gd name="T10" fmla="*/ 310 w 310"/>
                    <a:gd name="T11" fmla="*/ 179 h 191"/>
                    <a:gd name="T12" fmla="*/ 288 w 310"/>
                    <a:gd name="T13" fmla="*/ 191 h 191"/>
                    <a:gd name="T14" fmla="*/ 22 w 310"/>
                    <a:gd name="T15" fmla="*/ 191 h 191"/>
                    <a:gd name="T16" fmla="*/ 0 w 310"/>
                    <a:gd name="T17" fmla="*/ 179 h 191"/>
                    <a:gd name="T18" fmla="*/ 0 w 310"/>
                    <a:gd name="T19" fmla="*/ 157 h 191"/>
                    <a:gd name="T20" fmla="*/ 0 w 310"/>
                    <a:gd name="T21" fmla="*/ 34 h 191"/>
                    <a:gd name="T22" fmla="*/ 0 w 310"/>
                    <a:gd name="T23" fmla="*/ 11 h 191"/>
                    <a:gd name="T24" fmla="*/ 22 w 310"/>
                    <a:gd name="T25" fmla="*/ 0 h 191"/>
                    <a:gd name="T26" fmla="*/ 22 w 310"/>
                    <a:gd name="T27" fmla="*/ 0 h 1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0"/>
                    <a:gd name="T43" fmla="*/ 0 h 191"/>
                    <a:gd name="T44" fmla="*/ 310 w 310"/>
                    <a:gd name="T45" fmla="*/ 191 h 1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0" h="191">
                      <a:moveTo>
                        <a:pt x="22" y="0"/>
                      </a:moveTo>
                      <a:lnTo>
                        <a:pt x="288" y="0"/>
                      </a:lnTo>
                      <a:lnTo>
                        <a:pt x="310" y="11"/>
                      </a:lnTo>
                      <a:lnTo>
                        <a:pt x="310" y="34"/>
                      </a:lnTo>
                      <a:lnTo>
                        <a:pt x="310" y="157"/>
                      </a:lnTo>
                      <a:lnTo>
                        <a:pt x="310" y="179"/>
                      </a:lnTo>
                      <a:lnTo>
                        <a:pt x="288" y="191"/>
                      </a:lnTo>
                      <a:lnTo>
                        <a:pt x="22" y="191"/>
                      </a:lnTo>
                      <a:lnTo>
                        <a:pt x="0" y="179"/>
                      </a:lnTo>
                      <a:lnTo>
                        <a:pt x="0" y="157"/>
                      </a:lnTo>
                      <a:lnTo>
                        <a:pt x="0" y="34"/>
                      </a:lnTo>
                      <a:lnTo>
                        <a:pt x="0" y="1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87" name="Freeform 612"/>
                <p:cNvSpPr>
                  <a:spLocks/>
                </p:cNvSpPr>
                <p:nvPr/>
              </p:nvSpPr>
              <p:spPr bwMode="auto">
                <a:xfrm>
                  <a:off x="3069" y="3035"/>
                  <a:ext cx="67" cy="134"/>
                </a:xfrm>
                <a:custGeom>
                  <a:avLst/>
                  <a:gdLst>
                    <a:gd name="T0" fmla="*/ 67 w 67"/>
                    <a:gd name="T1" fmla="*/ 0 h 134"/>
                    <a:gd name="T2" fmla="*/ 67 w 67"/>
                    <a:gd name="T3" fmla="*/ 45 h 134"/>
                    <a:gd name="T4" fmla="*/ 0 w 67"/>
                    <a:gd name="T5" fmla="*/ 134 h 134"/>
                    <a:gd name="T6" fmla="*/ 11 w 67"/>
                    <a:gd name="T7" fmla="*/ 90 h 134"/>
                    <a:gd name="T8" fmla="*/ 67 w 67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134"/>
                    <a:gd name="T17" fmla="*/ 67 w 67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134">
                      <a:moveTo>
                        <a:pt x="67" y="0"/>
                      </a:moveTo>
                      <a:lnTo>
                        <a:pt x="67" y="45"/>
                      </a:lnTo>
                      <a:lnTo>
                        <a:pt x="0" y="134"/>
                      </a:lnTo>
                      <a:lnTo>
                        <a:pt x="11" y="9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88" name="Freeform 613"/>
                <p:cNvSpPr>
                  <a:spLocks/>
                </p:cNvSpPr>
                <p:nvPr/>
              </p:nvSpPr>
              <p:spPr bwMode="auto">
                <a:xfrm>
                  <a:off x="2715" y="2878"/>
                  <a:ext cx="133" cy="112"/>
                </a:xfrm>
                <a:custGeom>
                  <a:avLst/>
                  <a:gdLst>
                    <a:gd name="T0" fmla="*/ 133 w 133"/>
                    <a:gd name="T1" fmla="*/ 0 h 112"/>
                    <a:gd name="T2" fmla="*/ 133 w 133"/>
                    <a:gd name="T3" fmla="*/ 11 h 112"/>
                    <a:gd name="T4" fmla="*/ 122 w 133"/>
                    <a:gd name="T5" fmla="*/ 34 h 112"/>
                    <a:gd name="T6" fmla="*/ 122 w 133"/>
                    <a:gd name="T7" fmla="*/ 78 h 112"/>
                    <a:gd name="T8" fmla="*/ 133 w 133"/>
                    <a:gd name="T9" fmla="*/ 101 h 112"/>
                    <a:gd name="T10" fmla="*/ 122 w 133"/>
                    <a:gd name="T11" fmla="*/ 112 h 112"/>
                    <a:gd name="T12" fmla="*/ 99 w 133"/>
                    <a:gd name="T13" fmla="*/ 112 h 112"/>
                    <a:gd name="T14" fmla="*/ 66 w 133"/>
                    <a:gd name="T15" fmla="*/ 112 h 112"/>
                    <a:gd name="T16" fmla="*/ 33 w 133"/>
                    <a:gd name="T17" fmla="*/ 112 h 112"/>
                    <a:gd name="T18" fmla="*/ 11 w 133"/>
                    <a:gd name="T19" fmla="*/ 101 h 112"/>
                    <a:gd name="T20" fmla="*/ 0 w 133"/>
                    <a:gd name="T21" fmla="*/ 101 h 112"/>
                    <a:gd name="T22" fmla="*/ 11 w 133"/>
                    <a:gd name="T23" fmla="*/ 22 h 112"/>
                    <a:gd name="T24" fmla="*/ 133 w 133"/>
                    <a:gd name="T25" fmla="*/ 0 h 112"/>
                    <a:gd name="T26" fmla="*/ 133 w 133"/>
                    <a:gd name="T27" fmla="*/ 0 h 1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3"/>
                    <a:gd name="T43" fmla="*/ 0 h 112"/>
                    <a:gd name="T44" fmla="*/ 133 w 133"/>
                    <a:gd name="T45" fmla="*/ 112 h 1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3" h="112">
                      <a:moveTo>
                        <a:pt x="133" y="0"/>
                      </a:moveTo>
                      <a:lnTo>
                        <a:pt x="133" y="11"/>
                      </a:lnTo>
                      <a:lnTo>
                        <a:pt x="122" y="34"/>
                      </a:lnTo>
                      <a:lnTo>
                        <a:pt x="122" y="78"/>
                      </a:lnTo>
                      <a:lnTo>
                        <a:pt x="133" y="101"/>
                      </a:lnTo>
                      <a:lnTo>
                        <a:pt x="122" y="112"/>
                      </a:lnTo>
                      <a:lnTo>
                        <a:pt x="99" y="112"/>
                      </a:lnTo>
                      <a:lnTo>
                        <a:pt x="66" y="112"/>
                      </a:lnTo>
                      <a:lnTo>
                        <a:pt x="33" y="112"/>
                      </a:lnTo>
                      <a:lnTo>
                        <a:pt x="11" y="101"/>
                      </a:lnTo>
                      <a:lnTo>
                        <a:pt x="0" y="101"/>
                      </a:lnTo>
                      <a:lnTo>
                        <a:pt x="11" y="22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7B4B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89" name="Freeform 614"/>
                <p:cNvSpPr>
                  <a:spLocks/>
                </p:cNvSpPr>
                <p:nvPr/>
              </p:nvSpPr>
              <p:spPr bwMode="auto">
                <a:xfrm>
                  <a:off x="2737" y="2956"/>
                  <a:ext cx="144" cy="146"/>
                </a:xfrm>
                <a:custGeom>
                  <a:avLst/>
                  <a:gdLst>
                    <a:gd name="T0" fmla="*/ 77 w 144"/>
                    <a:gd name="T1" fmla="*/ 0 h 146"/>
                    <a:gd name="T2" fmla="*/ 77 w 144"/>
                    <a:gd name="T3" fmla="*/ 23 h 146"/>
                    <a:gd name="T4" fmla="*/ 89 w 144"/>
                    <a:gd name="T5" fmla="*/ 45 h 146"/>
                    <a:gd name="T6" fmla="*/ 100 w 144"/>
                    <a:gd name="T7" fmla="*/ 45 h 146"/>
                    <a:gd name="T8" fmla="*/ 111 w 144"/>
                    <a:gd name="T9" fmla="*/ 56 h 146"/>
                    <a:gd name="T10" fmla="*/ 133 w 144"/>
                    <a:gd name="T11" fmla="*/ 68 h 146"/>
                    <a:gd name="T12" fmla="*/ 144 w 144"/>
                    <a:gd name="T13" fmla="*/ 68 h 146"/>
                    <a:gd name="T14" fmla="*/ 144 w 144"/>
                    <a:gd name="T15" fmla="*/ 79 h 146"/>
                    <a:gd name="T16" fmla="*/ 122 w 144"/>
                    <a:gd name="T17" fmla="*/ 101 h 146"/>
                    <a:gd name="T18" fmla="*/ 111 w 144"/>
                    <a:gd name="T19" fmla="*/ 124 h 146"/>
                    <a:gd name="T20" fmla="*/ 111 w 144"/>
                    <a:gd name="T21" fmla="*/ 135 h 146"/>
                    <a:gd name="T22" fmla="*/ 100 w 144"/>
                    <a:gd name="T23" fmla="*/ 135 h 146"/>
                    <a:gd name="T24" fmla="*/ 66 w 144"/>
                    <a:gd name="T25" fmla="*/ 146 h 146"/>
                    <a:gd name="T26" fmla="*/ 33 w 144"/>
                    <a:gd name="T27" fmla="*/ 146 h 146"/>
                    <a:gd name="T28" fmla="*/ 22 w 144"/>
                    <a:gd name="T29" fmla="*/ 146 h 146"/>
                    <a:gd name="T30" fmla="*/ 22 w 144"/>
                    <a:gd name="T31" fmla="*/ 124 h 146"/>
                    <a:gd name="T32" fmla="*/ 11 w 144"/>
                    <a:gd name="T33" fmla="*/ 79 h 146"/>
                    <a:gd name="T34" fmla="*/ 0 w 144"/>
                    <a:gd name="T35" fmla="*/ 34 h 146"/>
                    <a:gd name="T36" fmla="*/ 0 w 144"/>
                    <a:gd name="T37" fmla="*/ 23 h 146"/>
                    <a:gd name="T38" fmla="*/ 0 w 144"/>
                    <a:gd name="T39" fmla="*/ 23 h 146"/>
                    <a:gd name="T40" fmla="*/ 0 w 144"/>
                    <a:gd name="T41" fmla="*/ 23 h 146"/>
                    <a:gd name="T42" fmla="*/ 22 w 144"/>
                    <a:gd name="T43" fmla="*/ 23 h 146"/>
                    <a:gd name="T44" fmla="*/ 44 w 144"/>
                    <a:gd name="T45" fmla="*/ 34 h 146"/>
                    <a:gd name="T46" fmla="*/ 44 w 144"/>
                    <a:gd name="T47" fmla="*/ 12 h 146"/>
                    <a:gd name="T48" fmla="*/ 44 w 144"/>
                    <a:gd name="T49" fmla="*/ 0 h 146"/>
                    <a:gd name="T50" fmla="*/ 44 w 144"/>
                    <a:gd name="T51" fmla="*/ 0 h 146"/>
                    <a:gd name="T52" fmla="*/ 44 w 144"/>
                    <a:gd name="T53" fmla="*/ 0 h 146"/>
                    <a:gd name="T54" fmla="*/ 55 w 144"/>
                    <a:gd name="T55" fmla="*/ 0 h 146"/>
                    <a:gd name="T56" fmla="*/ 77 w 144"/>
                    <a:gd name="T57" fmla="*/ 0 h 146"/>
                    <a:gd name="T58" fmla="*/ 77 w 144"/>
                    <a:gd name="T59" fmla="*/ 0 h 14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4"/>
                    <a:gd name="T91" fmla="*/ 0 h 146"/>
                    <a:gd name="T92" fmla="*/ 144 w 144"/>
                    <a:gd name="T93" fmla="*/ 146 h 14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4" h="146">
                      <a:moveTo>
                        <a:pt x="77" y="0"/>
                      </a:moveTo>
                      <a:lnTo>
                        <a:pt x="77" y="23"/>
                      </a:lnTo>
                      <a:lnTo>
                        <a:pt x="89" y="45"/>
                      </a:lnTo>
                      <a:lnTo>
                        <a:pt x="100" y="45"/>
                      </a:lnTo>
                      <a:lnTo>
                        <a:pt x="111" y="56"/>
                      </a:lnTo>
                      <a:lnTo>
                        <a:pt x="133" y="68"/>
                      </a:lnTo>
                      <a:lnTo>
                        <a:pt x="144" y="68"/>
                      </a:lnTo>
                      <a:lnTo>
                        <a:pt x="144" y="79"/>
                      </a:lnTo>
                      <a:lnTo>
                        <a:pt x="122" y="101"/>
                      </a:lnTo>
                      <a:lnTo>
                        <a:pt x="111" y="124"/>
                      </a:lnTo>
                      <a:lnTo>
                        <a:pt x="111" y="135"/>
                      </a:lnTo>
                      <a:lnTo>
                        <a:pt x="100" y="135"/>
                      </a:lnTo>
                      <a:lnTo>
                        <a:pt x="66" y="146"/>
                      </a:lnTo>
                      <a:lnTo>
                        <a:pt x="33" y="146"/>
                      </a:lnTo>
                      <a:lnTo>
                        <a:pt x="22" y="146"/>
                      </a:lnTo>
                      <a:lnTo>
                        <a:pt x="22" y="124"/>
                      </a:lnTo>
                      <a:lnTo>
                        <a:pt x="11" y="79"/>
                      </a:lnTo>
                      <a:lnTo>
                        <a:pt x="0" y="34"/>
                      </a:lnTo>
                      <a:lnTo>
                        <a:pt x="0" y="23"/>
                      </a:lnTo>
                      <a:lnTo>
                        <a:pt x="22" y="23"/>
                      </a:lnTo>
                      <a:lnTo>
                        <a:pt x="44" y="34"/>
                      </a:lnTo>
                      <a:lnTo>
                        <a:pt x="44" y="12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0" name="Freeform 615"/>
                <p:cNvSpPr>
                  <a:spLocks/>
                </p:cNvSpPr>
                <p:nvPr/>
              </p:nvSpPr>
              <p:spPr bwMode="auto">
                <a:xfrm>
                  <a:off x="2770" y="3024"/>
                  <a:ext cx="78" cy="123"/>
                </a:xfrm>
                <a:custGeom>
                  <a:avLst/>
                  <a:gdLst>
                    <a:gd name="T0" fmla="*/ 0 w 78"/>
                    <a:gd name="T1" fmla="*/ 0 h 123"/>
                    <a:gd name="T2" fmla="*/ 11 w 78"/>
                    <a:gd name="T3" fmla="*/ 11 h 123"/>
                    <a:gd name="T4" fmla="*/ 22 w 78"/>
                    <a:gd name="T5" fmla="*/ 11 h 123"/>
                    <a:gd name="T6" fmla="*/ 44 w 78"/>
                    <a:gd name="T7" fmla="*/ 22 h 123"/>
                    <a:gd name="T8" fmla="*/ 67 w 78"/>
                    <a:gd name="T9" fmla="*/ 11 h 123"/>
                    <a:gd name="T10" fmla="*/ 78 w 78"/>
                    <a:gd name="T11" fmla="*/ 11 h 123"/>
                    <a:gd name="T12" fmla="*/ 78 w 78"/>
                    <a:gd name="T13" fmla="*/ 22 h 123"/>
                    <a:gd name="T14" fmla="*/ 78 w 78"/>
                    <a:gd name="T15" fmla="*/ 56 h 123"/>
                    <a:gd name="T16" fmla="*/ 67 w 78"/>
                    <a:gd name="T17" fmla="*/ 101 h 123"/>
                    <a:gd name="T18" fmla="*/ 56 w 78"/>
                    <a:gd name="T19" fmla="*/ 123 h 123"/>
                    <a:gd name="T20" fmla="*/ 44 w 78"/>
                    <a:gd name="T21" fmla="*/ 123 h 123"/>
                    <a:gd name="T22" fmla="*/ 33 w 78"/>
                    <a:gd name="T23" fmla="*/ 123 h 123"/>
                    <a:gd name="T24" fmla="*/ 11 w 78"/>
                    <a:gd name="T25" fmla="*/ 123 h 123"/>
                    <a:gd name="T26" fmla="*/ 0 w 78"/>
                    <a:gd name="T27" fmla="*/ 123 h 123"/>
                    <a:gd name="T28" fmla="*/ 0 w 78"/>
                    <a:gd name="T29" fmla="*/ 101 h 123"/>
                    <a:gd name="T30" fmla="*/ 0 w 78"/>
                    <a:gd name="T31" fmla="*/ 56 h 123"/>
                    <a:gd name="T32" fmla="*/ 0 w 78"/>
                    <a:gd name="T33" fmla="*/ 22 h 123"/>
                    <a:gd name="T34" fmla="*/ 0 w 78"/>
                    <a:gd name="T35" fmla="*/ 0 h 12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8"/>
                    <a:gd name="T55" fmla="*/ 0 h 123"/>
                    <a:gd name="T56" fmla="*/ 78 w 78"/>
                    <a:gd name="T57" fmla="*/ 123 h 12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8" h="123">
                      <a:moveTo>
                        <a:pt x="0" y="0"/>
                      </a:moveTo>
                      <a:lnTo>
                        <a:pt x="11" y="11"/>
                      </a:lnTo>
                      <a:lnTo>
                        <a:pt x="22" y="11"/>
                      </a:lnTo>
                      <a:lnTo>
                        <a:pt x="44" y="22"/>
                      </a:lnTo>
                      <a:lnTo>
                        <a:pt x="67" y="11"/>
                      </a:lnTo>
                      <a:lnTo>
                        <a:pt x="78" y="11"/>
                      </a:lnTo>
                      <a:lnTo>
                        <a:pt x="78" y="22"/>
                      </a:lnTo>
                      <a:lnTo>
                        <a:pt x="78" y="56"/>
                      </a:lnTo>
                      <a:lnTo>
                        <a:pt x="67" y="101"/>
                      </a:lnTo>
                      <a:lnTo>
                        <a:pt x="56" y="123"/>
                      </a:lnTo>
                      <a:lnTo>
                        <a:pt x="44" y="123"/>
                      </a:lnTo>
                      <a:lnTo>
                        <a:pt x="33" y="123"/>
                      </a:lnTo>
                      <a:lnTo>
                        <a:pt x="11" y="123"/>
                      </a:lnTo>
                      <a:lnTo>
                        <a:pt x="0" y="123"/>
                      </a:lnTo>
                      <a:lnTo>
                        <a:pt x="0" y="101"/>
                      </a:lnTo>
                      <a:lnTo>
                        <a:pt x="0" y="56"/>
                      </a:ln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1" name="Rectangle 616"/>
                <p:cNvSpPr>
                  <a:spLocks noChangeArrowheads="1"/>
                </p:cNvSpPr>
                <p:nvPr/>
              </p:nvSpPr>
              <p:spPr bwMode="auto">
                <a:xfrm>
                  <a:off x="2770" y="2945"/>
                  <a:ext cx="56" cy="67"/>
                </a:xfrm>
                <a:prstGeom prst="rect">
                  <a:avLst/>
                </a:prstGeom>
                <a:solidFill>
                  <a:srgbClr val="CEB28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2" name="Freeform 617"/>
                <p:cNvSpPr>
                  <a:spLocks/>
                </p:cNvSpPr>
                <p:nvPr/>
              </p:nvSpPr>
              <p:spPr bwMode="auto">
                <a:xfrm>
                  <a:off x="2781" y="2945"/>
                  <a:ext cx="33" cy="45"/>
                </a:xfrm>
                <a:custGeom>
                  <a:avLst/>
                  <a:gdLst>
                    <a:gd name="T0" fmla="*/ 0 w 33"/>
                    <a:gd name="T1" fmla="*/ 11 h 45"/>
                    <a:gd name="T2" fmla="*/ 0 w 33"/>
                    <a:gd name="T3" fmla="*/ 23 h 45"/>
                    <a:gd name="T4" fmla="*/ 0 w 33"/>
                    <a:gd name="T5" fmla="*/ 34 h 45"/>
                    <a:gd name="T6" fmla="*/ 11 w 33"/>
                    <a:gd name="T7" fmla="*/ 45 h 45"/>
                    <a:gd name="T8" fmla="*/ 33 w 33"/>
                    <a:gd name="T9" fmla="*/ 34 h 45"/>
                    <a:gd name="T10" fmla="*/ 33 w 33"/>
                    <a:gd name="T11" fmla="*/ 23 h 45"/>
                    <a:gd name="T12" fmla="*/ 33 w 33"/>
                    <a:gd name="T13" fmla="*/ 0 h 45"/>
                    <a:gd name="T14" fmla="*/ 11 w 33"/>
                    <a:gd name="T15" fmla="*/ 0 h 45"/>
                    <a:gd name="T16" fmla="*/ 0 w 33"/>
                    <a:gd name="T17" fmla="*/ 11 h 45"/>
                    <a:gd name="T18" fmla="*/ 0 w 33"/>
                    <a:gd name="T19" fmla="*/ 11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3"/>
                    <a:gd name="T31" fmla="*/ 0 h 45"/>
                    <a:gd name="T32" fmla="*/ 33 w 33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3" h="45">
                      <a:moveTo>
                        <a:pt x="0" y="11"/>
                      </a:move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11" y="45"/>
                      </a:lnTo>
                      <a:lnTo>
                        <a:pt x="33" y="34"/>
                      </a:lnTo>
                      <a:lnTo>
                        <a:pt x="33" y="23"/>
                      </a:lnTo>
                      <a:lnTo>
                        <a:pt x="33" y="0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blipFill dpi="0" rotWithShape="0">
                  <a:blip r:embed="rId10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3" name="Rectangle 618"/>
                <p:cNvSpPr>
                  <a:spLocks noChangeArrowheads="1"/>
                </p:cNvSpPr>
                <p:nvPr/>
              </p:nvSpPr>
              <p:spPr bwMode="auto">
                <a:xfrm>
                  <a:off x="2770" y="2945"/>
                  <a:ext cx="56" cy="67"/>
                </a:xfrm>
                <a:prstGeom prst="rect">
                  <a:avLst/>
                </a:prstGeom>
                <a:solidFill>
                  <a:srgbClr val="CEB28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4" name="Freeform 619"/>
                <p:cNvSpPr>
                  <a:spLocks/>
                </p:cNvSpPr>
                <p:nvPr/>
              </p:nvSpPr>
              <p:spPr bwMode="auto">
                <a:xfrm>
                  <a:off x="2737" y="2833"/>
                  <a:ext cx="89" cy="135"/>
                </a:xfrm>
                <a:custGeom>
                  <a:avLst/>
                  <a:gdLst>
                    <a:gd name="T0" fmla="*/ 11 w 89"/>
                    <a:gd name="T1" fmla="*/ 79 h 135"/>
                    <a:gd name="T2" fmla="*/ 0 w 89"/>
                    <a:gd name="T3" fmla="*/ 45 h 135"/>
                    <a:gd name="T4" fmla="*/ 11 w 89"/>
                    <a:gd name="T5" fmla="*/ 22 h 135"/>
                    <a:gd name="T6" fmla="*/ 33 w 89"/>
                    <a:gd name="T7" fmla="*/ 0 h 135"/>
                    <a:gd name="T8" fmla="*/ 44 w 89"/>
                    <a:gd name="T9" fmla="*/ 0 h 135"/>
                    <a:gd name="T10" fmla="*/ 77 w 89"/>
                    <a:gd name="T11" fmla="*/ 11 h 135"/>
                    <a:gd name="T12" fmla="*/ 89 w 89"/>
                    <a:gd name="T13" fmla="*/ 56 h 135"/>
                    <a:gd name="T14" fmla="*/ 89 w 89"/>
                    <a:gd name="T15" fmla="*/ 101 h 135"/>
                    <a:gd name="T16" fmla="*/ 66 w 89"/>
                    <a:gd name="T17" fmla="*/ 135 h 135"/>
                    <a:gd name="T18" fmla="*/ 33 w 89"/>
                    <a:gd name="T19" fmla="*/ 123 h 135"/>
                    <a:gd name="T20" fmla="*/ 22 w 89"/>
                    <a:gd name="T21" fmla="*/ 112 h 135"/>
                    <a:gd name="T22" fmla="*/ 11 w 89"/>
                    <a:gd name="T23" fmla="*/ 79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9"/>
                    <a:gd name="T37" fmla="*/ 0 h 135"/>
                    <a:gd name="T38" fmla="*/ 89 w 89"/>
                    <a:gd name="T39" fmla="*/ 135 h 13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9" h="135">
                      <a:moveTo>
                        <a:pt x="11" y="79"/>
                      </a:moveTo>
                      <a:lnTo>
                        <a:pt x="0" y="45"/>
                      </a:lnTo>
                      <a:lnTo>
                        <a:pt x="11" y="22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77" y="11"/>
                      </a:lnTo>
                      <a:lnTo>
                        <a:pt x="89" y="56"/>
                      </a:lnTo>
                      <a:lnTo>
                        <a:pt x="89" y="101"/>
                      </a:lnTo>
                      <a:lnTo>
                        <a:pt x="66" y="135"/>
                      </a:lnTo>
                      <a:lnTo>
                        <a:pt x="33" y="123"/>
                      </a:lnTo>
                      <a:lnTo>
                        <a:pt x="22" y="112"/>
                      </a:lnTo>
                      <a:lnTo>
                        <a:pt x="11" y="79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5" name="Freeform 620"/>
                <p:cNvSpPr>
                  <a:spLocks/>
                </p:cNvSpPr>
                <p:nvPr/>
              </p:nvSpPr>
              <p:spPr bwMode="auto">
                <a:xfrm>
                  <a:off x="2726" y="2811"/>
                  <a:ext cx="122" cy="145"/>
                </a:xfrm>
                <a:custGeom>
                  <a:avLst/>
                  <a:gdLst>
                    <a:gd name="T0" fmla="*/ 77 w 122"/>
                    <a:gd name="T1" fmla="*/ 44 h 145"/>
                    <a:gd name="T2" fmla="*/ 66 w 122"/>
                    <a:gd name="T3" fmla="*/ 56 h 145"/>
                    <a:gd name="T4" fmla="*/ 55 w 122"/>
                    <a:gd name="T5" fmla="*/ 67 h 145"/>
                    <a:gd name="T6" fmla="*/ 44 w 122"/>
                    <a:gd name="T7" fmla="*/ 89 h 145"/>
                    <a:gd name="T8" fmla="*/ 44 w 122"/>
                    <a:gd name="T9" fmla="*/ 78 h 145"/>
                    <a:gd name="T10" fmla="*/ 44 w 122"/>
                    <a:gd name="T11" fmla="*/ 56 h 145"/>
                    <a:gd name="T12" fmla="*/ 33 w 122"/>
                    <a:gd name="T13" fmla="*/ 78 h 145"/>
                    <a:gd name="T14" fmla="*/ 33 w 122"/>
                    <a:gd name="T15" fmla="*/ 89 h 145"/>
                    <a:gd name="T16" fmla="*/ 33 w 122"/>
                    <a:gd name="T17" fmla="*/ 78 h 145"/>
                    <a:gd name="T18" fmla="*/ 22 w 122"/>
                    <a:gd name="T19" fmla="*/ 89 h 145"/>
                    <a:gd name="T20" fmla="*/ 22 w 122"/>
                    <a:gd name="T21" fmla="*/ 112 h 145"/>
                    <a:gd name="T22" fmla="*/ 33 w 122"/>
                    <a:gd name="T23" fmla="*/ 134 h 145"/>
                    <a:gd name="T24" fmla="*/ 33 w 122"/>
                    <a:gd name="T25" fmla="*/ 145 h 145"/>
                    <a:gd name="T26" fmla="*/ 22 w 122"/>
                    <a:gd name="T27" fmla="*/ 145 h 145"/>
                    <a:gd name="T28" fmla="*/ 0 w 122"/>
                    <a:gd name="T29" fmla="*/ 134 h 145"/>
                    <a:gd name="T30" fmla="*/ 0 w 122"/>
                    <a:gd name="T31" fmla="*/ 123 h 145"/>
                    <a:gd name="T32" fmla="*/ 0 w 122"/>
                    <a:gd name="T33" fmla="*/ 101 h 145"/>
                    <a:gd name="T34" fmla="*/ 11 w 122"/>
                    <a:gd name="T35" fmla="*/ 67 h 145"/>
                    <a:gd name="T36" fmla="*/ 11 w 122"/>
                    <a:gd name="T37" fmla="*/ 56 h 145"/>
                    <a:gd name="T38" fmla="*/ 11 w 122"/>
                    <a:gd name="T39" fmla="*/ 33 h 145"/>
                    <a:gd name="T40" fmla="*/ 44 w 122"/>
                    <a:gd name="T41" fmla="*/ 0 h 145"/>
                    <a:gd name="T42" fmla="*/ 66 w 122"/>
                    <a:gd name="T43" fmla="*/ 0 h 145"/>
                    <a:gd name="T44" fmla="*/ 77 w 122"/>
                    <a:gd name="T45" fmla="*/ 0 h 145"/>
                    <a:gd name="T46" fmla="*/ 88 w 122"/>
                    <a:gd name="T47" fmla="*/ 11 h 145"/>
                    <a:gd name="T48" fmla="*/ 111 w 122"/>
                    <a:gd name="T49" fmla="*/ 11 h 145"/>
                    <a:gd name="T50" fmla="*/ 122 w 122"/>
                    <a:gd name="T51" fmla="*/ 44 h 145"/>
                    <a:gd name="T52" fmla="*/ 122 w 122"/>
                    <a:gd name="T53" fmla="*/ 67 h 145"/>
                    <a:gd name="T54" fmla="*/ 122 w 122"/>
                    <a:gd name="T55" fmla="*/ 78 h 145"/>
                    <a:gd name="T56" fmla="*/ 111 w 122"/>
                    <a:gd name="T57" fmla="*/ 89 h 145"/>
                    <a:gd name="T58" fmla="*/ 111 w 122"/>
                    <a:gd name="T59" fmla="*/ 89 h 145"/>
                    <a:gd name="T60" fmla="*/ 111 w 122"/>
                    <a:gd name="T61" fmla="*/ 89 h 145"/>
                    <a:gd name="T62" fmla="*/ 100 w 122"/>
                    <a:gd name="T63" fmla="*/ 67 h 145"/>
                    <a:gd name="T64" fmla="*/ 100 w 122"/>
                    <a:gd name="T65" fmla="*/ 56 h 145"/>
                    <a:gd name="T66" fmla="*/ 77 w 122"/>
                    <a:gd name="T67" fmla="*/ 44 h 1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"/>
                    <a:gd name="T103" fmla="*/ 0 h 145"/>
                    <a:gd name="T104" fmla="*/ 122 w 122"/>
                    <a:gd name="T105" fmla="*/ 145 h 1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" h="145">
                      <a:moveTo>
                        <a:pt x="77" y="44"/>
                      </a:moveTo>
                      <a:lnTo>
                        <a:pt x="66" y="56"/>
                      </a:lnTo>
                      <a:lnTo>
                        <a:pt x="55" y="67"/>
                      </a:lnTo>
                      <a:lnTo>
                        <a:pt x="44" y="89"/>
                      </a:lnTo>
                      <a:lnTo>
                        <a:pt x="44" y="78"/>
                      </a:lnTo>
                      <a:lnTo>
                        <a:pt x="44" y="56"/>
                      </a:lnTo>
                      <a:lnTo>
                        <a:pt x="33" y="78"/>
                      </a:lnTo>
                      <a:lnTo>
                        <a:pt x="33" y="89"/>
                      </a:lnTo>
                      <a:lnTo>
                        <a:pt x="33" y="78"/>
                      </a:lnTo>
                      <a:lnTo>
                        <a:pt x="22" y="89"/>
                      </a:lnTo>
                      <a:lnTo>
                        <a:pt x="22" y="112"/>
                      </a:lnTo>
                      <a:lnTo>
                        <a:pt x="33" y="134"/>
                      </a:lnTo>
                      <a:lnTo>
                        <a:pt x="33" y="145"/>
                      </a:lnTo>
                      <a:lnTo>
                        <a:pt x="22" y="145"/>
                      </a:lnTo>
                      <a:lnTo>
                        <a:pt x="0" y="134"/>
                      </a:lnTo>
                      <a:lnTo>
                        <a:pt x="0" y="123"/>
                      </a:lnTo>
                      <a:lnTo>
                        <a:pt x="0" y="101"/>
                      </a:lnTo>
                      <a:lnTo>
                        <a:pt x="11" y="67"/>
                      </a:lnTo>
                      <a:lnTo>
                        <a:pt x="11" y="56"/>
                      </a:lnTo>
                      <a:lnTo>
                        <a:pt x="11" y="33"/>
                      </a:lnTo>
                      <a:lnTo>
                        <a:pt x="44" y="0"/>
                      </a:lnTo>
                      <a:lnTo>
                        <a:pt x="66" y="0"/>
                      </a:lnTo>
                      <a:lnTo>
                        <a:pt x="77" y="0"/>
                      </a:lnTo>
                      <a:lnTo>
                        <a:pt x="88" y="11"/>
                      </a:lnTo>
                      <a:lnTo>
                        <a:pt x="111" y="11"/>
                      </a:lnTo>
                      <a:lnTo>
                        <a:pt x="122" y="44"/>
                      </a:lnTo>
                      <a:lnTo>
                        <a:pt x="122" y="67"/>
                      </a:lnTo>
                      <a:lnTo>
                        <a:pt x="122" y="78"/>
                      </a:lnTo>
                      <a:lnTo>
                        <a:pt x="111" y="89"/>
                      </a:lnTo>
                      <a:lnTo>
                        <a:pt x="100" y="67"/>
                      </a:lnTo>
                      <a:lnTo>
                        <a:pt x="100" y="56"/>
                      </a:lnTo>
                      <a:lnTo>
                        <a:pt x="77" y="44"/>
                      </a:lnTo>
                      <a:close/>
                    </a:path>
                  </a:pathLst>
                </a:custGeom>
                <a:solidFill>
                  <a:srgbClr val="7B4B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6" name="Rectangle 621"/>
                <p:cNvSpPr>
                  <a:spLocks noChangeArrowheads="1"/>
                </p:cNvSpPr>
                <p:nvPr/>
              </p:nvSpPr>
              <p:spPr bwMode="auto">
                <a:xfrm>
                  <a:off x="2759" y="2811"/>
                  <a:ext cx="11" cy="44"/>
                </a:xfrm>
                <a:prstGeom prst="rect">
                  <a:avLst/>
                </a:prstGeom>
                <a:solidFill>
                  <a:srgbClr val="927D3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7" name="Rectangle 622"/>
                <p:cNvSpPr>
                  <a:spLocks noChangeArrowheads="1"/>
                </p:cNvSpPr>
                <p:nvPr/>
              </p:nvSpPr>
              <p:spPr bwMode="auto">
                <a:xfrm>
                  <a:off x="2770" y="2811"/>
                  <a:ext cx="11" cy="44"/>
                </a:xfrm>
                <a:prstGeom prst="rect">
                  <a:avLst/>
                </a:prstGeom>
                <a:solidFill>
                  <a:srgbClr val="90793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8" name="Rectangle 623"/>
                <p:cNvSpPr>
                  <a:spLocks noChangeArrowheads="1"/>
                </p:cNvSpPr>
                <p:nvPr/>
              </p:nvSpPr>
              <p:spPr bwMode="auto">
                <a:xfrm>
                  <a:off x="2781" y="2811"/>
                  <a:ext cx="11" cy="44"/>
                </a:xfrm>
                <a:prstGeom prst="rect">
                  <a:avLst/>
                </a:prstGeom>
                <a:solidFill>
                  <a:srgbClr val="8A6C3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99" name="Rectangle 624"/>
                <p:cNvSpPr>
                  <a:spLocks noChangeArrowheads="1"/>
                </p:cNvSpPr>
                <p:nvPr/>
              </p:nvSpPr>
              <p:spPr bwMode="auto">
                <a:xfrm>
                  <a:off x="2792" y="2811"/>
                  <a:ext cx="11" cy="44"/>
                </a:xfrm>
                <a:prstGeom prst="rect">
                  <a:avLst/>
                </a:prstGeom>
                <a:solidFill>
                  <a:srgbClr val="845F2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0" name="Rectangle 625"/>
                <p:cNvSpPr>
                  <a:spLocks noChangeArrowheads="1"/>
                </p:cNvSpPr>
                <p:nvPr/>
              </p:nvSpPr>
              <p:spPr bwMode="auto">
                <a:xfrm>
                  <a:off x="2803" y="2811"/>
                  <a:ext cx="11" cy="44"/>
                </a:xfrm>
                <a:prstGeom prst="rect">
                  <a:avLst/>
                </a:prstGeom>
                <a:solidFill>
                  <a:srgbClr val="7E522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1" name="Rectangle 626"/>
                <p:cNvSpPr>
                  <a:spLocks noChangeArrowheads="1"/>
                </p:cNvSpPr>
                <p:nvPr/>
              </p:nvSpPr>
              <p:spPr bwMode="auto">
                <a:xfrm>
                  <a:off x="2814" y="2811"/>
                  <a:ext cx="12" cy="44"/>
                </a:xfrm>
                <a:prstGeom prst="rect">
                  <a:avLst/>
                </a:prstGeom>
                <a:solidFill>
                  <a:srgbClr val="7E512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2" name="Rectangle 627"/>
                <p:cNvSpPr>
                  <a:spLocks noChangeArrowheads="1"/>
                </p:cNvSpPr>
                <p:nvPr/>
              </p:nvSpPr>
              <p:spPr bwMode="auto">
                <a:xfrm>
                  <a:off x="2770" y="2844"/>
                  <a:ext cx="56" cy="11"/>
                </a:xfrm>
                <a:prstGeom prst="rect">
                  <a:avLst/>
                </a:prstGeom>
                <a:solidFill>
                  <a:srgbClr val="96704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3" name="Rectangle 628"/>
                <p:cNvSpPr>
                  <a:spLocks noChangeArrowheads="1"/>
                </p:cNvSpPr>
                <p:nvPr/>
              </p:nvSpPr>
              <p:spPr bwMode="auto">
                <a:xfrm>
                  <a:off x="2770" y="2855"/>
                  <a:ext cx="56" cy="12"/>
                </a:xfrm>
                <a:prstGeom prst="rect">
                  <a:avLst/>
                </a:prstGeom>
                <a:solidFill>
                  <a:srgbClr val="7C4C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4" name="Rectangle 629"/>
                <p:cNvSpPr>
                  <a:spLocks noChangeArrowheads="1"/>
                </p:cNvSpPr>
                <p:nvPr/>
              </p:nvSpPr>
              <p:spPr bwMode="auto">
                <a:xfrm>
                  <a:off x="2770" y="2867"/>
                  <a:ext cx="56" cy="11"/>
                </a:xfrm>
                <a:prstGeom prst="rect">
                  <a:avLst/>
                </a:prstGeom>
                <a:solidFill>
                  <a:srgbClr val="9872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5" name="Rectangle 630"/>
                <p:cNvSpPr>
                  <a:spLocks noChangeArrowheads="1"/>
                </p:cNvSpPr>
                <p:nvPr/>
              </p:nvSpPr>
              <p:spPr bwMode="auto">
                <a:xfrm>
                  <a:off x="2770" y="2878"/>
                  <a:ext cx="56" cy="11"/>
                </a:xfrm>
                <a:prstGeom prst="rect">
                  <a:avLst/>
                </a:prstGeom>
                <a:solidFill>
                  <a:srgbClr val="B4976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6" name="Rectangle 631"/>
                <p:cNvSpPr>
                  <a:spLocks noChangeArrowheads="1"/>
                </p:cNvSpPr>
                <p:nvPr/>
              </p:nvSpPr>
              <p:spPr bwMode="auto">
                <a:xfrm>
                  <a:off x="2770" y="2889"/>
                  <a:ext cx="56" cy="11"/>
                </a:xfrm>
                <a:prstGeom prst="rect">
                  <a:avLst/>
                </a:prstGeom>
                <a:solidFill>
                  <a:srgbClr val="D0BD8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7" name="Rectangle 632"/>
                <p:cNvSpPr>
                  <a:spLocks noChangeArrowheads="1"/>
                </p:cNvSpPr>
                <p:nvPr/>
              </p:nvSpPr>
              <p:spPr bwMode="auto">
                <a:xfrm>
                  <a:off x="2759" y="2844"/>
                  <a:ext cx="55" cy="11"/>
                </a:xfrm>
                <a:prstGeom prst="rect">
                  <a:avLst/>
                </a:prstGeom>
                <a:solidFill>
                  <a:srgbClr val="9872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8" name="Rectangle 633"/>
                <p:cNvSpPr>
                  <a:spLocks noChangeArrowheads="1"/>
                </p:cNvSpPr>
                <p:nvPr/>
              </p:nvSpPr>
              <p:spPr bwMode="auto">
                <a:xfrm>
                  <a:off x="2759" y="2844"/>
                  <a:ext cx="55" cy="11"/>
                </a:xfrm>
                <a:prstGeom prst="rect">
                  <a:avLst/>
                </a:prstGeom>
                <a:solidFill>
                  <a:srgbClr val="98724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09" name="Rectangle 634"/>
                <p:cNvSpPr>
                  <a:spLocks noChangeArrowheads="1"/>
                </p:cNvSpPr>
                <p:nvPr/>
              </p:nvSpPr>
              <p:spPr bwMode="auto">
                <a:xfrm>
                  <a:off x="2759" y="2855"/>
                  <a:ext cx="55" cy="12"/>
                </a:xfrm>
                <a:prstGeom prst="rect">
                  <a:avLst/>
                </a:prstGeom>
                <a:solidFill>
                  <a:srgbClr val="84582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0" name="Rectangle 635"/>
                <p:cNvSpPr>
                  <a:spLocks noChangeArrowheads="1"/>
                </p:cNvSpPr>
                <p:nvPr/>
              </p:nvSpPr>
              <p:spPr bwMode="auto">
                <a:xfrm>
                  <a:off x="2759" y="2855"/>
                  <a:ext cx="55" cy="12"/>
                </a:xfrm>
                <a:prstGeom prst="rect">
                  <a:avLst/>
                </a:prstGeom>
                <a:solidFill>
                  <a:srgbClr val="84582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1" name="Rectangle 636"/>
                <p:cNvSpPr>
                  <a:spLocks noChangeArrowheads="1"/>
                </p:cNvSpPr>
                <p:nvPr/>
              </p:nvSpPr>
              <p:spPr bwMode="auto">
                <a:xfrm>
                  <a:off x="2759" y="2867"/>
                  <a:ext cx="55" cy="11"/>
                </a:xfrm>
                <a:prstGeom prst="rect">
                  <a:avLst/>
                </a:prstGeom>
                <a:solidFill>
                  <a:srgbClr val="AB8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2" name="Rectangle 637"/>
                <p:cNvSpPr>
                  <a:spLocks noChangeArrowheads="1"/>
                </p:cNvSpPr>
                <p:nvPr/>
              </p:nvSpPr>
              <p:spPr bwMode="auto">
                <a:xfrm>
                  <a:off x="2759" y="2867"/>
                  <a:ext cx="55" cy="11"/>
                </a:xfrm>
                <a:prstGeom prst="rect">
                  <a:avLst/>
                </a:prstGeom>
                <a:solidFill>
                  <a:srgbClr val="AB8C5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3" name="Rectangle 638"/>
                <p:cNvSpPr>
                  <a:spLocks noChangeArrowheads="1"/>
                </p:cNvSpPr>
                <p:nvPr/>
              </p:nvSpPr>
              <p:spPr bwMode="auto">
                <a:xfrm>
                  <a:off x="2759" y="2878"/>
                  <a:ext cx="55" cy="11"/>
                </a:xfrm>
                <a:prstGeom prst="rect">
                  <a:avLst/>
                </a:prstGeom>
                <a:solidFill>
                  <a:srgbClr val="D2BF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4" name="Rectangle 639"/>
                <p:cNvSpPr>
                  <a:spLocks noChangeArrowheads="1"/>
                </p:cNvSpPr>
                <p:nvPr/>
              </p:nvSpPr>
              <p:spPr bwMode="auto">
                <a:xfrm>
                  <a:off x="2759" y="2878"/>
                  <a:ext cx="55" cy="11"/>
                </a:xfrm>
                <a:prstGeom prst="rect">
                  <a:avLst/>
                </a:prstGeom>
                <a:solidFill>
                  <a:srgbClr val="D2BF8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5" name="Freeform 640"/>
                <p:cNvSpPr>
                  <a:spLocks/>
                </p:cNvSpPr>
                <p:nvPr/>
              </p:nvSpPr>
              <p:spPr bwMode="auto">
                <a:xfrm>
                  <a:off x="2704" y="2912"/>
                  <a:ext cx="177" cy="392"/>
                </a:xfrm>
                <a:custGeom>
                  <a:avLst/>
                  <a:gdLst>
                    <a:gd name="T0" fmla="*/ 77 w 177"/>
                    <a:gd name="T1" fmla="*/ 78 h 392"/>
                    <a:gd name="T2" fmla="*/ 66 w 177"/>
                    <a:gd name="T3" fmla="*/ 56 h 392"/>
                    <a:gd name="T4" fmla="*/ 44 w 177"/>
                    <a:gd name="T5" fmla="*/ 33 h 392"/>
                    <a:gd name="T6" fmla="*/ 22 w 177"/>
                    <a:gd name="T7" fmla="*/ 11 h 392"/>
                    <a:gd name="T8" fmla="*/ 11 w 177"/>
                    <a:gd name="T9" fmla="*/ 0 h 392"/>
                    <a:gd name="T10" fmla="*/ 0 w 177"/>
                    <a:gd name="T11" fmla="*/ 0 h 392"/>
                    <a:gd name="T12" fmla="*/ 0 w 177"/>
                    <a:gd name="T13" fmla="*/ 11 h 392"/>
                    <a:gd name="T14" fmla="*/ 0 w 177"/>
                    <a:gd name="T15" fmla="*/ 33 h 392"/>
                    <a:gd name="T16" fmla="*/ 0 w 177"/>
                    <a:gd name="T17" fmla="*/ 89 h 392"/>
                    <a:gd name="T18" fmla="*/ 11 w 177"/>
                    <a:gd name="T19" fmla="*/ 157 h 392"/>
                    <a:gd name="T20" fmla="*/ 22 w 177"/>
                    <a:gd name="T21" fmla="*/ 213 h 392"/>
                    <a:gd name="T22" fmla="*/ 33 w 177"/>
                    <a:gd name="T23" fmla="*/ 269 h 392"/>
                    <a:gd name="T24" fmla="*/ 22 w 177"/>
                    <a:gd name="T25" fmla="*/ 325 h 392"/>
                    <a:gd name="T26" fmla="*/ 11 w 177"/>
                    <a:gd name="T27" fmla="*/ 358 h 392"/>
                    <a:gd name="T28" fmla="*/ 0 w 177"/>
                    <a:gd name="T29" fmla="*/ 381 h 392"/>
                    <a:gd name="T30" fmla="*/ 11 w 177"/>
                    <a:gd name="T31" fmla="*/ 381 h 392"/>
                    <a:gd name="T32" fmla="*/ 22 w 177"/>
                    <a:gd name="T33" fmla="*/ 381 h 392"/>
                    <a:gd name="T34" fmla="*/ 88 w 177"/>
                    <a:gd name="T35" fmla="*/ 392 h 392"/>
                    <a:gd name="T36" fmla="*/ 155 w 177"/>
                    <a:gd name="T37" fmla="*/ 392 h 392"/>
                    <a:gd name="T38" fmla="*/ 166 w 177"/>
                    <a:gd name="T39" fmla="*/ 392 h 392"/>
                    <a:gd name="T40" fmla="*/ 177 w 177"/>
                    <a:gd name="T41" fmla="*/ 381 h 392"/>
                    <a:gd name="T42" fmla="*/ 177 w 177"/>
                    <a:gd name="T43" fmla="*/ 370 h 392"/>
                    <a:gd name="T44" fmla="*/ 166 w 177"/>
                    <a:gd name="T45" fmla="*/ 347 h 392"/>
                    <a:gd name="T46" fmla="*/ 155 w 177"/>
                    <a:gd name="T47" fmla="*/ 314 h 392"/>
                    <a:gd name="T48" fmla="*/ 155 w 177"/>
                    <a:gd name="T49" fmla="*/ 280 h 392"/>
                    <a:gd name="T50" fmla="*/ 155 w 177"/>
                    <a:gd name="T51" fmla="*/ 235 h 392"/>
                    <a:gd name="T52" fmla="*/ 166 w 177"/>
                    <a:gd name="T53" fmla="*/ 190 h 392"/>
                    <a:gd name="T54" fmla="*/ 177 w 177"/>
                    <a:gd name="T55" fmla="*/ 145 h 392"/>
                    <a:gd name="T56" fmla="*/ 177 w 177"/>
                    <a:gd name="T57" fmla="*/ 123 h 392"/>
                    <a:gd name="T58" fmla="*/ 177 w 177"/>
                    <a:gd name="T59" fmla="*/ 112 h 392"/>
                    <a:gd name="T60" fmla="*/ 144 w 177"/>
                    <a:gd name="T61" fmla="*/ 100 h 392"/>
                    <a:gd name="T62" fmla="*/ 133 w 177"/>
                    <a:gd name="T63" fmla="*/ 89 h 392"/>
                    <a:gd name="T64" fmla="*/ 122 w 177"/>
                    <a:gd name="T65" fmla="*/ 89 h 392"/>
                    <a:gd name="T66" fmla="*/ 122 w 177"/>
                    <a:gd name="T67" fmla="*/ 100 h 392"/>
                    <a:gd name="T68" fmla="*/ 122 w 177"/>
                    <a:gd name="T69" fmla="*/ 123 h 392"/>
                    <a:gd name="T70" fmla="*/ 122 w 177"/>
                    <a:gd name="T71" fmla="*/ 157 h 392"/>
                    <a:gd name="T72" fmla="*/ 122 w 177"/>
                    <a:gd name="T73" fmla="*/ 179 h 392"/>
                    <a:gd name="T74" fmla="*/ 110 w 177"/>
                    <a:gd name="T75" fmla="*/ 201 h 392"/>
                    <a:gd name="T76" fmla="*/ 99 w 177"/>
                    <a:gd name="T77" fmla="*/ 213 h 392"/>
                    <a:gd name="T78" fmla="*/ 99 w 177"/>
                    <a:gd name="T79" fmla="*/ 213 h 392"/>
                    <a:gd name="T80" fmla="*/ 99 w 177"/>
                    <a:gd name="T81" fmla="*/ 190 h 392"/>
                    <a:gd name="T82" fmla="*/ 88 w 177"/>
                    <a:gd name="T83" fmla="*/ 157 h 392"/>
                    <a:gd name="T84" fmla="*/ 88 w 177"/>
                    <a:gd name="T85" fmla="*/ 134 h 392"/>
                    <a:gd name="T86" fmla="*/ 77 w 177"/>
                    <a:gd name="T87" fmla="*/ 112 h 392"/>
                    <a:gd name="T88" fmla="*/ 77 w 177"/>
                    <a:gd name="T89" fmla="*/ 89 h 392"/>
                    <a:gd name="T90" fmla="*/ 77 w 177"/>
                    <a:gd name="T91" fmla="*/ 78 h 39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77"/>
                    <a:gd name="T139" fmla="*/ 0 h 392"/>
                    <a:gd name="T140" fmla="*/ 177 w 177"/>
                    <a:gd name="T141" fmla="*/ 392 h 39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77" h="392">
                      <a:moveTo>
                        <a:pt x="77" y="78"/>
                      </a:moveTo>
                      <a:lnTo>
                        <a:pt x="66" y="56"/>
                      </a:lnTo>
                      <a:lnTo>
                        <a:pt x="44" y="33"/>
                      </a:lnTo>
                      <a:lnTo>
                        <a:pt x="22" y="11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33"/>
                      </a:lnTo>
                      <a:lnTo>
                        <a:pt x="0" y="89"/>
                      </a:lnTo>
                      <a:lnTo>
                        <a:pt x="11" y="157"/>
                      </a:lnTo>
                      <a:lnTo>
                        <a:pt x="22" y="213"/>
                      </a:lnTo>
                      <a:lnTo>
                        <a:pt x="33" y="269"/>
                      </a:lnTo>
                      <a:lnTo>
                        <a:pt x="22" y="325"/>
                      </a:lnTo>
                      <a:lnTo>
                        <a:pt x="11" y="358"/>
                      </a:lnTo>
                      <a:lnTo>
                        <a:pt x="0" y="381"/>
                      </a:lnTo>
                      <a:lnTo>
                        <a:pt x="11" y="381"/>
                      </a:lnTo>
                      <a:lnTo>
                        <a:pt x="22" y="381"/>
                      </a:lnTo>
                      <a:lnTo>
                        <a:pt x="88" y="392"/>
                      </a:lnTo>
                      <a:lnTo>
                        <a:pt x="155" y="392"/>
                      </a:lnTo>
                      <a:lnTo>
                        <a:pt x="166" y="392"/>
                      </a:lnTo>
                      <a:lnTo>
                        <a:pt x="177" y="381"/>
                      </a:lnTo>
                      <a:lnTo>
                        <a:pt x="177" y="370"/>
                      </a:lnTo>
                      <a:lnTo>
                        <a:pt x="166" y="347"/>
                      </a:lnTo>
                      <a:lnTo>
                        <a:pt x="155" y="314"/>
                      </a:lnTo>
                      <a:lnTo>
                        <a:pt x="155" y="280"/>
                      </a:lnTo>
                      <a:lnTo>
                        <a:pt x="155" y="235"/>
                      </a:lnTo>
                      <a:lnTo>
                        <a:pt x="166" y="190"/>
                      </a:lnTo>
                      <a:lnTo>
                        <a:pt x="177" y="145"/>
                      </a:lnTo>
                      <a:lnTo>
                        <a:pt x="177" y="123"/>
                      </a:lnTo>
                      <a:lnTo>
                        <a:pt x="177" y="112"/>
                      </a:lnTo>
                      <a:lnTo>
                        <a:pt x="144" y="100"/>
                      </a:lnTo>
                      <a:lnTo>
                        <a:pt x="133" y="89"/>
                      </a:lnTo>
                      <a:lnTo>
                        <a:pt x="122" y="89"/>
                      </a:lnTo>
                      <a:lnTo>
                        <a:pt x="122" y="100"/>
                      </a:lnTo>
                      <a:lnTo>
                        <a:pt x="122" y="123"/>
                      </a:lnTo>
                      <a:lnTo>
                        <a:pt x="122" y="157"/>
                      </a:lnTo>
                      <a:lnTo>
                        <a:pt x="122" y="179"/>
                      </a:lnTo>
                      <a:lnTo>
                        <a:pt x="110" y="201"/>
                      </a:lnTo>
                      <a:lnTo>
                        <a:pt x="99" y="213"/>
                      </a:lnTo>
                      <a:lnTo>
                        <a:pt x="99" y="190"/>
                      </a:lnTo>
                      <a:lnTo>
                        <a:pt x="88" y="157"/>
                      </a:lnTo>
                      <a:lnTo>
                        <a:pt x="88" y="134"/>
                      </a:lnTo>
                      <a:lnTo>
                        <a:pt x="77" y="112"/>
                      </a:lnTo>
                      <a:lnTo>
                        <a:pt x="77" y="89"/>
                      </a:lnTo>
                      <a:lnTo>
                        <a:pt x="77" y="78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6" name="Freeform 641"/>
                <p:cNvSpPr>
                  <a:spLocks/>
                </p:cNvSpPr>
                <p:nvPr/>
              </p:nvSpPr>
              <p:spPr bwMode="auto">
                <a:xfrm>
                  <a:off x="2737" y="2945"/>
                  <a:ext cx="77" cy="213"/>
                </a:xfrm>
                <a:custGeom>
                  <a:avLst/>
                  <a:gdLst>
                    <a:gd name="T0" fmla="*/ 77 w 77"/>
                    <a:gd name="T1" fmla="*/ 213 h 213"/>
                    <a:gd name="T2" fmla="*/ 66 w 77"/>
                    <a:gd name="T3" fmla="*/ 191 h 213"/>
                    <a:gd name="T4" fmla="*/ 55 w 77"/>
                    <a:gd name="T5" fmla="*/ 146 h 213"/>
                    <a:gd name="T6" fmla="*/ 44 w 77"/>
                    <a:gd name="T7" fmla="*/ 112 h 213"/>
                    <a:gd name="T8" fmla="*/ 44 w 77"/>
                    <a:gd name="T9" fmla="*/ 90 h 213"/>
                    <a:gd name="T10" fmla="*/ 44 w 77"/>
                    <a:gd name="T11" fmla="*/ 79 h 213"/>
                    <a:gd name="T12" fmla="*/ 44 w 77"/>
                    <a:gd name="T13" fmla="*/ 56 h 213"/>
                    <a:gd name="T14" fmla="*/ 44 w 77"/>
                    <a:gd name="T15" fmla="*/ 45 h 213"/>
                    <a:gd name="T16" fmla="*/ 44 w 77"/>
                    <a:gd name="T17" fmla="*/ 34 h 213"/>
                    <a:gd name="T18" fmla="*/ 22 w 77"/>
                    <a:gd name="T19" fmla="*/ 0 h 213"/>
                    <a:gd name="T20" fmla="*/ 22 w 77"/>
                    <a:gd name="T21" fmla="*/ 0 h 213"/>
                    <a:gd name="T22" fmla="*/ 11 w 77"/>
                    <a:gd name="T23" fmla="*/ 11 h 213"/>
                    <a:gd name="T24" fmla="*/ 0 w 77"/>
                    <a:gd name="T25" fmla="*/ 23 h 213"/>
                    <a:gd name="T26" fmla="*/ 0 w 77"/>
                    <a:gd name="T27" fmla="*/ 34 h 213"/>
                    <a:gd name="T28" fmla="*/ 22 w 77"/>
                    <a:gd name="T29" fmla="*/ 56 h 213"/>
                    <a:gd name="T30" fmla="*/ 22 w 77"/>
                    <a:gd name="T31" fmla="*/ 67 h 213"/>
                    <a:gd name="T32" fmla="*/ 11 w 77"/>
                    <a:gd name="T33" fmla="*/ 79 h 213"/>
                    <a:gd name="T34" fmla="*/ 11 w 77"/>
                    <a:gd name="T35" fmla="*/ 90 h 213"/>
                    <a:gd name="T36" fmla="*/ 22 w 77"/>
                    <a:gd name="T37" fmla="*/ 112 h 213"/>
                    <a:gd name="T38" fmla="*/ 44 w 77"/>
                    <a:gd name="T39" fmla="*/ 146 h 213"/>
                    <a:gd name="T40" fmla="*/ 66 w 77"/>
                    <a:gd name="T41" fmla="*/ 191 h 213"/>
                    <a:gd name="T42" fmla="*/ 77 w 77"/>
                    <a:gd name="T43" fmla="*/ 213 h 213"/>
                    <a:gd name="T44" fmla="*/ 77 w 77"/>
                    <a:gd name="T45" fmla="*/ 213 h 21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7"/>
                    <a:gd name="T70" fmla="*/ 0 h 213"/>
                    <a:gd name="T71" fmla="*/ 77 w 77"/>
                    <a:gd name="T72" fmla="*/ 213 h 21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7" h="213">
                      <a:moveTo>
                        <a:pt x="77" y="213"/>
                      </a:moveTo>
                      <a:lnTo>
                        <a:pt x="66" y="191"/>
                      </a:lnTo>
                      <a:lnTo>
                        <a:pt x="55" y="146"/>
                      </a:lnTo>
                      <a:lnTo>
                        <a:pt x="44" y="112"/>
                      </a:lnTo>
                      <a:lnTo>
                        <a:pt x="44" y="90"/>
                      </a:lnTo>
                      <a:lnTo>
                        <a:pt x="44" y="79"/>
                      </a:lnTo>
                      <a:lnTo>
                        <a:pt x="44" y="56"/>
                      </a:lnTo>
                      <a:lnTo>
                        <a:pt x="44" y="45"/>
                      </a:lnTo>
                      <a:lnTo>
                        <a:pt x="44" y="34"/>
                      </a:lnTo>
                      <a:lnTo>
                        <a:pt x="22" y="0"/>
                      </a:lnTo>
                      <a:lnTo>
                        <a:pt x="11" y="11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22" y="56"/>
                      </a:lnTo>
                      <a:lnTo>
                        <a:pt x="22" y="67"/>
                      </a:lnTo>
                      <a:lnTo>
                        <a:pt x="11" y="79"/>
                      </a:lnTo>
                      <a:lnTo>
                        <a:pt x="11" y="90"/>
                      </a:lnTo>
                      <a:lnTo>
                        <a:pt x="22" y="112"/>
                      </a:lnTo>
                      <a:lnTo>
                        <a:pt x="44" y="146"/>
                      </a:lnTo>
                      <a:lnTo>
                        <a:pt x="66" y="191"/>
                      </a:lnTo>
                      <a:lnTo>
                        <a:pt x="77" y="213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7" name="Freeform 642"/>
                <p:cNvSpPr>
                  <a:spLocks/>
                </p:cNvSpPr>
                <p:nvPr/>
              </p:nvSpPr>
              <p:spPr bwMode="auto">
                <a:xfrm>
                  <a:off x="2737" y="3012"/>
                  <a:ext cx="66" cy="79"/>
                </a:xfrm>
                <a:custGeom>
                  <a:avLst/>
                  <a:gdLst>
                    <a:gd name="T0" fmla="*/ 0 w 66"/>
                    <a:gd name="T1" fmla="*/ 57 h 79"/>
                    <a:gd name="T2" fmla="*/ 0 w 66"/>
                    <a:gd name="T3" fmla="*/ 45 h 79"/>
                    <a:gd name="T4" fmla="*/ 22 w 66"/>
                    <a:gd name="T5" fmla="*/ 34 h 79"/>
                    <a:gd name="T6" fmla="*/ 33 w 66"/>
                    <a:gd name="T7" fmla="*/ 12 h 79"/>
                    <a:gd name="T8" fmla="*/ 44 w 66"/>
                    <a:gd name="T9" fmla="*/ 0 h 79"/>
                    <a:gd name="T10" fmla="*/ 55 w 66"/>
                    <a:gd name="T11" fmla="*/ 0 h 79"/>
                    <a:gd name="T12" fmla="*/ 66 w 66"/>
                    <a:gd name="T13" fmla="*/ 0 h 79"/>
                    <a:gd name="T14" fmla="*/ 66 w 66"/>
                    <a:gd name="T15" fmla="*/ 12 h 79"/>
                    <a:gd name="T16" fmla="*/ 55 w 66"/>
                    <a:gd name="T17" fmla="*/ 23 h 79"/>
                    <a:gd name="T18" fmla="*/ 33 w 66"/>
                    <a:gd name="T19" fmla="*/ 45 h 79"/>
                    <a:gd name="T20" fmla="*/ 11 w 66"/>
                    <a:gd name="T21" fmla="*/ 68 h 79"/>
                    <a:gd name="T22" fmla="*/ 0 w 66"/>
                    <a:gd name="T23" fmla="*/ 79 h 79"/>
                    <a:gd name="T24" fmla="*/ 0 w 66"/>
                    <a:gd name="T25" fmla="*/ 57 h 79"/>
                    <a:gd name="T26" fmla="*/ 0 w 66"/>
                    <a:gd name="T27" fmla="*/ 57 h 7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6"/>
                    <a:gd name="T43" fmla="*/ 0 h 79"/>
                    <a:gd name="T44" fmla="*/ 66 w 66"/>
                    <a:gd name="T45" fmla="*/ 79 h 7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6" h="79">
                      <a:moveTo>
                        <a:pt x="0" y="57"/>
                      </a:moveTo>
                      <a:lnTo>
                        <a:pt x="0" y="45"/>
                      </a:lnTo>
                      <a:lnTo>
                        <a:pt x="22" y="34"/>
                      </a:lnTo>
                      <a:lnTo>
                        <a:pt x="33" y="12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66" y="12"/>
                      </a:lnTo>
                      <a:lnTo>
                        <a:pt x="55" y="23"/>
                      </a:lnTo>
                      <a:lnTo>
                        <a:pt x="33" y="45"/>
                      </a:lnTo>
                      <a:lnTo>
                        <a:pt x="11" y="68"/>
                      </a:lnTo>
                      <a:lnTo>
                        <a:pt x="0" y="79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8" name="Freeform 643"/>
                <p:cNvSpPr>
                  <a:spLocks/>
                </p:cNvSpPr>
                <p:nvPr/>
              </p:nvSpPr>
              <p:spPr bwMode="auto">
                <a:xfrm>
                  <a:off x="2859" y="3024"/>
                  <a:ext cx="133" cy="246"/>
                </a:xfrm>
                <a:custGeom>
                  <a:avLst/>
                  <a:gdLst>
                    <a:gd name="T0" fmla="*/ 22 w 133"/>
                    <a:gd name="T1" fmla="*/ 0 h 246"/>
                    <a:gd name="T2" fmla="*/ 22 w 133"/>
                    <a:gd name="T3" fmla="*/ 11 h 246"/>
                    <a:gd name="T4" fmla="*/ 33 w 133"/>
                    <a:gd name="T5" fmla="*/ 45 h 246"/>
                    <a:gd name="T6" fmla="*/ 44 w 133"/>
                    <a:gd name="T7" fmla="*/ 112 h 246"/>
                    <a:gd name="T8" fmla="*/ 55 w 133"/>
                    <a:gd name="T9" fmla="*/ 179 h 246"/>
                    <a:gd name="T10" fmla="*/ 66 w 133"/>
                    <a:gd name="T11" fmla="*/ 190 h 246"/>
                    <a:gd name="T12" fmla="*/ 66 w 133"/>
                    <a:gd name="T13" fmla="*/ 202 h 246"/>
                    <a:gd name="T14" fmla="*/ 77 w 133"/>
                    <a:gd name="T15" fmla="*/ 202 h 246"/>
                    <a:gd name="T16" fmla="*/ 100 w 133"/>
                    <a:gd name="T17" fmla="*/ 190 h 246"/>
                    <a:gd name="T18" fmla="*/ 111 w 133"/>
                    <a:gd name="T19" fmla="*/ 179 h 246"/>
                    <a:gd name="T20" fmla="*/ 122 w 133"/>
                    <a:gd name="T21" fmla="*/ 179 h 246"/>
                    <a:gd name="T22" fmla="*/ 133 w 133"/>
                    <a:gd name="T23" fmla="*/ 202 h 246"/>
                    <a:gd name="T24" fmla="*/ 122 w 133"/>
                    <a:gd name="T25" fmla="*/ 213 h 246"/>
                    <a:gd name="T26" fmla="*/ 111 w 133"/>
                    <a:gd name="T27" fmla="*/ 224 h 246"/>
                    <a:gd name="T28" fmla="*/ 88 w 133"/>
                    <a:gd name="T29" fmla="*/ 235 h 246"/>
                    <a:gd name="T30" fmla="*/ 66 w 133"/>
                    <a:gd name="T31" fmla="*/ 246 h 246"/>
                    <a:gd name="T32" fmla="*/ 44 w 133"/>
                    <a:gd name="T33" fmla="*/ 246 h 246"/>
                    <a:gd name="T34" fmla="*/ 33 w 133"/>
                    <a:gd name="T35" fmla="*/ 235 h 246"/>
                    <a:gd name="T36" fmla="*/ 33 w 133"/>
                    <a:gd name="T37" fmla="*/ 224 h 246"/>
                    <a:gd name="T38" fmla="*/ 22 w 133"/>
                    <a:gd name="T39" fmla="*/ 213 h 246"/>
                    <a:gd name="T40" fmla="*/ 11 w 133"/>
                    <a:gd name="T41" fmla="*/ 157 h 246"/>
                    <a:gd name="T42" fmla="*/ 0 w 133"/>
                    <a:gd name="T43" fmla="*/ 101 h 246"/>
                    <a:gd name="T44" fmla="*/ 0 w 133"/>
                    <a:gd name="T45" fmla="*/ 89 h 246"/>
                    <a:gd name="T46" fmla="*/ 0 w 133"/>
                    <a:gd name="T47" fmla="*/ 78 h 246"/>
                    <a:gd name="T48" fmla="*/ 22 w 133"/>
                    <a:gd name="T49" fmla="*/ 0 h 246"/>
                    <a:gd name="T50" fmla="*/ 22 w 133"/>
                    <a:gd name="T51" fmla="*/ 0 h 24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3"/>
                    <a:gd name="T79" fmla="*/ 0 h 246"/>
                    <a:gd name="T80" fmla="*/ 133 w 133"/>
                    <a:gd name="T81" fmla="*/ 246 h 24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3" h="246">
                      <a:moveTo>
                        <a:pt x="22" y="0"/>
                      </a:moveTo>
                      <a:lnTo>
                        <a:pt x="22" y="11"/>
                      </a:lnTo>
                      <a:lnTo>
                        <a:pt x="33" y="45"/>
                      </a:lnTo>
                      <a:lnTo>
                        <a:pt x="44" y="112"/>
                      </a:lnTo>
                      <a:lnTo>
                        <a:pt x="55" y="179"/>
                      </a:lnTo>
                      <a:lnTo>
                        <a:pt x="66" y="190"/>
                      </a:lnTo>
                      <a:lnTo>
                        <a:pt x="66" y="202"/>
                      </a:lnTo>
                      <a:lnTo>
                        <a:pt x="77" y="202"/>
                      </a:lnTo>
                      <a:lnTo>
                        <a:pt x="100" y="190"/>
                      </a:lnTo>
                      <a:lnTo>
                        <a:pt x="111" y="179"/>
                      </a:lnTo>
                      <a:lnTo>
                        <a:pt x="122" y="179"/>
                      </a:lnTo>
                      <a:lnTo>
                        <a:pt x="133" y="202"/>
                      </a:lnTo>
                      <a:lnTo>
                        <a:pt x="122" y="213"/>
                      </a:lnTo>
                      <a:lnTo>
                        <a:pt x="111" y="224"/>
                      </a:lnTo>
                      <a:lnTo>
                        <a:pt x="88" y="235"/>
                      </a:lnTo>
                      <a:lnTo>
                        <a:pt x="66" y="246"/>
                      </a:lnTo>
                      <a:lnTo>
                        <a:pt x="44" y="246"/>
                      </a:lnTo>
                      <a:lnTo>
                        <a:pt x="33" y="235"/>
                      </a:lnTo>
                      <a:lnTo>
                        <a:pt x="33" y="224"/>
                      </a:lnTo>
                      <a:lnTo>
                        <a:pt x="22" y="213"/>
                      </a:lnTo>
                      <a:lnTo>
                        <a:pt x="11" y="157"/>
                      </a:lnTo>
                      <a:lnTo>
                        <a:pt x="0" y="101"/>
                      </a:lnTo>
                      <a:lnTo>
                        <a:pt x="0" y="89"/>
                      </a:lnTo>
                      <a:lnTo>
                        <a:pt x="0" y="78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19" name="Freeform 644"/>
                <p:cNvSpPr>
                  <a:spLocks/>
                </p:cNvSpPr>
                <p:nvPr/>
              </p:nvSpPr>
              <p:spPr bwMode="auto">
                <a:xfrm>
                  <a:off x="2737" y="2912"/>
                  <a:ext cx="77" cy="134"/>
                </a:xfrm>
                <a:custGeom>
                  <a:avLst/>
                  <a:gdLst>
                    <a:gd name="T0" fmla="*/ 11 w 77"/>
                    <a:gd name="T1" fmla="*/ 0 h 134"/>
                    <a:gd name="T2" fmla="*/ 77 w 77"/>
                    <a:gd name="T3" fmla="*/ 123 h 134"/>
                    <a:gd name="T4" fmla="*/ 55 w 77"/>
                    <a:gd name="T5" fmla="*/ 134 h 134"/>
                    <a:gd name="T6" fmla="*/ 44 w 77"/>
                    <a:gd name="T7" fmla="*/ 123 h 134"/>
                    <a:gd name="T8" fmla="*/ 44 w 77"/>
                    <a:gd name="T9" fmla="*/ 112 h 134"/>
                    <a:gd name="T10" fmla="*/ 44 w 77"/>
                    <a:gd name="T11" fmla="*/ 100 h 134"/>
                    <a:gd name="T12" fmla="*/ 44 w 77"/>
                    <a:gd name="T13" fmla="*/ 89 h 134"/>
                    <a:gd name="T14" fmla="*/ 33 w 77"/>
                    <a:gd name="T15" fmla="*/ 56 h 134"/>
                    <a:gd name="T16" fmla="*/ 22 w 77"/>
                    <a:gd name="T17" fmla="*/ 33 h 134"/>
                    <a:gd name="T18" fmla="*/ 11 w 77"/>
                    <a:gd name="T19" fmla="*/ 22 h 134"/>
                    <a:gd name="T20" fmla="*/ 11 w 77"/>
                    <a:gd name="T21" fmla="*/ 22 h 134"/>
                    <a:gd name="T22" fmla="*/ 0 w 77"/>
                    <a:gd name="T23" fmla="*/ 22 h 134"/>
                    <a:gd name="T24" fmla="*/ 0 w 77"/>
                    <a:gd name="T25" fmla="*/ 11 h 134"/>
                    <a:gd name="T26" fmla="*/ 0 w 77"/>
                    <a:gd name="T27" fmla="*/ 0 h 134"/>
                    <a:gd name="T28" fmla="*/ 0 w 77"/>
                    <a:gd name="T29" fmla="*/ 0 h 134"/>
                    <a:gd name="T30" fmla="*/ 11 w 77"/>
                    <a:gd name="T31" fmla="*/ 0 h 134"/>
                    <a:gd name="T32" fmla="*/ 11 w 77"/>
                    <a:gd name="T33" fmla="*/ 0 h 1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7"/>
                    <a:gd name="T52" fmla="*/ 0 h 134"/>
                    <a:gd name="T53" fmla="*/ 77 w 77"/>
                    <a:gd name="T54" fmla="*/ 134 h 1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7" h="134">
                      <a:moveTo>
                        <a:pt x="11" y="0"/>
                      </a:moveTo>
                      <a:lnTo>
                        <a:pt x="77" y="123"/>
                      </a:lnTo>
                      <a:lnTo>
                        <a:pt x="55" y="134"/>
                      </a:lnTo>
                      <a:lnTo>
                        <a:pt x="44" y="123"/>
                      </a:lnTo>
                      <a:lnTo>
                        <a:pt x="44" y="112"/>
                      </a:lnTo>
                      <a:lnTo>
                        <a:pt x="44" y="100"/>
                      </a:lnTo>
                      <a:lnTo>
                        <a:pt x="44" y="89"/>
                      </a:lnTo>
                      <a:lnTo>
                        <a:pt x="33" y="56"/>
                      </a:lnTo>
                      <a:lnTo>
                        <a:pt x="22" y="33"/>
                      </a:lnTo>
                      <a:lnTo>
                        <a:pt x="11" y="22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0" name="Freeform 645"/>
                <p:cNvSpPr>
                  <a:spLocks/>
                </p:cNvSpPr>
                <p:nvPr/>
              </p:nvSpPr>
              <p:spPr bwMode="auto">
                <a:xfrm>
                  <a:off x="2770" y="2979"/>
                  <a:ext cx="22" cy="67"/>
                </a:xfrm>
                <a:custGeom>
                  <a:avLst/>
                  <a:gdLst>
                    <a:gd name="T0" fmla="*/ 0 w 22"/>
                    <a:gd name="T1" fmla="*/ 33 h 67"/>
                    <a:gd name="T2" fmla="*/ 0 w 22"/>
                    <a:gd name="T3" fmla="*/ 11 h 67"/>
                    <a:gd name="T4" fmla="*/ 11 w 22"/>
                    <a:gd name="T5" fmla="*/ 0 h 67"/>
                    <a:gd name="T6" fmla="*/ 22 w 22"/>
                    <a:gd name="T7" fmla="*/ 11 h 67"/>
                    <a:gd name="T8" fmla="*/ 22 w 22"/>
                    <a:gd name="T9" fmla="*/ 33 h 67"/>
                    <a:gd name="T10" fmla="*/ 22 w 22"/>
                    <a:gd name="T11" fmla="*/ 56 h 67"/>
                    <a:gd name="T12" fmla="*/ 11 w 22"/>
                    <a:gd name="T13" fmla="*/ 67 h 67"/>
                    <a:gd name="T14" fmla="*/ 0 w 22"/>
                    <a:gd name="T15" fmla="*/ 56 h 67"/>
                    <a:gd name="T16" fmla="*/ 0 w 22"/>
                    <a:gd name="T17" fmla="*/ 33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67"/>
                    <a:gd name="T29" fmla="*/ 22 w 22"/>
                    <a:gd name="T30" fmla="*/ 67 h 6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67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22" y="11"/>
                      </a:lnTo>
                      <a:lnTo>
                        <a:pt x="22" y="33"/>
                      </a:lnTo>
                      <a:lnTo>
                        <a:pt x="22" y="56"/>
                      </a:lnTo>
                      <a:lnTo>
                        <a:pt x="11" y="67"/>
                      </a:lnTo>
                      <a:lnTo>
                        <a:pt x="0" y="56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1" name="Freeform 646"/>
                <p:cNvSpPr>
                  <a:spLocks/>
                </p:cNvSpPr>
                <p:nvPr/>
              </p:nvSpPr>
              <p:spPr bwMode="auto">
                <a:xfrm>
                  <a:off x="2981" y="3158"/>
                  <a:ext cx="88" cy="68"/>
                </a:xfrm>
                <a:custGeom>
                  <a:avLst/>
                  <a:gdLst>
                    <a:gd name="T0" fmla="*/ 0 w 88"/>
                    <a:gd name="T1" fmla="*/ 45 h 68"/>
                    <a:gd name="T2" fmla="*/ 66 w 88"/>
                    <a:gd name="T3" fmla="*/ 0 h 68"/>
                    <a:gd name="T4" fmla="*/ 88 w 88"/>
                    <a:gd name="T5" fmla="*/ 23 h 68"/>
                    <a:gd name="T6" fmla="*/ 11 w 88"/>
                    <a:gd name="T7" fmla="*/ 68 h 68"/>
                    <a:gd name="T8" fmla="*/ 0 w 88"/>
                    <a:gd name="T9" fmla="*/ 45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68"/>
                    <a:gd name="T17" fmla="*/ 88 w 88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68">
                      <a:moveTo>
                        <a:pt x="0" y="45"/>
                      </a:moveTo>
                      <a:lnTo>
                        <a:pt x="66" y="0"/>
                      </a:lnTo>
                      <a:lnTo>
                        <a:pt x="88" y="23"/>
                      </a:lnTo>
                      <a:lnTo>
                        <a:pt x="11" y="68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2" name="Freeform 647"/>
                <p:cNvSpPr>
                  <a:spLocks/>
                </p:cNvSpPr>
                <p:nvPr/>
              </p:nvSpPr>
              <p:spPr bwMode="auto">
                <a:xfrm>
                  <a:off x="3036" y="3136"/>
                  <a:ext cx="55" cy="45"/>
                </a:xfrm>
                <a:custGeom>
                  <a:avLst/>
                  <a:gdLst>
                    <a:gd name="T0" fmla="*/ 11 w 55"/>
                    <a:gd name="T1" fmla="*/ 11 h 45"/>
                    <a:gd name="T2" fmla="*/ 44 w 55"/>
                    <a:gd name="T3" fmla="*/ 0 h 45"/>
                    <a:gd name="T4" fmla="*/ 44 w 55"/>
                    <a:gd name="T5" fmla="*/ 0 h 45"/>
                    <a:gd name="T6" fmla="*/ 55 w 55"/>
                    <a:gd name="T7" fmla="*/ 22 h 45"/>
                    <a:gd name="T8" fmla="*/ 44 w 55"/>
                    <a:gd name="T9" fmla="*/ 33 h 45"/>
                    <a:gd name="T10" fmla="*/ 22 w 55"/>
                    <a:gd name="T11" fmla="*/ 45 h 45"/>
                    <a:gd name="T12" fmla="*/ 11 w 55"/>
                    <a:gd name="T13" fmla="*/ 45 h 45"/>
                    <a:gd name="T14" fmla="*/ 0 w 55"/>
                    <a:gd name="T15" fmla="*/ 33 h 45"/>
                    <a:gd name="T16" fmla="*/ 11 w 55"/>
                    <a:gd name="T17" fmla="*/ 11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45"/>
                    <a:gd name="T29" fmla="*/ 55 w 55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45">
                      <a:moveTo>
                        <a:pt x="11" y="11"/>
                      </a:moveTo>
                      <a:lnTo>
                        <a:pt x="44" y="0"/>
                      </a:lnTo>
                      <a:lnTo>
                        <a:pt x="55" y="22"/>
                      </a:lnTo>
                      <a:lnTo>
                        <a:pt x="44" y="33"/>
                      </a:lnTo>
                      <a:lnTo>
                        <a:pt x="22" y="45"/>
                      </a:lnTo>
                      <a:lnTo>
                        <a:pt x="11" y="45"/>
                      </a:lnTo>
                      <a:lnTo>
                        <a:pt x="0" y="33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3" name="Freeform 648"/>
                <p:cNvSpPr>
                  <a:spLocks/>
                </p:cNvSpPr>
                <p:nvPr/>
              </p:nvSpPr>
              <p:spPr bwMode="auto">
                <a:xfrm>
                  <a:off x="3003" y="3080"/>
                  <a:ext cx="133" cy="101"/>
                </a:xfrm>
                <a:custGeom>
                  <a:avLst/>
                  <a:gdLst>
                    <a:gd name="T0" fmla="*/ 55 w 133"/>
                    <a:gd name="T1" fmla="*/ 11 h 101"/>
                    <a:gd name="T2" fmla="*/ 133 w 133"/>
                    <a:gd name="T3" fmla="*/ 0 h 101"/>
                    <a:gd name="T4" fmla="*/ 66 w 133"/>
                    <a:gd name="T5" fmla="*/ 89 h 101"/>
                    <a:gd name="T6" fmla="*/ 0 w 133"/>
                    <a:gd name="T7" fmla="*/ 101 h 101"/>
                    <a:gd name="T8" fmla="*/ 55 w 133"/>
                    <a:gd name="T9" fmla="*/ 11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01"/>
                    <a:gd name="T17" fmla="*/ 133 w 133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01">
                      <a:moveTo>
                        <a:pt x="55" y="11"/>
                      </a:moveTo>
                      <a:lnTo>
                        <a:pt x="133" y="0"/>
                      </a:lnTo>
                      <a:lnTo>
                        <a:pt x="66" y="89"/>
                      </a:lnTo>
                      <a:lnTo>
                        <a:pt x="0" y="101"/>
                      </a:lnTo>
                      <a:lnTo>
                        <a:pt x="55" y="1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4" name="Freeform 649"/>
                <p:cNvSpPr>
                  <a:spLocks/>
                </p:cNvSpPr>
                <p:nvPr/>
              </p:nvSpPr>
              <p:spPr bwMode="auto">
                <a:xfrm>
                  <a:off x="2803" y="2990"/>
                  <a:ext cx="56" cy="146"/>
                </a:xfrm>
                <a:custGeom>
                  <a:avLst/>
                  <a:gdLst>
                    <a:gd name="T0" fmla="*/ 23 w 56"/>
                    <a:gd name="T1" fmla="*/ 0 h 146"/>
                    <a:gd name="T2" fmla="*/ 23 w 56"/>
                    <a:gd name="T3" fmla="*/ 11 h 146"/>
                    <a:gd name="T4" fmla="*/ 23 w 56"/>
                    <a:gd name="T5" fmla="*/ 45 h 146"/>
                    <a:gd name="T6" fmla="*/ 23 w 56"/>
                    <a:gd name="T7" fmla="*/ 67 h 146"/>
                    <a:gd name="T8" fmla="*/ 23 w 56"/>
                    <a:gd name="T9" fmla="*/ 90 h 146"/>
                    <a:gd name="T10" fmla="*/ 23 w 56"/>
                    <a:gd name="T11" fmla="*/ 101 h 146"/>
                    <a:gd name="T12" fmla="*/ 11 w 56"/>
                    <a:gd name="T13" fmla="*/ 123 h 146"/>
                    <a:gd name="T14" fmla="*/ 0 w 56"/>
                    <a:gd name="T15" fmla="*/ 135 h 146"/>
                    <a:gd name="T16" fmla="*/ 0 w 56"/>
                    <a:gd name="T17" fmla="*/ 146 h 146"/>
                    <a:gd name="T18" fmla="*/ 11 w 56"/>
                    <a:gd name="T19" fmla="*/ 146 h 146"/>
                    <a:gd name="T20" fmla="*/ 23 w 56"/>
                    <a:gd name="T21" fmla="*/ 123 h 146"/>
                    <a:gd name="T22" fmla="*/ 34 w 56"/>
                    <a:gd name="T23" fmla="*/ 112 h 146"/>
                    <a:gd name="T24" fmla="*/ 45 w 56"/>
                    <a:gd name="T25" fmla="*/ 101 h 146"/>
                    <a:gd name="T26" fmla="*/ 45 w 56"/>
                    <a:gd name="T27" fmla="*/ 79 h 146"/>
                    <a:gd name="T28" fmla="*/ 45 w 56"/>
                    <a:gd name="T29" fmla="*/ 67 h 146"/>
                    <a:gd name="T30" fmla="*/ 45 w 56"/>
                    <a:gd name="T31" fmla="*/ 67 h 146"/>
                    <a:gd name="T32" fmla="*/ 45 w 56"/>
                    <a:gd name="T33" fmla="*/ 56 h 146"/>
                    <a:gd name="T34" fmla="*/ 56 w 56"/>
                    <a:gd name="T35" fmla="*/ 34 h 146"/>
                    <a:gd name="T36" fmla="*/ 45 w 56"/>
                    <a:gd name="T37" fmla="*/ 22 h 146"/>
                    <a:gd name="T38" fmla="*/ 34 w 56"/>
                    <a:gd name="T39" fmla="*/ 11 h 146"/>
                    <a:gd name="T40" fmla="*/ 23 w 56"/>
                    <a:gd name="T41" fmla="*/ 0 h 146"/>
                    <a:gd name="T42" fmla="*/ 23 w 56"/>
                    <a:gd name="T43" fmla="*/ 0 h 14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6"/>
                    <a:gd name="T67" fmla="*/ 0 h 146"/>
                    <a:gd name="T68" fmla="*/ 56 w 56"/>
                    <a:gd name="T69" fmla="*/ 146 h 14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6" h="146">
                      <a:moveTo>
                        <a:pt x="23" y="0"/>
                      </a:moveTo>
                      <a:lnTo>
                        <a:pt x="23" y="11"/>
                      </a:lnTo>
                      <a:lnTo>
                        <a:pt x="23" y="45"/>
                      </a:lnTo>
                      <a:lnTo>
                        <a:pt x="23" y="67"/>
                      </a:lnTo>
                      <a:lnTo>
                        <a:pt x="23" y="90"/>
                      </a:lnTo>
                      <a:lnTo>
                        <a:pt x="23" y="101"/>
                      </a:lnTo>
                      <a:lnTo>
                        <a:pt x="11" y="123"/>
                      </a:lnTo>
                      <a:lnTo>
                        <a:pt x="0" y="135"/>
                      </a:lnTo>
                      <a:lnTo>
                        <a:pt x="0" y="146"/>
                      </a:lnTo>
                      <a:lnTo>
                        <a:pt x="11" y="146"/>
                      </a:lnTo>
                      <a:lnTo>
                        <a:pt x="23" y="123"/>
                      </a:lnTo>
                      <a:lnTo>
                        <a:pt x="34" y="112"/>
                      </a:lnTo>
                      <a:lnTo>
                        <a:pt x="45" y="101"/>
                      </a:lnTo>
                      <a:lnTo>
                        <a:pt x="45" y="79"/>
                      </a:lnTo>
                      <a:lnTo>
                        <a:pt x="45" y="67"/>
                      </a:lnTo>
                      <a:lnTo>
                        <a:pt x="45" y="56"/>
                      </a:lnTo>
                      <a:lnTo>
                        <a:pt x="56" y="34"/>
                      </a:lnTo>
                      <a:lnTo>
                        <a:pt x="45" y="22"/>
                      </a:lnTo>
                      <a:lnTo>
                        <a:pt x="34" y="1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5" name="Freeform 650"/>
                <p:cNvSpPr>
                  <a:spLocks/>
                </p:cNvSpPr>
                <p:nvPr/>
              </p:nvSpPr>
              <p:spPr bwMode="auto">
                <a:xfrm>
                  <a:off x="2792" y="3158"/>
                  <a:ext cx="11" cy="23"/>
                </a:xfrm>
                <a:custGeom>
                  <a:avLst/>
                  <a:gdLst>
                    <a:gd name="T0" fmla="*/ 0 w 11"/>
                    <a:gd name="T1" fmla="*/ 11 h 23"/>
                    <a:gd name="T2" fmla="*/ 11 w 11"/>
                    <a:gd name="T3" fmla="*/ 0 h 23"/>
                    <a:gd name="T4" fmla="*/ 11 w 11"/>
                    <a:gd name="T5" fmla="*/ 11 h 23"/>
                    <a:gd name="T6" fmla="*/ 11 w 11"/>
                    <a:gd name="T7" fmla="*/ 23 h 23"/>
                    <a:gd name="T8" fmla="*/ 0 w 11"/>
                    <a:gd name="T9" fmla="*/ 1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23"/>
                    <a:gd name="T17" fmla="*/ 11 w 11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23">
                      <a:moveTo>
                        <a:pt x="0" y="11"/>
                      </a:move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11" y="2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6" name="Freeform 651"/>
                <p:cNvSpPr>
                  <a:spLocks/>
                </p:cNvSpPr>
                <p:nvPr/>
              </p:nvSpPr>
              <p:spPr bwMode="auto">
                <a:xfrm>
                  <a:off x="2792" y="3203"/>
                  <a:ext cx="11" cy="11"/>
                </a:xfrm>
                <a:custGeom>
                  <a:avLst/>
                  <a:gdLst>
                    <a:gd name="T0" fmla="*/ 0 w 11"/>
                    <a:gd name="T1" fmla="*/ 0 h 11"/>
                    <a:gd name="T2" fmla="*/ 11 w 11"/>
                    <a:gd name="T3" fmla="*/ 0 h 11"/>
                    <a:gd name="T4" fmla="*/ 11 w 11"/>
                    <a:gd name="T5" fmla="*/ 0 h 11"/>
                    <a:gd name="T6" fmla="*/ 11 w 11"/>
                    <a:gd name="T7" fmla="*/ 11 h 11"/>
                    <a:gd name="T8" fmla="*/ 0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7" name="Freeform 652"/>
                <p:cNvSpPr>
                  <a:spLocks/>
                </p:cNvSpPr>
                <p:nvPr/>
              </p:nvSpPr>
              <p:spPr bwMode="auto">
                <a:xfrm>
                  <a:off x="2792" y="3237"/>
                  <a:ext cx="11" cy="11"/>
                </a:xfrm>
                <a:custGeom>
                  <a:avLst/>
                  <a:gdLst>
                    <a:gd name="T0" fmla="*/ 0 w 11"/>
                    <a:gd name="T1" fmla="*/ 0 h 11"/>
                    <a:gd name="T2" fmla="*/ 11 w 11"/>
                    <a:gd name="T3" fmla="*/ 0 h 11"/>
                    <a:gd name="T4" fmla="*/ 11 w 11"/>
                    <a:gd name="T5" fmla="*/ 0 h 11"/>
                    <a:gd name="T6" fmla="*/ 11 w 11"/>
                    <a:gd name="T7" fmla="*/ 11 h 11"/>
                    <a:gd name="T8" fmla="*/ 0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A2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8" name="Rectangle 653"/>
                <p:cNvSpPr>
                  <a:spLocks noChangeArrowheads="1"/>
                </p:cNvSpPr>
                <p:nvPr/>
              </p:nvSpPr>
              <p:spPr bwMode="auto">
                <a:xfrm>
                  <a:off x="2648" y="3102"/>
                  <a:ext cx="45" cy="45"/>
                </a:xfrm>
                <a:prstGeom prst="rect">
                  <a:avLst/>
                </a:prstGeom>
                <a:solidFill>
                  <a:srgbClr val="604B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9" name="Freeform 654"/>
                <p:cNvSpPr>
                  <a:spLocks/>
                </p:cNvSpPr>
                <p:nvPr/>
              </p:nvSpPr>
              <p:spPr bwMode="auto">
                <a:xfrm>
                  <a:off x="2659" y="3102"/>
                  <a:ext cx="22" cy="23"/>
                </a:xfrm>
                <a:custGeom>
                  <a:avLst/>
                  <a:gdLst>
                    <a:gd name="T0" fmla="*/ 22 w 22"/>
                    <a:gd name="T1" fmla="*/ 0 h 23"/>
                    <a:gd name="T2" fmla="*/ 0 w 22"/>
                    <a:gd name="T3" fmla="*/ 23 h 23"/>
                    <a:gd name="T4" fmla="*/ 0 w 22"/>
                    <a:gd name="T5" fmla="*/ 23 h 23"/>
                    <a:gd name="T6" fmla="*/ 11 w 22"/>
                    <a:gd name="T7" fmla="*/ 11 h 23"/>
                    <a:gd name="T8" fmla="*/ 22 w 22"/>
                    <a:gd name="T9" fmla="*/ 0 h 23"/>
                    <a:gd name="T10" fmla="*/ 22 w 22"/>
                    <a:gd name="T11" fmla="*/ 0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23"/>
                    <a:gd name="T20" fmla="*/ 22 w 22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23">
                      <a:moveTo>
                        <a:pt x="22" y="0"/>
                      </a:moveTo>
                      <a:lnTo>
                        <a:pt x="0" y="23"/>
                      </a:lnTo>
                      <a:lnTo>
                        <a:pt x="11" y="1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11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0" name="Rectangle 655"/>
                <p:cNvSpPr>
                  <a:spLocks noChangeArrowheads="1"/>
                </p:cNvSpPr>
                <p:nvPr/>
              </p:nvSpPr>
              <p:spPr bwMode="auto">
                <a:xfrm>
                  <a:off x="2648" y="3102"/>
                  <a:ext cx="45" cy="45"/>
                </a:xfrm>
                <a:prstGeom prst="rect">
                  <a:avLst/>
                </a:prstGeom>
                <a:solidFill>
                  <a:srgbClr val="604B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1" name="Rectangle 656"/>
                <p:cNvSpPr>
                  <a:spLocks noChangeArrowheads="1"/>
                </p:cNvSpPr>
                <p:nvPr/>
              </p:nvSpPr>
              <p:spPr bwMode="auto">
                <a:xfrm>
                  <a:off x="2892" y="3226"/>
                  <a:ext cx="44" cy="44"/>
                </a:xfrm>
                <a:prstGeom prst="rect">
                  <a:avLst/>
                </a:prstGeom>
                <a:solidFill>
                  <a:srgbClr val="604B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2" name="Freeform 657"/>
                <p:cNvSpPr>
                  <a:spLocks/>
                </p:cNvSpPr>
                <p:nvPr/>
              </p:nvSpPr>
              <p:spPr bwMode="auto">
                <a:xfrm>
                  <a:off x="2903" y="3226"/>
                  <a:ext cx="22" cy="22"/>
                </a:xfrm>
                <a:custGeom>
                  <a:avLst/>
                  <a:gdLst>
                    <a:gd name="T0" fmla="*/ 22 w 22"/>
                    <a:gd name="T1" fmla="*/ 0 h 22"/>
                    <a:gd name="T2" fmla="*/ 0 w 22"/>
                    <a:gd name="T3" fmla="*/ 22 h 22"/>
                    <a:gd name="T4" fmla="*/ 0 w 22"/>
                    <a:gd name="T5" fmla="*/ 22 h 22"/>
                    <a:gd name="T6" fmla="*/ 11 w 22"/>
                    <a:gd name="T7" fmla="*/ 11 h 22"/>
                    <a:gd name="T8" fmla="*/ 11 w 22"/>
                    <a:gd name="T9" fmla="*/ 0 h 22"/>
                    <a:gd name="T10" fmla="*/ 22 w 22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22"/>
                    <a:gd name="T20" fmla="*/ 22 w 22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22">
                      <a:moveTo>
                        <a:pt x="22" y="0"/>
                      </a:moveTo>
                      <a:lnTo>
                        <a:pt x="0" y="22"/>
                      </a:lnTo>
                      <a:lnTo>
                        <a:pt x="11" y="11"/>
                      </a:lnTo>
                      <a:lnTo>
                        <a:pt x="11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blipFill dpi="0" rotWithShape="0">
                  <a:blip r:embed="rId12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3" name="Rectangle 658"/>
                <p:cNvSpPr>
                  <a:spLocks noChangeArrowheads="1"/>
                </p:cNvSpPr>
                <p:nvPr/>
              </p:nvSpPr>
              <p:spPr bwMode="auto">
                <a:xfrm>
                  <a:off x="2892" y="3226"/>
                  <a:ext cx="44" cy="44"/>
                </a:xfrm>
                <a:prstGeom prst="rect">
                  <a:avLst/>
                </a:prstGeom>
                <a:solidFill>
                  <a:srgbClr val="604B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4" name="Rectangle 659"/>
                <p:cNvSpPr>
                  <a:spLocks noChangeArrowheads="1"/>
                </p:cNvSpPr>
                <p:nvPr/>
              </p:nvSpPr>
              <p:spPr bwMode="auto">
                <a:xfrm>
                  <a:off x="2715" y="2945"/>
                  <a:ext cx="33" cy="112"/>
                </a:xfrm>
                <a:prstGeom prst="rect">
                  <a:avLst/>
                </a:prstGeom>
                <a:solidFill>
                  <a:srgbClr val="604B7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5" name="Freeform 660"/>
                <p:cNvSpPr>
                  <a:spLocks/>
                </p:cNvSpPr>
                <p:nvPr/>
              </p:nvSpPr>
              <p:spPr bwMode="auto">
                <a:xfrm>
                  <a:off x="2715" y="2956"/>
                  <a:ext cx="11" cy="90"/>
                </a:xfrm>
                <a:custGeom>
                  <a:avLst/>
                  <a:gdLst>
                    <a:gd name="T0" fmla="*/ 11 w 11"/>
                    <a:gd name="T1" fmla="*/ 0 h 90"/>
                    <a:gd name="T2" fmla="*/ 11 w 11"/>
                    <a:gd name="T3" fmla="*/ 12 h 90"/>
                    <a:gd name="T4" fmla="*/ 11 w 11"/>
                    <a:gd name="T5" fmla="*/ 34 h 90"/>
                    <a:gd name="T6" fmla="*/ 0 w 11"/>
                    <a:gd name="T7" fmla="*/ 90 h 90"/>
                    <a:gd name="T8" fmla="*/ 11 w 11"/>
                    <a:gd name="T9" fmla="*/ 23 h 90"/>
                    <a:gd name="T10" fmla="*/ 11 w 11"/>
                    <a:gd name="T11" fmla="*/ 12 h 90"/>
                    <a:gd name="T12" fmla="*/ 11 w 11"/>
                    <a:gd name="T13" fmla="*/ 0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90"/>
                    <a:gd name="T23" fmla="*/ 11 w 11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90">
                      <a:moveTo>
                        <a:pt x="11" y="0"/>
                      </a:moveTo>
                      <a:lnTo>
                        <a:pt x="11" y="12"/>
                      </a:lnTo>
                      <a:lnTo>
                        <a:pt x="11" y="34"/>
                      </a:lnTo>
                      <a:lnTo>
                        <a:pt x="0" y="90"/>
                      </a:lnTo>
                      <a:lnTo>
                        <a:pt x="11" y="23"/>
                      </a:lnTo>
                      <a:lnTo>
                        <a:pt x="11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blipFill dpi="0" rotWithShape="0">
                  <a:blip r:embed="rId8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6" name="Rectangle 661"/>
                <p:cNvSpPr>
                  <a:spLocks noChangeArrowheads="1"/>
                </p:cNvSpPr>
                <p:nvPr/>
              </p:nvSpPr>
              <p:spPr bwMode="auto">
                <a:xfrm>
                  <a:off x="2338" y="3270"/>
                  <a:ext cx="953" cy="12"/>
                </a:xfrm>
                <a:prstGeom prst="rect">
                  <a:avLst/>
                </a:prstGeom>
                <a:solidFill>
                  <a:srgbClr val="7B4B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7" name="Rectangle 662"/>
                <p:cNvSpPr>
                  <a:spLocks noChangeArrowheads="1"/>
                </p:cNvSpPr>
                <p:nvPr/>
              </p:nvSpPr>
              <p:spPr bwMode="auto">
                <a:xfrm>
                  <a:off x="2348" y="3321"/>
                  <a:ext cx="898" cy="426"/>
                </a:xfrm>
                <a:prstGeom prst="rect">
                  <a:avLst/>
                </a:prstGeom>
                <a:solidFill>
                  <a:srgbClr val="7B4B2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8" name="Rectangle 663"/>
                <p:cNvSpPr>
                  <a:spLocks noChangeArrowheads="1"/>
                </p:cNvSpPr>
                <p:nvPr/>
              </p:nvSpPr>
              <p:spPr bwMode="auto">
                <a:xfrm>
                  <a:off x="2360" y="3282"/>
                  <a:ext cx="898" cy="33"/>
                </a:xfrm>
                <a:prstGeom prst="rect">
                  <a:avLst/>
                </a:prstGeom>
                <a:solidFill>
                  <a:srgbClr val="37220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439" name="Picture 664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803" y="3719"/>
                  <a:ext cx="34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40" name="Rectangle 665"/>
                <p:cNvSpPr>
                  <a:spLocks noChangeArrowheads="1"/>
                </p:cNvSpPr>
                <p:nvPr/>
              </p:nvSpPr>
              <p:spPr bwMode="auto">
                <a:xfrm>
                  <a:off x="2360" y="3282"/>
                  <a:ext cx="898" cy="33"/>
                </a:xfrm>
                <a:prstGeom prst="rect">
                  <a:avLst/>
                </a:prstGeom>
                <a:solidFill>
                  <a:srgbClr val="37220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1" name="Freeform 666"/>
                <p:cNvSpPr>
                  <a:spLocks/>
                </p:cNvSpPr>
                <p:nvPr/>
              </p:nvSpPr>
              <p:spPr bwMode="auto">
                <a:xfrm>
                  <a:off x="2526" y="3226"/>
                  <a:ext cx="133" cy="44"/>
                </a:xfrm>
                <a:custGeom>
                  <a:avLst/>
                  <a:gdLst>
                    <a:gd name="T0" fmla="*/ 0 w 133"/>
                    <a:gd name="T1" fmla="*/ 0 h 44"/>
                    <a:gd name="T2" fmla="*/ 133 w 133"/>
                    <a:gd name="T3" fmla="*/ 33 h 44"/>
                    <a:gd name="T4" fmla="*/ 133 w 133"/>
                    <a:gd name="T5" fmla="*/ 44 h 44"/>
                    <a:gd name="T6" fmla="*/ 0 w 133"/>
                    <a:gd name="T7" fmla="*/ 44 h 44"/>
                    <a:gd name="T8" fmla="*/ 0 w 133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44"/>
                    <a:gd name="T17" fmla="*/ 133 w 13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44">
                      <a:moveTo>
                        <a:pt x="0" y="0"/>
                      </a:moveTo>
                      <a:lnTo>
                        <a:pt x="133" y="33"/>
                      </a:lnTo>
                      <a:lnTo>
                        <a:pt x="133" y="44"/>
                      </a:lnTo>
                      <a:lnTo>
                        <a:pt x="0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2" name="Freeform 667"/>
                <p:cNvSpPr>
                  <a:spLocks/>
                </p:cNvSpPr>
                <p:nvPr/>
              </p:nvSpPr>
              <p:spPr bwMode="auto">
                <a:xfrm>
                  <a:off x="2604" y="3035"/>
                  <a:ext cx="199" cy="247"/>
                </a:xfrm>
                <a:custGeom>
                  <a:avLst/>
                  <a:gdLst>
                    <a:gd name="T0" fmla="*/ 199 w 199"/>
                    <a:gd name="T1" fmla="*/ 0 h 247"/>
                    <a:gd name="T2" fmla="*/ 199 w 199"/>
                    <a:gd name="T3" fmla="*/ 11 h 247"/>
                    <a:gd name="T4" fmla="*/ 199 w 199"/>
                    <a:gd name="T5" fmla="*/ 34 h 247"/>
                    <a:gd name="T6" fmla="*/ 199 w 199"/>
                    <a:gd name="T7" fmla="*/ 56 h 247"/>
                    <a:gd name="T8" fmla="*/ 199 w 199"/>
                    <a:gd name="T9" fmla="*/ 78 h 247"/>
                    <a:gd name="T10" fmla="*/ 188 w 199"/>
                    <a:gd name="T11" fmla="*/ 134 h 247"/>
                    <a:gd name="T12" fmla="*/ 177 w 199"/>
                    <a:gd name="T13" fmla="*/ 157 h 247"/>
                    <a:gd name="T14" fmla="*/ 177 w 199"/>
                    <a:gd name="T15" fmla="*/ 179 h 247"/>
                    <a:gd name="T16" fmla="*/ 155 w 199"/>
                    <a:gd name="T17" fmla="*/ 213 h 247"/>
                    <a:gd name="T18" fmla="*/ 133 w 199"/>
                    <a:gd name="T19" fmla="*/ 224 h 247"/>
                    <a:gd name="T20" fmla="*/ 111 w 199"/>
                    <a:gd name="T21" fmla="*/ 235 h 247"/>
                    <a:gd name="T22" fmla="*/ 89 w 199"/>
                    <a:gd name="T23" fmla="*/ 247 h 247"/>
                    <a:gd name="T24" fmla="*/ 66 w 199"/>
                    <a:gd name="T25" fmla="*/ 247 h 247"/>
                    <a:gd name="T26" fmla="*/ 44 w 199"/>
                    <a:gd name="T27" fmla="*/ 235 h 247"/>
                    <a:gd name="T28" fmla="*/ 33 w 199"/>
                    <a:gd name="T29" fmla="*/ 235 h 247"/>
                    <a:gd name="T30" fmla="*/ 0 w 199"/>
                    <a:gd name="T31" fmla="*/ 224 h 247"/>
                    <a:gd name="T32" fmla="*/ 0 w 199"/>
                    <a:gd name="T33" fmla="*/ 213 h 247"/>
                    <a:gd name="T34" fmla="*/ 44 w 199"/>
                    <a:gd name="T35" fmla="*/ 213 h 247"/>
                    <a:gd name="T36" fmla="*/ 44 w 199"/>
                    <a:gd name="T37" fmla="*/ 235 h 247"/>
                    <a:gd name="T38" fmla="*/ 33 w 199"/>
                    <a:gd name="T39" fmla="*/ 235 h 247"/>
                    <a:gd name="T40" fmla="*/ 33 w 199"/>
                    <a:gd name="T41" fmla="*/ 213 h 247"/>
                    <a:gd name="T42" fmla="*/ 44 w 199"/>
                    <a:gd name="T43" fmla="*/ 224 h 247"/>
                    <a:gd name="T44" fmla="*/ 44 w 199"/>
                    <a:gd name="T45" fmla="*/ 213 h 247"/>
                    <a:gd name="T46" fmla="*/ 55 w 199"/>
                    <a:gd name="T47" fmla="*/ 224 h 247"/>
                    <a:gd name="T48" fmla="*/ 55 w 199"/>
                    <a:gd name="T49" fmla="*/ 224 h 247"/>
                    <a:gd name="T50" fmla="*/ 66 w 199"/>
                    <a:gd name="T51" fmla="*/ 224 h 247"/>
                    <a:gd name="T52" fmla="*/ 66 w 199"/>
                    <a:gd name="T53" fmla="*/ 224 h 247"/>
                    <a:gd name="T54" fmla="*/ 89 w 199"/>
                    <a:gd name="T55" fmla="*/ 224 h 247"/>
                    <a:gd name="T56" fmla="*/ 89 w 199"/>
                    <a:gd name="T57" fmla="*/ 224 h 247"/>
                    <a:gd name="T58" fmla="*/ 111 w 199"/>
                    <a:gd name="T59" fmla="*/ 224 h 247"/>
                    <a:gd name="T60" fmla="*/ 111 w 199"/>
                    <a:gd name="T61" fmla="*/ 224 h 247"/>
                    <a:gd name="T62" fmla="*/ 133 w 199"/>
                    <a:gd name="T63" fmla="*/ 213 h 247"/>
                    <a:gd name="T64" fmla="*/ 122 w 199"/>
                    <a:gd name="T65" fmla="*/ 213 h 247"/>
                    <a:gd name="T66" fmla="*/ 144 w 199"/>
                    <a:gd name="T67" fmla="*/ 202 h 247"/>
                    <a:gd name="T68" fmla="*/ 144 w 199"/>
                    <a:gd name="T69" fmla="*/ 202 h 247"/>
                    <a:gd name="T70" fmla="*/ 155 w 199"/>
                    <a:gd name="T71" fmla="*/ 179 h 247"/>
                    <a:gd name="T72" fmla="*/ 155 w 199"/>
                    <a:gd name="T73" fmla="*/ 179 h 247"/>
                    <a:gd name="T74" fmla="*/ 166 w 199"/>
                    <a:gd name="T75" fmla="*/ 157 h 247"/>
                    <a:gd name="T76" fmla="*/ 166 w 199"/>
                    <a:gd name="T77" fmla="*/ 157 h 247"/>
                    <a:gd name="T78" fmla="*/ 177 w 199"/>
                    <a:gd name="T79" fmla="*/ 134 h 247"/>
                    <a:gd name="T80" fmla="*/ 177 w 199"/>
                    <a:gd name="T81" fmla="*/ 134 h 247"/>
                    <a:gd name="T82" fmla="*/ 177 w 199"/>
                    <a:gd name="T83" fmla="*/ 78 h 247"/>
                    <a:gd name="T84" fmla="*/ 177 w 199"/>
                    <a:gd name="T85" fmla="*/ 78 h 247"/>
                    <a:gd name="T86" fmla="*/ 177 w 199"/>
                    <a:gd name="T87" fmla="*/ 56 h 247"/>
                    <a:gd name="T88" fmla="*/ 177 w 199"/>
                    <a:gd name="T89" fmla="*/ 56 h 247"/>
                    <a:gd name="T90" fmla="*/ 177 w 199"/>
                    <a:gd name="T91" fmla="*/ 34 h 247"/>
                    <a:gd name="T92" fmla="*/ 177 w 199"/>
                    <a:gd name="T93" fmla="*/ 34 h 247"/>
                    <a:gd name="T94" fmla="*/ 177 w 199"/>
                    <a:gd name="T95" fmla="*/ 11 h 247"/>
                    <a:gd name="T96" fmla="*/ 177 w 199"/>
                    <a:gd name="T97" fmla="*/ 11 h 247"/>
                    <a:gd name="T98" fmla="*/ 177 w 199"/>
                    <a:gd name="T99" fmla="*/ 0 h 247"/>
                    <a:gd name="T100" fmla="*/ 199 w 199"/>
                    <a:gd name="T101" fmla="*/ 0 h 24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99"/>
                    <a:gd name="T154" fmla="*/ 0 h 247"/>
                    <a:gd name="T155" fmla="*/ 199 w 199"/>
                    <a:gd name="T156" fmla="*/ 247 h 24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99" h="247">
                      <a:moveTo>
                        <a:pt x="199" y="0"/>
                      </a:moveTo>
                      <a:lnTo>
                        <a:pt x="199" y="11"/>
                      </a:lnTo>
                      <a:lnTo>
                        <a:pt x="199" y="34"/>
                      </a:lnTo>
                      <a:lnTo>
                        <a:pt x="199" y="56"/>
                      </a:lnTo>
                      <a:lnTo>
                        <a:pt x="199" y="78"/>
                      </a:lnTo>
                      <a:lnTo>
                        <a:pt x="188" y="134"/>
                      </a:lnTo>
                      <a:lnTo>
                        <a:pt x="177" y="157"/>
                      </a:lnTo>
                      <a:lnTo>
                        <a:pt x="177" y="179"/>
                      </a:lnTo>
                      <a:lnTo>
                        <a:pt x="155" y="213"/>
                      </a:lnTo>
                      <a:lnTo>
                        <a:pt x="133" y="224"/>
                      </a:lnTo>
                      <a:lnTo>
                        <a:pt x="111" y="235"/>
                      </a:lnTo>
                      <a:lnTo>
                        <a:pt x="89" y="247"/>
                      </a:lnTo>
                      <a:lnTo>
                        <a:pt x="66" y="247"/>
                      </a:lnTo>
                      <a:lnTo>
                        <a:pt x="44" y="235"/>
                      </a:lnTo>
                      <a:lnTo>
                        <a:pt x="33" y="235"/>
                      </a:lnTo>
                      <a:lnTo>
                        <a:pt x="0" y="224"/>
                      </a:lnTo>
                      <a:lnTo>
                        <a:pt x="0" y="213"/>
                      </a:lnTo>
                      <a:lnTo>
                        <a:pt x="44" y="213"/>
                      </a:lnTo>
                      <a:lnTo>
                        <a:pt x="44" y="235"/>
                      </a:lnTo>
                      <a:lnTo>
                        <a:pt x="33" y="235"/>
                      </a:lnTo>
                      <a:lnTo>
                        <a:pt x="33" y="213"/>
                      </a:lnTo>
                      <a:lnTo>
                        <a:pt x="44" y="224"/>
                      </a:lnTo>
                      <a:lnTo>
                        <a:pt x="44" y="213"/>
                      </a:lnTo>
                      <a:lnTo>
                        <a:pt x="55" y="224"/>
                      </a:lnTo>
                      <a:lnTo>
                        <a:pt x="66" y="224"/>
                      </a:lnTo>
                      <a:lnTo>
                        <a:pt x="89" y="224"/>
                      </a:lnTo>
                      <a:lnTo>
                        <a:pt x="111" y="224"/>
                      </a:lnTo>
                      <a:lnTo>
                        <a:pt x="133" y="213"/>
                      </a:lnTo>
                      <a:lnTo>
                        <a:pt x="122" y="213"/>
                      </a:lnTo>
                      <a:lnTo>
                        <a:pt x="144" y="202"/>
                      </a:lnTo>
                      <a:lnTo>
                        <a:pt x="155" y="179"/>
                      </a:lnTo>
                      <a:lnTo>
                        <a:pt x="166" y="157"/>
                      </a:lnTo>
                      <a:lnTo>
                        <a:pt x="177" y="134"/>
                      </a:lnTo>
                      <a:lnTo>
                        <a:pt x="177" y="78"/>
                      </a:lnTo>
                      <a:lnTo>
                        <a:pt x="177" y="56"/>
                      </a:lnTo>
                      <a:lnTo>
                        <a:pt x="177" y="34"/>
                      </a:lnTo>
                      <a:lnTo>
                        <a:pt x="177" y="11"/>
                      </a:lnTo>
                      <a:lnTo>
                        <a:pt x="177" y="0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3" name="Rectangle 668"/>
                <p:cNvSpPr>
                  <a:spLocks noChangeArrowheads="1"/>
                </p:cNvSpPr>
                <p:nvPr/>
              </p:nvSpPr>
              <p:spPr bwMode="auto">
                <a:xfrm>
                  <a:off x="3136" y="3113"/>
                  <a:ext cx="77" cy="90"/>
                </a:xfrm>
                <a:prstGeom prst="rect">
                  <a:avLst/>
                </a:prstGeom>
                <a:blipFill dpi="0" rotWithShape="0">
                  <a:blip r:embed="rId13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4" name="Freeform 669"/>
                <p:cNvSpPr>
                  <a:spLocks noEditPoints="1"/>
                </p:cNvSpPr>
                <p:nvPr/>
              </p:nvSpPr>
              <p:spPr bwMode="auto">
                <a:xfrm>
                  <a:off x="3136" y="3113"/>
                  <a:ext cx="88" cy="101"/>
                </a:xfrm>
                <a:custGeom>
                  <a:avLst/>
                  <a:gdLst>
                    <a:gd name="T0" fmla="*/ 0 w 88"/>
                    <a:gd name="T1" fmla="*/ 0 h 101"/>
                    <a:gd name="T2" fmla="*/ 88 w 88"/>
                    <a:gd name="T3" fmla="*/ 0 h 101"/>
                    <a:gd name="T4" fmla="*/ 88 w 88"/>
                    <a:gd name="T5" fmla="*/ 101 h 101"/>
                    <a:gd name="T6" fmla="*/ 0 w 88"/>
                    <a:gd name="T7" fmla="*/ 101 h 101"/>
                    <a:gd name="T8" fmla="*/ 0 w 88"/>
                    <a:gd name="T9" fmla="*/ 0 h 101"/>
                    <a:gd name="T10" fmla="*/ 11 w 88"/>
                    <a:gd name="T11" fmla="*/ 90 h 101"/>
                    <a:gd name="T12" fmla="*/ 0 w 88"/>
                    <a:gd name="T13" fmla="*/ 90 h 101"/>
                    <a:gd name="T14" fmla="*/ 77 w 88"/>
                    <a:gd name="T15" fmla="*/ 90 h 101"/>
                    <a:gd name="T16" fmla="*/ 77 w 88"/>
                    <a:gd name="T17" fmla="*/ 90 h 101"/>
                    <a:gd name="T18" fmla="*/ 77 w 88"/>
                    <a:gd name="T19" fmla="*/ 0 h 101"/>
                    <a:gd name="T20" fmla="*/ 77 w 88"/>
                    <a:gd name="T21" fmla="*/ 12 h 101"/>
                    <a:gd name="T22" fmla="*/ 0 w 88"/>
                    <a:gd name="T23" fmla="*/ 12 h 101"/>
                    <a:gd name="T24" fmla="*/ 11 w 88"/>
                    <a:gd name="T25" fmla="*/ 0 h 101"/>
                    <a:gd name="T26" fmla="*/ 11 w 88"/>
                    <a:gd name="T27" fmla="*/ 90 h 10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"/>
                    <a:gd name="T43" fmla="*/ 0 h 101"/>
                    <a:gd name="T44" fmla="*/ 88 w 88"/>
                    <a:gd name="T45" fmla="*/ 101 h 10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" h="101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  <a:moveTo>
                        <a:pt x="11" y="90"/>
                      </a:moveTo>
                      <a:lnTo>
                        <a:pt x="0" y="90"/>
                      </a:lnTo>
                      <a:lnTo>
                        <a:pt x="77" y="90"/>
                      </a:lnTo>
                      <a:lnTo>
                        <a:pt x="77" y="0"/>
                      </a:lnTo>
                      <a:lnTo>
                        <a:pt x="77" y="12"/>
                      </a:lnTo>
                      <a:lnTo>
                        <a:pt x="0" y="12"/>
                      </a:lnTo>
                      <a:lnTo>
                        <a:pt x="11" y="0"/>
                      </a:lnTo>
                      <a:lnTo>
                        <a:pt x="11" y="90"/>
                      </a:lnTo>
                      <a:close/>
                    </a:path>
                  </a:pathLst>
                </a:custGeom>
                <a:solidFill>
                  <a:srgbClr val="3C5C74"/>
                </a:solidFill>
                <a:ln w="17463">
                  <a:solidFill>
                    <a:srgbClr val="3C5C7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5" name="Rectangle 670"/>
                <p:cNvSpPr>
                  <a:spLocks noChangeArrowheads="1"/>
                </p:cNvSpPr>
                <p:nvPr/>
              </p:nvSpPr>
              <p:spPr bwMode="auto">
                <a:xfrm>
                  <a:off x="3125" y="3169"/>
                  <a:ext cx="99" cy="101"/>
                </a:xfrm>
                <a:prstGeom prst="rect">
                  <a:avLst/>
                </a:prstGeom>
                <a:solidFill>
                  <a:srgbClr val="886EA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6" name="Rectangle 671"/>
                <p:cNvSpPr>
                  <a:spLocks noChangeArrowheads="1"/>
                </p:cNvSpPr>
                <p:nvPr/>
              </p:nvSpPr>
              <p:spPr bwMode="auto">
                <a:xfrm>
                  <a:off x="2992" y="3203"/>
                  <a:ext cx="144" cy="67"/>
                </a:xfrm>
                <a:prstGeom prst="rect">
                  <a:avLst/>
                </a:prstGeom>
                <a:blipFill dpi="0" rotWithShape="0">
                  <a:blip r:embed="rId14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7" name="Freeform 672"/>
                <p:cNvSpPr>
                  <a:spLocks noEditPoints="1"/>
                </p:cNvSpPr>
                <p:nvPr/>
              </p:nvSpPr>
              <p:spPr bwMode="auto">
                <a:xfrm>
                  <a:off x="2992" y="3203"/>
                  <a:ext cx="155" cy="79"/>
                </a:xfrm>
                <a:custGeom>
                  <a:avLst/>
                  <a:gdLst>
                    <a:gd name="T0" fmla="*/ 0 w 155"/>
                    <a:gd name="T1" fmla="*/ 0 h 79"/>
                    <a:gd name="T2" fmla="*/ 155 w 155"/>
                    <a:gd name="T3" fmla="*/ 0 h 79"/>
                    <a:gd name="T4" fmla="*/ 155 w 155"/>
                    <a:gd name="T5" fmla="*/ 79 h 79"/>
                    <a:gd name="T6" fmla="*/ 0 w 155"/>
                    <a:gd name="T7" fmla="*/ 79 h 79"/>
                    <a:gd name="T8" fmla="*/ 0 w 155"/>
                    <a:gd name="T9" fmla="*/ 0 h 79"/>
                    <a:gd name="T10" fmla="*/ 11 w 155"/>
                    <a:gd name="T11" fmla="*/ 67 h 79"/>
                    <a:gd name="T12" fmla="*/ 0 w 155"/>
                    <a:gd name="T13" fmla="*/ 67 h 79"/>
                    <a:gd name="T14" fmla="*/ 144 w 155"/>
                    <a:gd name="T15" fmla="*/ 67 h 79"/>
                    <a:gd name="T16" fmla="*/ 144 w 155"/>
                    <a:gd name="T17" fmla="*/ 67 h 79"/>
                    <a:gd name="T18" fmla="*/ 144 w 155"/>
                    <a:gd name="T19" fmla="*/ 0 h 79"/>
                    <a:gd name="T20" fmla="*/ 144 w 155"/>
                    <a:gd name="T21" fmla="*/ 11 h 79"/>
                    <a:gd name="T22" fmla="*/ 0 w 155"/>
                    <a:gd name="T23" fmla="*/ 11 h 79"/>
                    <a:gd name="T24" fmla="*/ 11 w 155"/>
                    <a:gd name="T25" fmla="*/ 0 h 79"/>
                    <a:gd name="T26" fmla="*/ 11 w 155"/>
                    <a:gd name="T27" fmla="*/ 67 h 7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5"/>
                    <a:gd name="T43" fmla="*/ 0 h 79"/>
                    <a:gd name="T44" fmla="*/ 155 w 155"/>
                    <a:gd name="T45" fmla="*/ 79 h 7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5" h="79">
                      <a:moveTo>
                        <a:pt x="0" y="0"/>
                      </a:moveTo>
                      <a:lnTo>
                        <a:pt x="155" y="0"/>
                      </a:lnTo>
                      <a:lnTo>
                        <a:pt x="155" y="79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  <a:moveTo>
                        <a:pt x="11" y="67"/>
                      </a:moveTo>
                      <a:lnTo>
                        <a:pt x="0" y="67"/>
                      </a:lnTo>
                      <a:lnTo>
                        <a:pt x="144" y="67"/>
                      </a:lnTo>
                      <a:lnTo>
                        <a:pt x="144" y="0"/>
                      </a:lnTo>
                      <a:lnTo>
                        <a:pt x="144" y="11"/>
                      </a:ln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1" y="67"/>
                      </a:lnTo>
                      <a:close/>
                    </a:path>
                  </a:pathLst>
                </a:custGeom>
                <a:solidFill>
                  <a:srgbClr val="3C5C74"/>
                </a:solidFill>
                <a:ln w="17463">
                  <a:solidFill>
                    <a:srgbClr val="3C5C7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8" name="Freeform 673"/>
                <p:cNvSpPr>
                  <a:spLocks/>
                </p:cNvSpPr>
                <p:nvPr/>
              </p:nvSpPr>
              <p:spPr bwMode="auto">
                <a:xfrm>
                  <a:off x="2947" y="3158"/>
                  <a:ext cx="67" cy="101"/>
                </a:xfrm>
                <a:custGeom>
                  <a:avLst/>
                  <a:gdLst>
                    <a:gd name="T0" fmla="*/ 56 w 67"/>
                    <a:gd name="T1" fmla="*/ 0 h 101"/>
                    <a:gd name="T2" fmla="*/ 67 w 67"/>
                    <a:gd name="T3" fmla="*/ 11 h 101"/>
                    <a:gd name="T4" fmla="*/ 12 w 67"/>
                    <a:gd name="T5" fmla="*/ 101 h 101"/>
                    <a:gd name="T6" fmla="*/ 0 w 67"/>
                    <a:gd name="T7" fmla="*/ 101 h 101"/>
                    <a:gd name="T8" fmla="*/ 56 w 67"/>
                    <a:gd name="T9" fmla="*/ 0 h 1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101"/>
                    <a:gd name="T17" fmla="*/ 67 w 67"/>
                    <a:gd name="T18" fmla="*/ 101 h 1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101">
                      <a:moveTo>
                        <a:pt x="56" y="0"/>
                      </a:moveTo>
                      <a:lnTo>
                        <a:pt x="67" y="11"/>
                      </a:lnTo>
                      <a:lnTo>
                        <a:pt x="12" y="101"/>
                      </a:lnTo>
                      <a:lnTo>
                        <a:pt x="0" y="10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9" name="Rectangle 674"/>
                <p:cNvSpPr>
                  <a:spLocks noChangeArrowheads="1"/>
                </p:cNvSpPr>
                <p:nvPr/>
              </p:nvSpPr>
              <p:spPr bwMode="auto">
                <a:xfrm>
                  <a:off x="2404" y="3214"/>
                  <a:ext cx="45" cy="56"/>
                </a:xfrm>
                <a:prstGeom prst="rect">
                  <a:avLst/>
                </a:prstGeom>
                <a:solidFill>
                  <a:srgbClr val="FAC09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0" name="Freeform 675"/>
                <p:cNvSpPr>
                  <a:spLocks/>
                </p:cNvSpPr>
                <p:nvPr/>
              </p:nvSpPr>
              <p:spPr bwMode="auto">
                <a:xfrm>
                  <a:off x="2382" y="3214"/>
                  <a:ext cx="22" cy="45"/>
                </a:xfrm>
                <a:custGeom>
                  <a:avLst/>
                  <a:gdLst>
                    <a:gd name="T0" fmla="*/ 22 w 22"/>
                    <a:gd name="T1" fmla="*/ 23 h 45"/>
                    <a:gd name="T2" fmla="*/ 11 w 22"/>
                    <a:gd name="T3" fmla="*/ 23 h 45"/>
                    <a:gd name="T4" fmla="*/ 22 w 22"/>
                    <a:gd name="T5" fmla="*/ 12 h 45"/>
                    <a:gd name="T6" fmla="*/ 22 w 22"/>
                    <a:gd name="T7" fmla="*/ 23 h 45"/>
                    <a:gd name="T8" fmla="*/ 22 w 22"/>
                    <a:gd name="T9" fmla="*/ 12 h 45"/>
                    <a:gd name="T10" fmla="*/ 22 w 22"/>
                    <a:gd name="T11" fmla="*/ 23 h 45"/>
                    <a:gd name="T12" fmla="*/ 22 w 22"/>
                    <a:gd name="T13" fmla="*/ 23 h 45"/>
                    <a:gd name="T14" fmla="*/ 22 w 22"/>
                    <a:gd name="T15" fmla="*/ 34 h 45"/>
                    <a:gd name="T16" fmla="*/ 11 w 22"/>
                    <a:gd name="T17" fmla="*/ 23 h 45"/>
                    <a:gd name="T18" fmla="*/ 22 w 22"/>
                    <a:gd name="T19" fmla="*/ 23 h 45"/>
                    <a:gd name="T20" fmla="*/ 22 w 22"/>
                    <a:gd name="T21" fmla="*/ 45 h 45"/>
                    <a:gd name="T22" fmla="*/ 0 w 22"/>
                    <a:gd name="T23" fmla="*/ 45 h 45"/>
                    <a:gd name="T24" fmla="*/ 0 w 22"/>
                    <a:gd name="T25" fmla="*/ 23 h 45"/>
                    <a:gd name="T26" fmla="*/ 0 w 22"/>
                    <a:gd name="T27" fmla="*/ 12 h 45"/>
                    <a:gd name="T28" fmla="*/ 11 w 22"/>
                    <a:gd name="T29" fmla="*/ 0 h 45"/>
                    <a:gd name="T30" fmla="*/ 22 w 22"/>
                    <a:gd name="T31" fmla="*/ 0 h 45"/>
                    <a:gd name="T32" fmla="*/ 22 w 22"/>
                    <a:gd name="T33" fmla="*/ 23 h 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45"/>
                    <a:gd name="T53" fmla="*/ 22 w 22"/>
                    <a:gd name="T54" fmla="*/ 45 h 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45">
                      <a:moveTo>
                        <a:pt x="22" y="23"/>
                      </a:moveTo>
                      <a:lnTo>
                        <a:pt x="11" y="23"/>
                      </a:lnTo>
                      <a:lnTo>
                        <a:pt x="22" y="12"/>
                      </a:lnTo>
                      <a:lnTo>
                        <a:pt x="22" y="23"/>
                      </a:lnTo>
                      <a:lnTo>
                        <a:pt x="22" y="12"/>
                      </a:lnTo>
                      <a:lnTo>
                        <a:pt x="22" y="23"/>
                      </a:lnTo>
                      <a:lnTo>
                        <a:pt x="22" y="34"/>
                      </a:lnTo>
                      <a:lnTo>
                        <a:pt x="11" y="23"/>
                      </a:lnTo>
                      <a:lnTo>
                        <a:pt x="22" y="23"/>
                      </a:lnTo>
                      <a:lnTo>
                        <a:pt x="22" y="45"/>
                      </a:lnTo>
                      <a:lnTo>
                        <a:pt x="0" y="45"/>
                      </a:lnTo>
                      <a:lnTo>
                        <a:pt x="0" y="23"/>
                      </a:lnTo>
                      <a:lnTo>
                        <a:pt x="0" y="12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22" y="23"/>
                      </a:lnTo>
                      <a:close/>
                    </a:path>
                  </a:pathLst>
                </a:custGeom>
                <a:solidFill>
                  <a:srgbClr val="FBC090"/>
                </a:solidFill>
                <a:ln w="17463">
                  <a:solidFill>
                    <a:srgbClr val="FBC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1" name="Rectangle 676"/>
                <p:cNvSpPr>
                  <a:spLocks noChangeArrowheads="1"/>
                </p:cNvSpPr>
                <p:nvPr/>
              </p:nvSpPr>
              <p:spPr bwMode="auto">
                <a:xfrm>
                  <a:off x="2704" y="3259"/>
                  <a:ext cx="177" cy="11"/>
                </a:xfrm>
                <a:prstGeom prst="rect">
                  <a:avLst/>
                </a:prstGeom>
                <a:solidFill>
                  <a:srgbClr val="B2B1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67" name="Group 736"/>
              <p:cNvGrpSpPr>
                <a:grpSpLocks/>
              </p:cNvGrpSpPr>
              <p:nvPr/>
            </p:nvGrpSpPr>
            <p:grpSpPr bwMode="auto">
              <a:xfrm>
                <a:off x="4329021" y="4976814"/>
                <a:ext cx="127162" cy="329864"/>
                <a:chOff x="3521" y="2386"/>
                <a:chExt cx="284" cy="575"/>
              </a:xfrm>
            </p:grpSpPr>
            <p:sp>
              <p:nvSpPr>
                <p:cNvPr id="1377" name="Freeform 680"/>
                <p:cNvSpPr>
                  <a:spLocks/>
                </p:cNvSpPr>
                <p:nvPr/>
              </p:nvSpPr>
              <p:spPr bwMode="auto">
                <a:xfrm>
                  <a:off x="3791" y="2875"/>
                  <a:ext cx="14" cy="57"/>
                </a:xfrm>
                <a:custGeom>
                  <a:avLst/>
                  <a:gdLst>
                    <a:gd name="T0" fmla="*/ 0 w 14"/>
                    <a:gd name="T1" fmla="*/ 29 h 57"/>
                    <a:gd name="T2" fmla="*/ 0 w 14"/>
                    <a:gd name="T3" fmla="*/ 14 h 57"/>
                    <a:gd name="T4" fmla="*/ 0 w 14"/>
                    <a:gd name="T5" fmla="*/ 0 h 57"/>
                    <a:gd name="T6" fmla="*/ 14 w 14"/>
                    <a:gd name="T7" fmla="*/ 14 h 57"/>
                    <a:gd name="T8" fmla="*/ 14 w 14"/>
                    <a:gd name="T9" fmla="*/ 29 h 57"/>
                    <a:gd name="T10" fmla="*/ 14 w 14"/>
                    <a:gd name="T11" fmla="*/ 43 h 57"/>
                    <a:gd name="T12" fmla="*/ 0 w 14"/>
                    <a:gd name="T13" fmla="*/ 57 h 57"/>
                    <a:gd name="T14" fmla="*/ 0 w 14"/>
                    <a:gd name="T15" fmla="*/ 43 h 57"/>
                    <a:gd name="T16" fmla="*/ 0 w 14"/>
                    <a:gd name="T17" fmla="*/ 29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7"/>
                    <a:gd name="T29" fmla="*/ 14 w 14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7">
                      <a:moveTo>
                        <a:pt x="0" y="29"/>
                      </a:move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14" y="14"/>
                      </a:lnTo>
                      <a:lnTo>
                        <a:pt x="14" y="29"/>
                      </a:lnTo>
                      <a:lnTo>
                        <a:pt x="14" y="43"/>
                      </a:lnTo>
                      <a:lnTo>
                        <a:pt x="0" y="57"/>
                      </a:lnTo>
                      <a:lnTo>
                        <a:pt x="0" y="4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8" name="Rectangle 691"/>
                <p:cNvSpPr>
                  <a:spLocks noChangeArrowheads="1"/>
                </p:cNvSpPr>
                <p:nvPr/>
              </p:nvSpPr>
              <p:spPr bwMode="auto">
                <a:xfrm>
                  <a:off x="3649" y="2386"/>
                  <a:ext cx="14" cy="29"/>
                </a:xfrm>
                <a:prstGeom prst="rect">
                  <a:avLst/>
                </a:prstGeom>
                <a:solidFill>
                  <a:srgbClr val="4D505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9" name="Rectangle 693"/>
                <p:cNvSpPr>
                  <a:spLocks noChangeArrowheads="1"/>
                </p:cNvSpPr>
                <p:nvPr/>
              </p:nvSpPr>
              <p:spPr bwMode="auto">
                <a:xfrm>
                  <a:off x="3649" y="2386"/>
                  <a:ext cx="14" cy="29"/>
                </a:xfrm>
                <a:prstGeom prst="rect">
                  <a:avLst/>
                </a:prstGeom>
                <a:solidFill>
                  <a:srgbClr val="4D505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80" name="Rectangle 700"/>
                <p:cNvSpPr>
                  <a:spLocks noChangeArrowheads="1"/>
                </p:cNvSpPr>
                <p:nvPr/>
              </p:nvSpPr>
              <p:spPr bwMode="auto">
                <a:xfrm>
                  <a:off x="3692" y="2386"/>
                  <a:ext cx="14" cy="29"/>
                </a:xfrm>
                <a:prstGeom prst="rect">
                  <a:avLst/>
                </a:prstGeom>
                <a:solidFill>
                  <a:srgbClr val="D4E3F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81" name="Freeform 703"/>
                <p:cNvSpPr>
                  <a:spLocks/>
                </p:cNvSpPr>
                <p:nvPr/>
              </p:nvSpPr>
              <p:spPr bwMode="auto">
                <a:xfrm>
                  <a:off x="3663" y="2789"/>
                  <a:ext cx="15" cy="14"/>
                </a:xfrm>
                <a:custGeom>
                  <a:avLst/>
                  <a:gdLst>
                    <a:gd name="T0" fmla="*/ 0 w 15"/>
                    <a:gd name="T1" fmla="*/ 0 h 14"/>
                    <a:gd name="T2" fmla="*/ 15 w 15"/>
                    <a:gd name="T3" fmla="*/ 0 h 14"/>
                    <a:gd name="T4" fmla="*/ 15 w 15"/>
                    <a:gd name="T5" fmla="*/ 0 h 14"/>
                    <a:gd name="T6" fmla="*/ 15 w 15"/>
                    <a:gd name="T7" fmla="*/ 14 h 14"/>
                    <a:gd name="T8" fmla="*/ 0 w 15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4"/>
                    <a:gd name="T17" fmla="*/ 15 w 15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5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82" name="Freeform 704"/>
                <p:cNvSpPr>
                  <a:spLocks/>
                </p:cNvSpPr>
                <p:nvPr/>
              </p:nvSpPr>
              <p:spPr bwMode="auto">
                <a:xfrm>
                  <a:off x="3521" y="2889"/>
                  <a:ext cx="43" cy="43"/>
                </a:xfrm>
                <a:custGeom>
                  <a:avLst/>
                  <a:gdLst>
                    <a:gd name="T0" fmla="*/ 0 w 43"/>
                    <a:gd name="T1" fmla="*/ 15 h 43"/>
                    <a:gd name="T2" fmla="*/ 0 w 43"/>
                    <a:gd name="T3" fmla="*/ 0 h 43"/>
                    <a:gd name="T4" fmla="*/ 15 w 43"/>
                    <a:gd name="T5" fmla="*/ 0 h 43"/>
                    <a:gd name="T6" fmla="*/ 15 w 43"/>
                    <a:gd name="T7" fmla="*/ 15 h 43"/>
                    <a:gd name="T8" fmla="*/ 29 w 43"/>
                    <a:gd name="T9" fmla="*/ 29 h 43"/>
                    <a:gd name="T10" fmla="*/ 43 w 43"/>
                    <a:gd name="T11" fmla="*/ 29 h 43"/>
                    <a:gd name="T12" fmla="*/ 29 w 43"/>
                    <a:gd name="T13" fmla="*/ 43 h 43"/>
                    <a:gd name="T14" fmla="*/ 15 w 43"/>
                    <a:gd name="T15" fmla="*/ 29 h 43"/>
                    <a:gd name="T16" fmla="*/ 0 w 43"/>
                    <a:gd name="T17" fmla="*/ 29 h 43"/>
                    <a:gd name="T18" fmla="*/ 0 w 43"/>
                    <a:gd name="T19" fmla="*/ 15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"/>
                    <a:gd name="T31" fmla="*/ 0 h 43"/>
                    <a:gd name="T32" fmla="*/ 43 w 43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" h="43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5" y="15"/>
                      </a:lnTo>
                      <a:lnTo>
                        <a:pt x="29" y="29"/>
                      </a:lnTo>
                      <a:lnTo>
                        <a:pt x="43" y="29"/>
                      </a:lnTo>
                      <a:lnTo>
                        <a:pt x="29" y="43"/>
                      </a:lnTo>
                      <a:lnTo>
                        <a:pt x="15" y="29"/>
                      </a:lnTo>
                      <a:lnTo>
                        <a:pt x="0" y="2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83" name="Freeform 710"/>
                <p:cNvSpPr>
                  <a:spLocks/>
                </p:cNvSpPr>
                <p:nvPr/>
              </p:nvSpPr>
              <p:spPr bwMode="auto">
                <a:xfrm>
                  <a:off x="3635" y="2544"/>
                  <a:ext cx="28" cy="15"/>
                </a:xfrm>
                <a:custGeom>
                  <a:avLst/>
                  <a:gdLst>
                    <a:gd name="T0" fmla="*/ 28 w 28"/>
                    <a:gd name="T1" fmla="*/ 0 h 15"/>
                    <a:gd name="T2" fmla="*/ 0 w 28"/>
                    <a:gd name="T3" fmla="*/ 15 h 15"/>
                    <a:gd name="T4" fmla="*/ 0 w 28"/>
                    <a:gd name="T5" fmla="*/ 15 h 15"/>
                    <a:gd name="T6" fmla="*/ 28 w 28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"/>
                    <a:gd name="T13" fmla="*/ 0 h 15"/>
                    <a:gd name="T14" fmla="*/ 28 w 28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" h="15">
                      <a:moveTo>
                        <a:pt x="28" y="0"/>
                      </a:moveTo>
                      <a:lnTo>
                        <a:pt x="0" y="15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84" name="Freeform 717"/>
                <p:cNvSpPr>
                  <a:spLocks/>
                </p:cNvSpPr>
                <p:nvPr/>
              </p:nvSpPr>
              <p:spPr bwMode="auto">
                <a:xfrm>
                  <a:off x="3536" y="2904"/>
                  <a:ext cx="14" cy="57"/>
                </a:xfrm>
                <a:custGeom>
                  <a:avLst/>
                  <a:gdLst>
                    <a:gd name="T0" fmla="*/ 14 w 14"/>
                    <a:gd name="T1" fmla="*/ 0 h 57"/>
                    <a:gd name="T2" fmla="*/ 14 w 14"/>
                    <a:gd name="T3" fmla="*/ 0 h 57"/>
                    <a:gd name="T4" fmla="*/ 14 w 14"/>
                    <a:gd name="T5" fmla="*/ 57 h 57"/>
                    <a:gd name="T6" fmla="*/ 0 w 14"/>
                    <a:gd name="T7" fmla="*/ 57 h 57"/>
                    <a:gd name="T8" fmla="*/ 14 w 14"/>
                    <a:gd name="T9" fmla="*/ 0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7"/>
                    <a:gd name="T17" fmla="*/ 14 w 14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7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4" y="57"/>
                      </a:lnTo>
                      <a:lnTo>
                        <a:pt x="0" y="5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68" name="Group 871"/>
              <p:cNvGrpSpPr>
                <a:grpSpLocks/>
              </p:cNvGrpSpPr>
              <p:nvPr/>
            </p:nvGrpSpPr>
            <p:grpSpPr bwMode="auto">
              <a:xfrm>
                <a:off x="4664092" y="5270524"/>
                <a:ext cx="163513" cy="173038"/>
                <a:chOff x="3545" y="3962"/>
                <a:chExt cx="103" cy="109"/>
              </a:xfrm>
            </p:grpSpPr>
            <p:sp>
              <p:nvSpPr>
                <p:cNvPr id="1368" name="Freeform 795"/>
                <p:cNvSpPr>
                  <a:spLocks/>
                </p:cNvSpPr>
                <p:nvPr/>
              </p:nvSpPr>
              <p:spPr bwMode="auto">
                <a:xfrm>
                  <a:off x="3625" y="3976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5 h 5"/>
                    <a:gd name="T6" fmla="*/ 0 w 5"/>
                    <a:gd name="T7" fmla="*/ 5 h 5"/>
                    <a:gd name="T8" fmla="*/ 0 w 5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F8F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9" name="Freeform 796"/>
                <p:cNvSpPr>
                  <a:spLocks/>
                </p:cNvSpPr>
                <p:nvPr/>
              </p:nvSpPr>
              <p:spPr bwMode="auto">
                <a:xfrm>
                  <a:off x="3625" y="3962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5 h 5"/>
                    <a:gd name="T6" fmla="*/ 0 w 5"/>
                    <a:gd name="T7" fmla="*/ 5 h 5"/>
                    <a:gd name="T8" fmla="*/ 0 w 5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F8F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0" name="Freeform 797"/>
                <p:cNvSpPr>
                  <a:spLocks/>
                </p:cNvSpPr>
                <p:nvPr/>
              </p:nvSpPr>
              <p:spPr bwMode="auto">
                <a:xfrm>
                  <a:off x="3545" y="4038"/>
                  <a:ext cx="14" cy="5"/>
                </a:xfrm>
                <a:custGeom>
                  <a:avLst/>
                  <a:gdLst>
                    <a:gd name="T0" fmla="*/ 0 w 14"/>
                    <a:gd name="T1" fmla="*/ 0 h 5"/>
                    <a:gd name="T2" fmla="*/ 9 w 14"/>
                    <a:gd name="T3" fmla="*/ 0 h 5"/>
                    <a:gd name="T4" fmla="*/ 14 w 14"/>
                    <a:gd name="T5" fmla="*/ 5 h 5"/>
                    <a:gd name="T6" fmla="*/ 9 w 14"/>
                    <a:gd name="T7" fmla="*/ 5 h 5"/>
                    <a:gd name="T8" fmla="*/ 0 w 1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"/>
                    <a:gd name="T17" fmla="*/ 14 w 1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1" name="Freeform 798"/>
                <p:cNvSpPr>
                  <a:spLocks/>
                </p:cNvSpPr>
                <p:nvPr/>
              </p:nvSpPr>
              <p:spPr bwMode="auto">
                <a:xfrm>
                  <a:off x="3625" y="4066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5 w 5"/>
                    <a:gd name="T3" fmla="*/ 0 h 5"/>
                    <a:gd name="T4" fmla="*/ 5 w 5"/>
                    <a:gd name="T5" fmla="*/ 5 h 5"/>
                    <a:gd name="T6" fmla="*/ 5 w 5"/>
                    <a:gd name="T7" fmla="*/ 0 h 5"/>
                    <a:gd name="T8" fmla="*/ 0 w 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2" name="Freeform 799"/>
                <p:cNvSpPr>
                  <a:spLocks/>
                </p:cNvSpPr>
                <p:nvPr/>
              </p:nvSpPr>
              <p:spPr bwMode="auto">
                <a:xfrm>
                  <a:off x="3606" y="4057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0 h 5"/>
                    <a:gd name="T4" fmla="*/ 0 w 5"/>
                    <a:gd name="T5" fmla="*/ 5 h 5"/>
                    <a:gd name="T6" fmla="*/ 5 w 5"/>
                    <a:gd name="T7" fmla="*/ 5 h 5"/>
                    <a:gd name="T8" fmla="*/ 5 w 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3" name="Freeform 802"/>
                <p:cNvSpPr>
                  <a:spLocks/>
                </p:cNvSpPr>
                <p:nvPr/>
              </p:nvSpPr>
              <p:spPr bwMode="auto">
                <a:xfrm>
                  <a:off x="3573" y="3986"/>
                  <a:ext cx="19" cy="19"/>
                </a:xfrm>
                <a:custGeom>
                  <a:avLst/>
                  <a:gdLst>
                    <a:gd name="T0" fmla="*/ 0 w 19"/>
                    <a:gd name="T1" fmla="*/ 9 h 19"/>
                    <a:gd name="T2" fmla="*/ 10 w 19"/>
                    <a:gd name="T3" fmla="*/ 4 h 19"/>
                    <a:gd name="T4" fmla="*/ 14 w 19"/>
                    <a:gd name="T5" fmla="*/ 0 h 19"/>
                    <a:gd name="T6" fmla="*/ 19 w 19"/>
                    <a:gd name="T7" fmla="*/ 4 h 19"/>
                    <a:gd name="T8" fmla="*/ 14 w 19"/>
                    <a:gd name="T9" fmla="*/ 14 h 19"/>
                    <a:gd name="T10" fmla="*/ 10 w 19"/>
                    <a:gd name="T11" fmla="*/ 19 h 19"/>
                    <a:gd name="T12" fmla="*/ 5 w 19"/>
                    <a:gd name="T13" fmla="*/ 19 h 19"/>
                    <a:gd name="T14" fmla="*/ 0 w 19"/>
                    <a:gd name="T15" fmla="*/ 19 h 19"/>
                    <a:gd name="T16" fmla="*/ 0 w 19"/>
                    <a:gd name="T17" fmla="*/ 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19"/>
                    <a:gd name="T29" fmla="*/ 19 w 19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19">
                      <a:moveTo>
                        <a:pt x="0" y="9"/>
                      </a:moveTo>
                      <a:lnTo>
                        <a:pt x="10" y="4"/>
                      </a:lnTo>
                      <a:lnTo>
                        <a:pt x="14" y="0"/>
                      </a:lnTo>
                      <a:lnTo>
                        <a:pt x="19" y="4"/>
                      </a:lnTo>
                      <a:lnTo>
                        <a:pt x="14" y="14"/>
                      </a:lnTo>
                      <a:lnTo>
                        <a:pt x="10" y="19"/>
                      </a:lnTo>
                      <a:lnTo>
                        <a:pt x="5" y="19"/>
                      </a:lnTo>
                      <a:lnTo>
                        <a:pt x="0" y="1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4" name="Freeform 805"/>
                <p:cNvSpPr>
                  <a:spLocks/>
                </p:cNvSpPr>
                <p:nvPr/>
              </p:nvSpPr>
              <p:spPr bwMode="auto">
                <a:xfrm>
                  <a:off x="3625" y="4014"/>
                  <a:ext cx="23" cy="29"/>
                </a:xfrm>
                <a:custGeom>
                  <a:avLst/>
                  <a:gdLst>
                    <a:gd name="T0" fmla="*/ 5 w 23"/>
                    <a:gd name="T1" fmla="*/ 24 h 29"/>
                    <a:gd name="T2" fmla="*/ 23 w 23"/>
                    <a:gd name="T3" fmla="*/ 0 h 29"/>
                    <a:gd name="T4" fmla="*/ 23 w 23"/>
                    <a:gd name="T5" fmla="*/ 5 h 29"/>
                    <a:gd name="T6" fmla="*/ 0 w 23"/>
                    <a:gd name="T7" fmla="*/ 29 h 29"/>
                    <a:gd name="T8" fmla="*/ 5 w 23"/>
                    <a:gd name="T9" fmla="*/ 24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9"/>
                    <a:gd name="T17" fmla="*/ 23 w 23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9">
                      <a:moveTo>
                        <a:pt x="5" y="24"/>
                      </a:moveTo>
                      <a:lnTo>
                        <a:pt x="23" y="0"/>
                      </a:lnTo>
                      <a:lnTo>
                        <a:pt x="23" y="5"/>
                      </a:lnTo>
                      <a:lnTo>
                        <a:pt x="0" y="29"/>
                      </a:lnTo>
                      <a:lnTo>
                        <a:pt x="5" y="2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5" name="Freeform 822"/>
                <p:cNvSpPr>
                  <a:spLocks/>
                </p:cNvSpPr>
                <p:nvPr/>
              </p:nvSpPr>
              <p:spPr bwMode="auto">
                <a:xfrm>
                  <a:off x="3625" y="3995"/>
                  <a:ext cx="23" cy="19"/>
                </a:xfrm>
                <a:custGeom>
                  <a:avLst/>
                  <a:gdLst>
                    <a:gd name="T0" fmla="*/ 5 w 23"/>
                    <a:gd name="T1" fmla="*/ 10 h 19"/>
                    <a:gd name="T2" fmla="*/ 9 w 23"/>
                    <a:gd name="T3" fmla="*/ 0 h 19"/>
                    <a:gd name="T4" fmla="*/ 19 w 23"/>
                    <a:gd name="T5" fmla="*/ 0 h 19"/>
                    <a:gd name="T6" fmla="*/ 23 w 23"/>
                    <a:gd name="T7" fmla="*/ 0 h 19"/>
                    <a:gd name="T8" fmla="*/ 19 w 23"/>
                    <a:gd name="T9" fmla="*/ 10 h 19"/>
                    <a:gd name="T10" fmla="*/ 9 w 23"/>
                    <a:gd name="T11" fmla="*/ 19 h 19"/>
                    <a:gd name="T12" fmla="*/ 0 w 23"/>
                    <a:gd name="T13" fmla="*/ 19 h 19"/>
                    <a:gd name="T14" fmla="*/ 0 w 23"/>
                    <a:gd name="T15" fmla="*/ 14 h 19"/>
                    <a:gd name="T16" fmla="*/ 5 w 23"/>
                    <a:gd name="T17" fmla="*/ 1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19"/>
                    <a:gd name="T29" fmla="*/ 23 w 2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19">
                      <a:moveTo>
                        <a:pt x="5" y="10"/>
                      </a:move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19" y="10"/>
                      </a:lnTo>
                      <a:lnTo>
                        <a:pt x="9" y="19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76" name="Freeform 823"/>
                <p:cNvSpPr>
                  <a:spLocks/>
                </p:cNvSpPr>
                <p:nvPr/>
              </p:nvSpPr>
              <p:spPr bwMode="auto">
                <a:xfrm>
                  <a:off x="3639" y="3990"/>
                  <a:ext cx="9" cy="15"/>
                </a:xfrm>
                <a:custGeom>
                  <a:avLst/>
                  <a:gdLst>
                    <a:gd name="T0" fmla="*/ 5 w 9"/>
                    <a:gd name="T1" fmla="*/ 0 h 15"/>
                    <a:gd name="T2" fmla="*/ 9 w 9"/>
                    <a:gd name="T3" fmla="*/ 10 h 15"/>
                    <a:gd name="T4" fmla="*/ 9 w 9"/>
                    <a:gd name="T5" fmla="*/ 15 h 15"/>
                    <a:gd name="T6" fmla="*/ 0 w 9"/>
                    <a:gd name="T7" fmla="*/ 5 h 15"/>
                    <a:gd name="T8" fmla="*/ 5 w 9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5"/>
                    <a:gd name="T17" fmla="*/ 9 w 9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5">
                      <a:moveTo>
                        <a:pt x="5" y="0"/>
                      </a:move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69" name="Group 947"/>
              <p:cNvGrpSpPr>
                <a:grpSpLocks/>
              </p:cNvGrpSpPr>
              <p:nvPr/>
            </p:nvGrpSpPr>
            <p:grpSpPr bwMode="auto">
              <a:xfrm>
                <a:off x="7080250" y="4999038"/>
                <a:ext cx="463550" cy="557212"/>
                <a:chOff x="3531" y="3839"/>
                <a:chExt cx="292" cy="351"/>
              </a:xfrm>
            </p:grpSpPr>
            <p:sp>
              <p:nvSpPr>
                <p:cNvPr id="1337" name="Freeform 875"/>
                <p:cNvSpPr>
                  <a:spLocks/>
                </p:cNvSpPr>
                <p:nvPr/>
              </p:nvSpPr>
              <p:spPr bwMode="auto">
                <a:xfrm>
                  <a:off x="3668" y="3877"/>
                  <a:ext cx="23" cy="24"/>
                </a:xfrm>
                <a:custGeom>
                  <a:avLst/>
                  <a:gdLst>
                    <a:gd name="T0" fmla="*/ 0 w 23"/>
                    <a:gd name="T1" fmla="*/ 0 h 24"/>
                    <a:gd name="T2" fmla="*/ 0 w 23"/>
                    <a:gd name="T3" fmla="*/ 5 h 24"/>
                    <a:gd name="T4" fmla="*/ 0 w 23"/>
                    <a:gd name="T5" fmla="*/ 9 h 24"/>
                    <a:gd name="T6" fmla="*/ 0 w 23"/>
                    <a:gd name="T7" fmla="*/ 19 h 24"/>
                    <a:gd name="T8" fmla="*/ 0 w 23"/>
                    <a:gd name="T9" fmla="*/ 24 h 24"/>
                    <a:gd name="T10" fmla="*/ 0 w 23"/>
                    <a:gd name="T11" fmla="*/ 24 h 24"/>
                    <a:gd name="T12" fmla="*/ 9 w 23"/>
                    <a:gd name="T13" fmla="*/ 24 h 24"/>
                    <a:gd name="T14" fmla="*/ 14 w 23"/>
                    <a:gd name="T15" fmla="*/ 24 h 24"/>
                    <a:gd name="T16" fmla="*/ 19 w 23"/>
                    <a:gd name="T17" fmla="*/ 24 h 24"/>
                    <a:gd name="T18" fmla="*/ 19 w 23"/>
                    <a:gd name="T19" fmla="*/ 19 h 24"/>
                    <a:gd name="T20" fmla="*/ 23 w 23"/>
                    <a:gd name="T21" fmla="*/ 9 h 24"/>
                    <a:gd name="T22" fmla="*/ 23 w 23"/>
                    <a:gd name="T23" fmla="*/ 5 h 24"/>
                    <a:gd name="T24" fmla="*/ 23 w 23"/>
                    <a:gd name="T25" fmla="*/ 0 h 24"/>
                    <a:gd name="T26" fmla="*/ 0 w 23"/>
                    <a:gd name="T27" fmla="*/ 0 h 24"/>
                    <a:gd name="T28" fmla="*/ 0 w 23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24"/>
                    <a:gd name="T47" fmla="*/ 23 w 23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24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9" y="24"/>
                      </a:lnTo>
                      <a:lnTo>
                        <a:pt x="14" y="24"/>
                      </a:lnTo>
                      <a:lnTo>
                        <a:pt x="19" y="24"/>
                      </a:lnTo>
                      <a:lnTo>
                        <a:pt x="19" y="19"/>
                      </a:lnTo>
                      <a:lnTo>
                        <a:pt x="23" y="9"/>
                      </a:lnTo>
                      <a:lnTo>
                        <a:pt x="23" y="5"/>
                      </a:lnTo>
                      <a:lnTo>
                        <a:pt x="2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8" name="Rectangle 876"/>
                <p:cNvSpPr>
                  <a:spLocks noChangeArrowheads="1"/>
                </p:cNvSpPr>
                <p:nvPr/>
              </p:nvSpPr>
              <p:spPr bwMode="auto">
                <a:xfrm>
                  <a:off x="3663" y="3877"/>
                  <a:ext cx="33" cy="28"/>
                </a:xfrm>
                <a:prstGeom prst="rect">
                  <a:avLst/>
                </a:prstGeom>
                <a:solidFill>
                  <a:srgbClr val="6F59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9" name="Freeform 877"/>
                <p:cNvSpPr>
                  <a:spLocks/>
                </p:cNvSpPr>
                <p:nvPr/>
              </p:nvSpPr>
              <p:spPr bwMode="auto">
                <a:xfrm>
                  <a:off x="3668" y="3877"/>
                  <a:ext cx="23" cy="19"/>
                </a:xfrm>
                <a:custGeom>
                  <a:avLst/>
                  <a:gdLst>
                    <a:gd name="T0" fmla="*/ 0 w 23"/>
                    <a:gd name="T1" fmla="*/ 0 h 19"/>
                    <a:gd name="T2" fmla="*/ 0 w 23"/>
                    <a:gd name="T3" fmla="*/ 14 h 19"/>
                    <a:gd name="T4" fmla="*/ 4 w 23"/>
                    <a:gd name="T5" fmla="*/ 14 h 19"/>
                    <a:gd name="T6" fmla="*/ 9 w 23"/>
                    <a:gd name="T7" fmla="*/ 14 h 19"/>
                    <a:gd name="T8" fmla="*/ 14 w 23"/>
                    <a:gd name="T9" fmla="*/ 19 h 19"/>
                    <a:gd name="T10" fmla="*/ 19 w 23"/>
                    <a:gd name="T11" fmla="*/ 14 h 19"/>
                    <a:gd name="T12" fmla="*/ 23 w 23"/>
                    <a:gd name="T13" fmla="*/ 5 h 19"/>
                    <a:gd name="T14" fmla="*/ 23 w 23"/>
                    <a:gd name="T15" fmla="*/ 0 h 19"/>
                    <a:gd name="T16" fmla="*/ 0 w 23"/>
                    <a:gd name="T17" fmla="*/ 0 h 19"/>
                    <a:gd name="T18" fmla="*/ 0 w 23"/>
                    <a:gd name="T19" fmla="*/ 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19"/>
                    <a:gd name="T32" fmla="*/ 23 w 23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19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14"/>
                      </a:lnTo>
                      <a:lnTo>
                        <a:pt x="9" y="14"/>
                      </a:lnTo>
                      <a:lnTo>
                        <a:pt x="14" y="19"/>
                      </a:lnTo>
                      <a:lnTo>
                        <a:pt x="19" y="14"/>
                      </a:lnTo>
                      <a:lnTo>
                        <a:pt x="23" y="5"/>
                      </a:lnTo>
                      <a:lnTo>
                        <a:pt x="2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5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0" name="Rectangle 878"/>
                <p:cNvSpPr>
                  <a:spLocks noChangeArrowheads="1"/>
                </p:cNvSpPr>
                <p:nvPr/>
              </p:nvSpPr>
              <p:spPr bwMode="auto">
                <a:xfrm>
                  <a:off x="3663" y="3877"/>
                  <a:ext cx="33" cy="28"/>
                </a:xfrm>
                <a:prstGeom prst="rect">
                  <a:avLst/>
                </a:prstGeom>
                <a:solidFill>
                  <a:srgbClr val="6F592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1" name="Freeform 879"/>
                <p:cNvSpPr>
                  <a:spLocks/>
                </p:cNvSpPr>
                <p:nvPr/>
              </p:nvSpPr>
              <p:spPr bwMode="auto">
                <a:xfrm>
                  <a:off x="3663" y="3848"/>
                  <a:ext cx="28" cy="38"/>
                </a:xfrm>
                <a:custGeom>
                  <a:avLst/>
                  <a:gdLst>
                    <a:gd name="T0" fmla="*/ 0 w 28"/>
                    <a:gd name="T1" fmla="*/ 10 h 38"/>
                    <a:gd name="T2" fmla="*/ 0 w 28"/>
                    <a:gd name="T3" fmla="*/ 5 h 38"/>
                    <a:gd name="T4" fmla="*/ 5 w 28"/>
                    <a:gd name="T5" fmla="*/ 0 h 38"/>
                    <a:gd name="T6" fmla="*/ 14 w 28"/>
                    <a:gd name="T7" fmla="*/ 0 h 38"/>
                    <a:gd name="T8" fmla="*/ 24 w 28"/>
                    <a:gd name="T9" fmla="*/ 0 h 38"/>
                    <a:gd name="T10" fmla="*/ 28 w 28"/>
                    <a:gd name="T11" fmla="*/ 0 h 38"/>
                    <a:gd name="T12" fmla="*/ 28 w 28"/>
                    <a:gd name="T13" fmla="*/ 10 h 38"/>
                    <a:gd name="T14" fmla="*/ 28 w 28"/>
                    <a:gd name="T15" fmla="*/ 29 h 38"/>
                    <a:gd name="T16" fmla="*/ 24 w 28"/>
                    <a:gd name="T17" fmla="*/ 34 h 38"/>
                    <a:gd name="T18" fmla="*/ 14 w 28"/>
                    <a:gd name="T19" fmla="*/ 38 h 38"/>
                    <a:gd name="T20" fmla="*/ 5 w 28"/>
                    <a:gd name="T21" fmla="*/ 38 h 38"/>
                    <a:gd name="T22" fmla="*/ 5 w 28"/>
                    <a:gd name="T23" fmla="*/ 29 h 38"/>
                    <a:gd name="T24" fmla="*/ 0 w 28"/>
                    <a:gd name="T25" fmla="*/ 10 h 3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38"/>
                    <a:gd name="T41" fmla="*/ 28 w 28"/>
                    <a:gd name="T42" fmla="*/ 38 h 3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38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28" y="10"/>
                      </a:lnTo>
                      <a:lnTo>
                        <a:pt x="28" y="29"/>
                      </a:lnTo>
                      <a:lnTo>
                        <a:pt x="24" y="34"/>
                      </a:lnTo>
                      <a:lnTo>
                        <a:pt x="14" y="38"/>
                      </a:lnTo>
                      <a:lnTo>
                        <a:pt x="5" y="38"/>
                      </a:lnTo>
                      <a:lnTo>
                        <a:pt x="5" y="2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2" name="Freeform 880"/>
                <p:cNvSpPr>
                  <a:spLocks/>
                </p:cNvSpPr>
                <p:nvPr/>
              </p:nvSpPr>
              <p:spPr bwMode="auto">
                <a:xfrm>
                  <a:off x="3663" y="3839"/>
                  <a:ext cx="33" cy="33"/>
                </a:xfrm>
                <a:custGeom>
                  <a:avLst/>
                  <a:gdLst>
                    <a:gd name="T0" fmla="*/ 5 w 33"/>
                    <a:gd name="T1" fmla="*/ 9 h 33"/>
                    <a:gd name="T2" fmla="*/ 14 w 33"/>
                    <a:gd name="T3" fmla="*/ 14 h 33"/>
                    <a:gd name="T4" fmla="*/ 24 w 33"/>
                    <a:gd name="T5" fmla="*/ 14 h 33"/>
                    <a:gd name="T6" fmla="*/ 28 w 33"/>
                    <a:gd name="T7" fmla="*/ 14 h 33"/>
                    <a:gd name="T8" fmla="*/ 28 w 33"/>
                    <a:gd name="T9" fmla="*/ 14 h 33"/>
                    <a:gd name="T10" fmla="*/ 28 w 33"/>
                    <a:gd name="T11" fmla="*/ 19 h 33"/>
                    <a:gd name="T12" fmla="*/ 28 w 33"/>
                    <a:gd name="T13" fmla="*/ 24 h 33"/>
                    <a:gd name="T14" fmla="*/ 28 w 33"/>
                    <a:gd name="T15" fmla="*/ 33 h 33"/>
                    <a:gd name="T16" fmla="*/ 33 w 33"/>
                    <a:gd name="T17" fmla="*/ 24 h 33"/>
                    <a:gd name="T18" fmla="*/ 33 w 33"/>
                    <a:gd name="T19" fmla="*/ 14 h 33"/>
                    <a:gd name="T20" fmla="*/ 33 w 33"/>
                    <a:gd name="T21" fmla="*/ 9 h 33"/>
                    <a:gd name="T22" fmla="*/ 28 w 33"/>
                    <a:gd name="T23" fmla="*/ 0 h 33"/>
                    <a:gd name="T24" fmla="*/ 19 w 33"/>
                    <a:gd name="T25" fmla="*/ 0 h 33"/>
                    <a:gd name="T26" fmla="*/ 5 w 33"/>
                    <a:gd name="T27" fmla="*/ 5 h 33"/>
                    <a:gd name="T28" fmla="*/ 0 w 33"/>
                    <a:gd name="T29" fmla="*/ 5 h 33"/>
                    <a:gd name="T30" fmla="*/ 0 w 33"/>
                    <a:gd name="T31" fmla="*/ 9 h 33"/>
                    <a:gd name="T32" fmla="*/ 0 w 33"/>
                    <a:gd name="T33" fmla="*/ 19 h 33"/>
                    <a:gd name="T34" fmla="*/ 0 w 33"/>
                    <a:gd name="T35" fmla="*/ 28 h 33"/>
                    <a:gd name="T36" fmla="*/ 5 w 33"/>
                    <a:gd name="T37" fmla="*/ 19 h 33"/>
                    <a:gd name="T38" fmla="*/ 5 w 33"/>
                    <a:gd name="T39" fmla="*/ 14 h 33"/>
                    <a:gd name="T40" fmla="*/ 5 w 33"/>
                    <a:gd name="T41" fmla="*/ 9 h 33"/>
                    <a:gd name="T42" fmla="*/ 5 w 33"/>
                    <a:gd name="T43" fmla="*/ 9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3"/>
                    <a:gd name="T67" fmla="*/ 0 h 33"/>
                    <a:gd name="T68" fmla="*/ 33 w 33"/>
                    <a:gd name="T69" fmla="*/ 33 h 3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3" h="33">
                      <a:moveTo>
                        <a:pt x="5" y="9"/>
                      </a:moveTo>
                      <a:lnTo>
                        <a:pt x="14" y="14"/>
                      </a:lnTo>
                      <a:lnTo>
                        <a:pt x="24" y="14"/>
                      </a:lnTo>
                      <a:lnTo>
                        <a:pt x="28" y="14"/>
                      </a:lnTo>
                      <a:lnTo>
                        <a:pt x="28" y="19"/>
                      </a:lnTo>
                      <a:lnTo>
                        <a:pt x="28" y="24"/>
                      </a:lnTo>
                      <a:lnTo>
                        <a:pt x="28" y="33"/>
                      </a:lnTo>
                      <a:lnTo>
                        <a:pt x="33" y="24"/>
                      </a:lnTo>
                      <a:lnTo>
                        <a:pt x="33" y="14"/>
                      </a:lnTo>
                      <a:lnTo>
                        <a:pt x="33" y="9"/>
                      </a:lnTo>
                      <a:lnTo>
                        <a:pt x="28" y="0"/>
                      </a:lnTo>
                      <a:lnTo>
                        <a:pt x="19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0" y="28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C4A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3" name="Freeform 881"/>
                <p:cNvSpPr>
                  <a:spLocks/>
                </p:cNvSpPr>
                <p:nvPr/>
              </p:nvSpPr>
              <p:spPr bwMode="auto">
                <a:xfrm>
                  <a:off x="3658" y="3886"/>
                  <a:ext cx="38" cy="129"/>
                </a:xfrm>
                <a:custGeom>
                  <a:avLst/>
                  <a:gdLst>
                    <a:gd name="T0" fmla="*/ 10 w 38"/>
                    <a:gd name="T1" fmla="*/ 0 h 129"/>
                    <a:gd name="T2" fmla="*/ 14 w 38"/>
                    <a:gd name="T3" fmla="*/ 5 h 129"/>
                    <a:gd name="T4" fmla="*/ 19 w 38"/>
                    <a:gd name="T5" fmla="*/ 10 h 129"/>
                    <a:gd name="T6" fmla="*/ 24 w 38"/>
                    <a:gd name="T7" fmla="*/ 5 h 129"/>
                    <a:gd name="T8" fmla="*/ 33 w 38"/>
                    <a:gd name="T9" fmla="*/ 0 h 129"/>
                    <a:gd name="T10" fmla="*/ 33 w 38"/>
                    <a:gd name="T11" fmla="*/ 5 h 129"/>
                    <a:gd name="T12" fmla="*/ 33 w 38"/>
                    <a:gd name="T13" fmla="*/ 10 h 129"/>
                    <a:gd name="T14" fmla="*/ 33 w 38"/>
                    <a:gd name="T15" fmla="*/ 15 h 129"/>
                    <a:gd name="T16" fmla="*/ 33 w 38"/>
                    <a:gd name="T17" fmla="*/ 29 h 129"/>
                    <a:gd name="T18" fmla="*/ 33 w 38"/>
                    <a:gd name="T19" fmla="*/ 48 h 129"/>
                    <a:gd name="T20" fmla="*/ 38 w 38"/>
                    <a:gd name="T21" fmla="*/ 72 h 129"/>
                    <a:gd name="T22" fmla="*/ 38 w 38"/>
                    <a:gd name="T23" fmla="*/ 91 h 129"/>
                    <a:gd name="T24" fmla="*/ 38 w 38"/>
                    <a:gd name="T25" fmla="*/ 110 h 129"/>
                    <a:gd name="T26" fmla="*/ 38 w 38"/>
                    <a:gd name="T27" fmla="*/ 124 h 129"/>
                    <a:gd name="T28" fmla="*/ 38 w 38"/>
                    <a:gd name="T29" fmla="*/ 129 h 129"/>
                    <a:gd name="T30" fmla="*/ 0 w 38"/>
                    <a:gd name="T31" fmla="*/ 129 h 129"/>
                    <a:gd name="T32" fmla="*/ 5 w 38"/>
                    <a:gd name="T33" fmla="*/ 5 h 129"/>
                    <a:gd name="T34" fmla="*/ 10 w 38"/>
                    <a:gd name="T35" fmla="*/ 0 h 129"/>
                    <a:gd name="T36" fmla="*/ 10 w 38"/>
                    <a:gd name="T37" fmla="*/ 0 h 1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8"/>
                    <a:gd name="T58" fmla="*/ 0 h 129"/>
                    <a:gd name="T59" fmla="*/ 38 w 38"/>
                    <a:gd name="T60" fmla="*/ 129 h 1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8" h="129">
                      <a:moveTo>
                        <a:pt x="10" y="0"/>
                      </a:move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24" y="5"/>
                      </a:ln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33" y="10"/>
                      </a:lnTo>
                      <a:lnTo>
                        <a:pt x="33" y="15"/>
                      </a:lnTo>
                      <a:lnTo>
                        <a:pt x="33" y="29"/>
                      </a:lnTo>
                      <a:lnTo>
                        <a:pt x="33" y="48"/>
                      </a:lnTo>
                      <a:lnTo>
                        <a:pt x="38" y="72"/>
                      </a:lnTo>
                      <a:lnTo>
                        <a:pt x="38" y="91"/>
                      </a:lnTo>
                      <a:lnTo>
                        <a:pt x="38" y="110"/>
                      </a:lnTo>
                      <a:lnTo>
                        <a:pt x="38" y="124"/>
                      </a:lnTo>
                      <a:lnTo>
                        <a:pt x="38" y="129"/>
                      </a:lnTo>
                      <a:lnTo>
                        <a:pt x="0" y="129"/>
                      </a:lnTo>
                      <a:lnTo>
                        <a:pt x="5" y="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4" name="Freeform 882"/>
                <p:cNvSpPr>
                  <a:spLocks/>
                </p:cNvSpPr>
                <p:nvPr/>
              </p:nvSpPr>
              <p:spPr bwMode="auto">
                <a:xfrm>
                  <a:off x="3635" y="3996"/>
                  <a:ext cx="84" cy="28"/>
                </a:xfrm>
                <a:custGeom>
                  <a:avLst/>
                  <a:gdLst>
                    <a:gd name="T0" fmla="*/ 0 w 84"/>
                    <a:gd name="T1" fmla="*/ 0 h 28"/>
                    <a:gd name="T2" fmla="*/ 80 w 84"/>
                    <a:gd name="T3" fmla="*/ 0 h 28"/>
                    <a:gd name="T4" fmla="*/ 84 w 84"/>
                    <a:gd name="T5" fmla="*/ 28 h 28"/>
                    <a:gd name="T6" fmla="*/ 0 w 84"/>
                    <a:gd name="T7" fmla="*/ 28 h 28"/>
                    <a:gd name="T8" fmla="*/ 0 w 84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28"/>
                    <a:gd name="T17" fmla="*/ 84 w 84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28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4" y="28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5" name="Rectangle 883"/>
                <p:cNvSpPr>
                  <a:spLocks noChangeArrowheads="1"/>
                </p:cNvSpPr>
                <p:nvPr/>
              </p:nvSpPr>
              <p:spPr bwMode="auto">
                <a:xfrm>
                  <a:off x="3658" y="3991"/>
                  <a:ext cx="38" cy="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6" name="Freeform 884"/>
                <p:cNvSpPr>
                  <a:spLocks/>
                </p:cNvSpPr>
                <p:nvPr/>
              </p:nvSpPr>
              <p:spPr bwMode="auto">
                <a:xfrm>
                  <a:off x="3663" y="3896"/>
                  <a:ext cx="14" cy="14"/>
                </a:xfrm>
                <a:custGeom>
                  <a:avLst/>
                  <a:gdLst>
                    <a:gd name="T0" fmla="*/ 14 w 14"/>
                    <a:gd name="T1" fmla="*/ 0 h 14"/>
                    <a:gd name="T2" fmla="*/ 0 w 14"/>
                    <a:gd name="T3" fmla="*/ 9 h 14"/>
                    <a:gd name="T4" fmla="*/ 0 w 14"/>
                    <a:gd name="T5" fmla="*/ 14 h 14"/>
                    <a:gd name="T6" fmla="*/ 14 w 1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4"/>
                    <a:gd name="T14" fmla="*/ 14 w 14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4">
                      <a:moveTo>
                        <a:pt x="14" y="0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7" name="Freeform 885"/>
                <p:cNvSpPr>
                  <a:spLocks/>
                </p:cNvSpPr>
                <p:nvPr/>
              </p:nvSpPr>
              <p:spPr bwMode="auto">
                <a:xfrm>
                  <a:off x="3677" y="3901"/>
                  <a:ext cx="14" cy="4"/>
                </a:xfrm>
                <a:custGeom>
                  <a:avLst/>
                  <a:gdLst>
                    <a:gd name="T0" fmla="*/ 0 w 14"/>
                    <a:gd name="T1" fmla="*/ 0 h 4"/>
                    <a:gd name="T2" fmla="*/ 14 w 14"/>
                    <a:gd name="T3" fmla="*/ 4 h 4"/>
                    <a:gd name="T4" fmla="*/ 10 w 14"/>
                    <a:gd name="T5" fmla="*/ 4 h 4"/>
                    <a:gd name="T6" fmla="*/ 0 w 14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4"/>
                    <a:gd name="T14" fmla="*/ 14 w 1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4">
                      <a:moveTo>
                        <a:pt x="0" y="0"/>
                      </a:move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8" name="Freeform 886"/>
                <p:cNvSpPr>
                  <a:spLocks/>
                </p:cNvSpPr>
                <p:nvPr/>
              </p:nvSpPr>
              <p:spPr bwMode="auto">
                <a:xfrm>
                  <a:off x="3672" y="3901"/>
                  <a:ext cx="10" cy="4"/>
                </a:xfrm>
                <a:custGeom>
                  <a:avLst/>
                  <a:gdLst>
                    <a:gd name="T0" fmla="*/ 0 w 10"/>
                    <a:gd name="T1" fmla="*/ 4 h 4"/>
                    <a:gd name="T2" fmla="*/ 0 w 10"/>
                    <a:gd name="T3" fmla="*/ 0 h 4"/>
                    <a:gd name="T4" fmla="*/ 5 w 10"/>
                    <a:gd name="T5" fmla="*/ 0 h 4"/>
                    <a:gd name="T6" fmla="*/ 5 w 10"/>
                    <a:gd name="T7" fmla="*/ 0 h 4"/>
                    <a:gd name="T8" fmla="*/ 10 w 10"/>
                    <a:gd name="T9" fmla="*/ 4 h 4"/>
                    <a:gd name="T10" fmla="*/ 5 w 10"/>
                    <a:gd name="T11" fmla="*/ 4 h 4"/>
                    <a:gd name="T12" fmla="*/ 5 w 10"/>
                    <a:gd name="T13" fmla="*/ 4 h 4"/>
                    <a:gd name="T14" fmla="*/ 0 w 10"/>
                    <a:gd name="T15" fmla="*/ 4 h 4"/>
                    <a:gd name="T16" fmla="*/ 0 w 10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4"/>
                    <a:gd name="T29" fmla="*/ 10 w 10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blipFill dpi="0" rotWithShape="0">
                  <a:blip r:embed="rId1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9" name="Freeform 887"/>
                <p:cNvSpPr>
                  <a:spLocks/>
                </p:cNvSpPr>
                <p:nvPr/>
              </p:nvSpPr>
              <p:spPr bwMode="auto">
                <a:xfrm>
                  <a:off x="3564" y="3891"/>
                  <a:ext cx="104" cy="128"/>
                </a:xfrm>
                <a:custGeom>
                  <a:avLst/>
                  <a:gdLst>
                    <a:gd name="T0" fmla="*/ 99 w 104"/>
                    <a:gd name="T1" fmla="*/ 0 h 128"/>
                    <a:gd name="T2" fmla="*/ 99 w 104"/>
                    <a:gd name="T3" fmla="*/ 0 h 128"/>
                    <a:gd name="T4" fmla="*/ 99 w 104"/>
                    <a:gd name="T5" fmla="*/ 10 h 128"/>
                    <a:gd name="T6" fmla="*/ 99 w 104"/>
                    <a:gd name="T7" fmla="*/ 29 h 128"/>
                    <a:gd name="T8" fmla="*/ 99 w 104"/>
                    <a:gd name="T9" fmla="*/ 52 h 128"/>
                    <a:gd name="T10" fmla="*/ 99 w 104"/>
                    <a:gd name="T11" fmla="*/ 67 h 128"/>
                    <a:gd name="T12" fmla="*/ 99 w 104"/>
                    <a:gd name="T13" fmla="*/ 81 h 128"/>
                    <a:gd name="T14" fmla="*/ 104 w 104"/>
                    <a:gd name="T15" fmla="*/ 100 h 128"/>
                    <a:gd name="T16" fmla="*/ 104 w 104"/>
                    <a:gd name="T17" fmla="*/ 119 h 128"/>
                    <a:gd name="T18" fmla="*/ 104 w 104"/>
                    <a:gd name="T19" fmla="*/ 128 h 128"/>
                    <a:gd name="T20" fmla="*/ 104 w 104"/>
                    <a:gd name="T21" fmla="*/ 128 h 128"/>
                    <a:gd name="T22" fmla="*/ 94 w 104"/>
                    <a:gd name="T23" fmla="*/ 128 h 128"/>
                    <a:gd name="T24" fmla="*/ 80 w 104"/>
                    <a:gd name="T25" fmla="*/ 128 h 128"/>
                    <a:gd name="T26" fmla="*/ 66 w 104"/>
                    <a:gd name="T27" fmla="*/ 128 h 128"/>
                    <a:gd name="T28" fmla="*/ 61 w 104"/>
                    <a:gd name="T29" fmla="*/ 128 h 128"/>
                    <a:gd name="T30" fmla="*/ 61 w 104"/>
                    <a:gd name="T31" fmla="*/ 124 h 128"/>
                    <a:gd name="T32" fmla="*/ 66 w 104"/>
                    <a:gd name="T33" fmla="*/ 114 h 128"/>
                    <a:gd name="T34" fmla="*/ 71 w 104"/>
                    <a:gd name="T35" fmla="*/ 86 h 128"/>
                    <a:gd name="T36" fmla="*/ 71 w 104"/>
                    <a:gd name="T37" fmla="*/ 67 h 128"/>
                    <a:gd name="T38" fmla="*/ 66 w 104"/>
                    <a:gd name="T39" fmla="*/ 48 h 128"/>
                    <a:gd name="T40" fmla="*/ 66 w 104"/>
                    <a:gd name="T41" fmla="*/ 48 h 128"/>
                    <a:gd name="T42" fmla="*/ 61 w 104"/>
                    <a:gd name="T43" fmla="*/ 57 h 128"/>
                    <a:gd name="T44" fmla="*/ 57 w 104"/>
                    <a:gd name="T45" fmla="*/ 67 h 128"/>
                    <a:gd name="T46" fmla="*/ 52 w 104"/>
                    <a:gd name="T47" fmla="*/ 76 h 128"/>
                    <a:gd name="T48" fmla="*/ 47 w 104"/>
                    <a:gd name="T49" fmla="*/ 86 h 128"/>
                    <a:gd name="T50" fmla="*/ 38 w 104"/>
                    <a:gd name="T51" fmla="*/ 105 h 128"/>
                    <a:gd name="T52" fmla="*/ 24 w 104"/>
                    <a:gd name="T53" fmla="*/ 119 h 128"/>
                    <a:gd name="T54" fmla="*/ 19 w 104"/>
                    <a:gd name="T55" fmla="*/ 128 h 128"/>
                    <a:gd name="T56" fmla="*/ 19 w 104"/>
                    <a:gd name="T57" fmla="*/ 128 h 128"/>
                    <a:gd name="T58" fmla="*/ 10 w 104"/>
                    <a:gd name="T59" fmla="*/ 124 h 128"/>
                    <a:gd name="T60" fmla="*/ 5 w 104"/>
                    <a:gd name="T61" fmla="*/ 124 h 128"/>
                    <a:gd name="T62" fmla="*/ 0 w 104"/>
                    <a:gd name="T63" fmla="*/ 124 h 128"/>
                    <a:gd name="T64" fmla="*/ 5 w 104"/>
                    <a:gd name="T65" fmla="*/ 114 h 128"/>
                    <a:gd name="T66" fmla="*/ 14 w 104"/>
                    <a:gd name="T67" fmla="*/ 95 h 128"/>
                    <a:gd name="T68" fmla="*/ 29 w 104"/>
                    <a:gd name="T69" fmla="*/ 76 h 128"/>
                    <a:gd name="T70" fmla="*/ 33 w 104"/>
                    <a:gd name="T71" fmla="*/ 62 h 128"/>
                    <a:gd name="T72" fmla="*/ 38 w 104"/>
                    <a:gd name="T73" fmla="*/ 52 h 128"/>
                    <a:gd name="T74" fmla="*/ 47 w 104"/>
                    <a:gd name="T75" fmla="*/ 38 h 128"/>
                    <a:gd name="T76" fmla="*/ 57 w 104"/>
                    <a:gd name="T77" fmla="*/ 19 h 128"/>
                    <a:gd name="T78" fmla="*/ 66 w 104"/>
                    <a:gd name="T79" fmla="*/ 10 h 128"/>
                    <a:gd name="T80" fmla="*/ 71 w 104"/>
                    <a:gd name="T81" fmla="*/ 5 h 128"/>
                    <a:gd name="T82" fmla="*/ 85 w 104"/>
                    <a:gd name="T83" fmla="*/ 0 h 128"/>
                    <a:gd name="T84" fmla="*/ 94 w 104"/>
                    <a:gd name="T85" fmla="*/ 0 h 128"/>
                    <a:gd name="T86" fmla="*/ 99 w 104"/>
                    <a:gd name="T87" fmla="*/ 0 h 12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04"/>
                    <a:gd name="T133" fmla="*/ 0 h 128"/>
                    <a:gd name="T134" fmla="*/ 104 w 104"/>
                    <a:gd name="T135" fmla="*/ 128 h 12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04" h="128">
                      <a:moveTo>
                        <a:pt x="99" y="0"/>
                      </a:moveTo>
                      <a:lnTo>
                        <a:pt x="99" y="0"/>
                      </a:lnTo>
                      <a:lnTo>
                        <a:pt x="99" y="10"/>
                      </a:lnTo>
                      <a:lnTo>
                        <a:pt x="99" y="29"/>
                      </a:lnTo>
                      <a:lnTo>
                        <a:pt x="99" y="52"/>
                      </a:lnTo>
                      <a:lnTo>
                        <a:pt x="99" y="67"/>
                      </a:lnTo>
                      <a:lnTo>
                        <a:pt x="99" y="81"/>
                      </a:lnTo>
                      <a:lnTo>
                        <a:pt x="104" y="100"/>
                      </a:lnTo>
                      <a:lnTo>
                        <a:pt x="104" y="119"/>
                      </a:lnTo>
                      <a:lnTo>
                        <a:pt x="104" y="128"/>
                      </a:lnTo>
                      <a:lnTo>
                        <a:pt x="94" y="128"/>
                      </a:lnTo>
                      <a:lnTo>
                        <a:pt x="80" y="128"/>
                      </a:lnTo>
                      <a:lnTo>
                        <a:pt x="66" y="128"/>
                      </a:lnTo>
                      <a:lnTo>
                        <a:pt x="61" y="128"/>
                      </a:lnTo>
                      <a:lnTo>
                        <a:pt x="61" y="124"/>
                      </a:lnTo>
                      <a:lnTo>
                        <a:pt x="66" y="114"/>
                      </a:lnTo>
                      <a:lnTo>
                        <a:pt x="71" y="86"/>
                      </a:lnTo>
                      <a:lnTo>
                        <a:pt x="71" y="67"/>
                      </a:lnTo>
                      <a:lnTo>
                        <a:pt x="66" y="48"/>
                      </a:lnTo>
                      <a:lnTo>
                        <a:pt x="61" y="57"/>
                      </a:lnTo>
                      <a:lnTo>
                        <a:pt x="57" y="67"/>
                      </a:lnTo>
                      <a:lnTo>
                        <a:pt x="52" y="76"/>
                      </a:lnTo>
                      <a:lnTo>
                        <a:pt x="47" y="86"/>
                      </a:lnTo>
                      <a:lnTo>
                        <a:pt x="38" y="105"/>
                      </a:lnTo>
                      <a:lnTo>
                        <a:pt x="24" y="119"/>
                      </a:lnTo>
                      <a:lnTo>
                        <a:pt x="19" y="128"/>
                      </a:lnTo>
                      <a:lnTo>
                        <a:pt x="10" y="124"/>
                      </a:lnTo>
                      <a:lnTo>
                        <a:pt x="5" y="124"/>
                      </a:lnTo>
                      <a:lnTo>
                        <a:pt x="0" y="124"/>
                      </a:lnTo>
                      <a:lnTo>
                        <a:pt x="5" y="114"/>
                      </a:lnTo>
                      <a:lnTo>
                        <a:pt x="14" y="95"/>
                      </a:lnTo>
                      <a:lnTo>
                        <a:pt x="29" y="76"/>
                      </a:lnTo>
                      <a:lnTo>
                        <a:pt x="33" y="62"/>
                      </a:lnTo>
                      <a:lnTo>
                        <a:pt x="38" y="52"/>
                      </a:lnTo>
                      <a:lnTo>
                        <a:pt x="47" y="38"/>
                      </a:lnTo>
                      <a:lnTo>
                        <a:pt x="57" y="19"/>
                      </a:lnTo>
                      <a:lnTo>
                        <a:pt x="66" y="10"/>
                      </a:lnTo>
                      <a:lnTo>
                        <a:pt x="71" y="5"/>
                      </a:lnTo>
                      <a:lnTo>
                        <a:pt x="85" y="0"/>
                      </a:lnTo>
                      <a:lnTo>
                        <a:pt x="94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00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0" name="Freeform 888"/>
                <p:cNvSpPr>
                  <a:spLocks/>
                </p:cNvSpPr>
                <p:nvPr/>
              </p:nvSpPr>
              <p:spPr bwMode="auto">
                <a:xfrm>
                  <a:off x="3682" y="3891"/>
                  <a:ext cx="89" cy="133"/>
                </a:xfrm>
                <a:custGeom>
                  <a:avLst/>
                  <a:gdLst>
                    <a:gd name="T0" fmla="*/ 9 w 89"/>
                    <a:gd name="T1" fmla="*/ 0 h 133"/>
                    <a:gd name="T2" fmla="*/ 9 w 89"/>
                    <a:gd name="T3" fmla="*/ 5 h 133"/>
                    <a:gd name="T4" fmla="*/ 9 w 89"/>
                    <a:gd name="T5" fmla="*/ 10 h 133"/>
                    <a:gd name="T6" fmla="*/ 5 w 89"/>
                    <a:gd name="T7" fmla="*/ 29 h 133"/>
                    <a:gd name="T8" fmla="*/ 5 w 89"/>
                    <a:gd name="T9" fmla="*/ 52 h 133"/>
                    <a:gd name="T10" fmla="*/ 0 w 89"/>
                    <a:gd name="T11" fmla="*/ 67 h 133"/>
                    <a:gd name="T12" fmla="*/ 0 w 89"/>
                    <a:gd name="T13" fmla="*/ 86 h 133"/>
                    <a:gd name="T14" fmla="*/ 5 w 89"/>
                    <a:gd name="T15" fmla="*/ 109 h 133"/>
                    <a:gd name="T16" fmla="*/ 9 w 89"/>
                    <a:gd name="T17" fmla="*/ 124 h 133"/>
                    <a:gd name="T18" fmla="*/ 9 w 89"/>
                    <a:gd name="T19" fmla="*/ 133 h 133"/>
                    <a:gd name="T20" fmla="*/ 9 w 89"/>
                    <a:gd name="T21" fmla="*/ 133 h 133"/>
                    <a:gd name="T22" fmla="*/ 14 w 89"/>
                    <a:gd name="T23" fmla="*/ 133 h 133"/>
                    <a:gd name="T24" fmla="*/ 28 w 89"/>
                    <a:gd name="T25" fmla="*/ 128 h 133"/>
                    <a:gd name="T26" fmla="*/ 42 w 89"/>
                    <a:gd name="T27" fmla="*/ 128 h 133"/>
                    <a:gd name="T28" fmla="*/ 47 w 89"/>
                    <a:gd name="T29" fmla="*/ 128 h 133"/>
                    <a:gd name="T30" fmla="*/ 47 w 89"/>
                    <a:gd name="T31" fmla="*/ 128 h 133"/>
                    <a:gd name="T32" fmla="*/ 47 w 89"/>
                    <a:gd name="T33" fmla="*/ 119 h 133"/>
                    <a:gd name="T34" fmla="*/ 42 w 89"/>
                    <a:gd name="T35" fmla="*/ 105 h 133"/>
                    <a:gd name="T36" fmla="*/ 33 w 89"/>
                    <a:gd name="T37" fmla="*/ 90 h 133"/>
                    <a:gd name="T38" fmla="*/ 33 w 89"/>
                    <a:gd name="T39" fmla="*/ 81 h 133"/>
                    <a:gd name="T40" fmla="*/ 33 w 89"/>
                    <a:gd name="T41" fmla="*/ 71 h 133"/>
                    <a:gd name="T42" fmla="*/ 33 w 89"/>
                    <a:gd name="T43" fmla="*/ 62 h 133"/>
                    <a:gd name="T44" fmla="*/ 33 w 89"/>
                    <a:gd name="T45" fmla="*/ 48 h 133"/>
                    <a:gd name="T46" fmla="*/ 33 w 89"/>
                    <a:gd name="T47" fmla="*/ 43 h 133"/>
                    <a:gd name="T48" fmla="*/ 37 w 89"/>
                    <a:gd name="T49" fmla="*/ 48 h 133"/>
                    <a:gd name="T50" fmla="*/ 42 w 89"/>
                    <a:gd name="T51" fmla="*/ 57 h 133"/>
                    <a:gd name="T52" fmla="*/ 47 w 89"/>
                    <a:gd name="T53" fmla="*/ 71 h 133"/>
                    <a:gd name="T54" fmla="*/ 52 w 89"/>
                    <a:gd name="T55" fmla="*/ 81 h 133"/>
                    <a:gd name="T56" fmla="*/ 56 w 89"/>
                    <a:gd name="T57" fmla="*/ 90 h 133"/>
                    <a:gd name="T58" fmla="*/ 61 w 89"/>
                    <a:gd name="T59" fmla="*/ 105 h 133"/>
                    <a:gd name="T60" fmla="*/ 70 w 89"/>
                    <a:gd name="T61" fmla="*/ 124 h 133"/>
                    <a:gd name="T62" fmla="*/ 70 w 89"/>
                    <a:gd name="T63" fmla="*/ 128 h 133"/>
                    <a:gd name="T64" fmla="*/ 75 w 89"/>
                    <a:gd name="T65" fmla="*/ 128 h 133"/>
                    <a:gd name="T66" fmla="*/ 80 w 89"/>
                    <a:gd name="T67" fmla="*/ 124 h 133"/>
                    <a:gd name="T68" fmla="*/ 84 w 89"/>
                    <a:gd name="T69" fmla="*/ 124 h 133"/>
                    <a:gd name="T70" fmla="*/ 89 w 89"/>
                    <a:gd name="T71" fmla="*/ 119 h 133"/>
                    <a:gd name="T72" fmla="*/ 89 w 89"/>
                    <a:gd name="T73" fmla="*/ 119 h 133"/>
                    <a:gd name="T74" fmla="*/ 84 w 89"/>
                    <a:gd name="T75" fmla="*/ 114 h 133"/>
                    <a:gd name="T76" fmla="*/ 80 w 89"/>
                    <a:gd name="T77" fmla="*/ 95 h 133"/>
                    <a:gd name="T78" fmla="*/ 70 w 89"/>
                    <a:gd name="T79" fmla="*/ 76 h 133"/>
                    <a:gd name="T80" fmla="*/ 66 w 89"/>
                    <a:gd name="T81" fmla="*/ 62 h 133"/>
                    <a:gd name="T82" fmla="*/ 61 w 89"/>
                    <a:gd name="T83" fmla="*/ 52 h 133"/>
                    <a:gd name="T84" fmla="*/ 56 w 89"/>
                    <a:gd name="T85" fmla="*/ 38 h 133"/>
                    <a:gd name="T86" fmla="*/ 52 w 89"/>
                    <a:gd name="T87" fmla="*/ 24 h 133"/>
                    <a:gd name="T88" fmla="*/ 47 w 89"/>
                    <a:gd name="T89" fmla="*/ 14 h 133"/>
                    <a:gd name="T90" fmla="*/ 47 w 89"/>
                    <a:gd name="T91" fmla="*/ 10 h 133"/>
                    <a:gd name="T92" fmla="*/ 42 w 89"/>
                    <a:gd name="T93" fmla="*/ 5 h 133"/>
                    <a:gd name="T94" fmla="*/ 37 w 89"/>
                    <a:gd name="T95" fmla="*/ 5 h 133"/>
                    <a:gd name="T96" fmla="*/ 28 w 89"/>
                    <a:gd name="T97" fmla="*/ 0 h 133"/>
                    <a:gd name="T98" fmla="*/ 14 w 89"/>
                    <a:gd name="T99" fmla="*/ 0 h 133"/>
                    <a:gd name="T100" fmla="*/ 9 w 89"/>
                    <a:gd name="T101" fmla="*/ 0 h 13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9"/>
                    <a:gd name="T154" fmla="*/ 0 h 133"/>
                    <a:gd name="T155" fmla="*/ 89 w 89"/>
                    <a:gd name="T156" fmla="*/ 133 h 13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9" h="133">
                      <a:moveTo>
                        <a:pt x="9" y="0"/>
                      </a:moveTo>
                      <a:lnTo>
                        <a:pt x="9" y="5"/>
                      </a:lnTo>
                      <a:lnTo>
                        <a:pt x="9" y="10"/>
                      </a:lnTo>
                      <a:lnTo>
                        <a:pt x="5" y="29"/>
                      </a:lnTo>
                      <a:lnTo>
                        <a:pt x="5" y="52"/>
                      </a:lnTo>
                      <a:lnTo>
                        <a:pt x="0" y="67"/>
                      </a:lnTo>
                      <a:lnTo>
                        <a:pt x="0" y="86"/>
                      </a:lnTo>
                      <a:lnTo>
                        <a:pt x="5" y="109"/>
                      </a:lnTo>
                      <a:lnTo>
                        <a:pt x="9" y="124"/>
                      </a:lnTo>
                      <a:lnTo>
                        <a:pt x="9" y="133"/>
                      </a:lnTo>
                      <a:lnTo>
                        <a:pt x="14" y="133"/>
                      </a:lnTo>
                      <a:lnTo>
                        <a:pt x="28" y="128"/>
                      </a:lnTo>
                      <a:lnTo>
                        <a:pt x="42" y="128"/>
                      </a:lnTo>
                      <a:lnTo>
                        <a:pt x="47" y="128"/>
                      </a:lnTo>
                      <a:lnTo>
                        <a:pt x="47" y="119"/>
                      </a:lnTo>
                      <a:lnTo>
                        <a:pt x="42" y="105"/>
                      </a:lnTo>
                      <a:lnTo>
                        <a:pt x="33" y="90"/>
                      </a:lnTo>
                      <a:lnTo>
                        <a:pt x="33" y="81"/>
                      </a:lnTo>
                      <a:lnTo>
                        <a:pt x="33" y="71"/>
                      </a:lnTo>
                      <a:lnTo>
                        <a:pt x="33" y="62"/>
                      </a:lnTo>
                      <a:lnTo>
                        <a:pt x="33" y="48"/>
                      </a:lnTo>
                      <a:lnTo>
                        <a:pt x="33" y="43"/>
                      </a:lnTo>
                      <a:lnTo>
                        <a:pt x="37" y="48"/>
                      </a:lnTo>
                      <a:lnTo>
                        <a:pt x="42" y="57"/>
                      </a:lnTo>
                      <a:lnTo>
                        <a:pt x="47" y="71"/>
                      </a:lnTo>
                      <a:lnTo>
                        <a:pt x="52" y="81"/>
                      </a:lnTo>
                      <a:lnTo>
                        <a:pt x="56" y="90"/>
                      </a:lnTo>
                      <a:lnTo>
                        <a:pt x="61" y="105"/>
                      </a:lnTo>
                      <a:lnTo>
                        <a:pt x="70" y="124"/>
                      </a:lnTo>
                      <a:lnTo>
                        <a:pt x="70" y="128"/>
                      </a:lnTo>
                      <a:lnTo>
                        <a:pt x="75" y="128"/>
                      </a:lnTo>
                      <a:lnTo>
                        <a:pt x="80" y="124"/>
                      </a:lnTo>
                      <a:lnTo>
                        <a:pt x="84" y="124"/>
                      </a:lnTo>
                      <a:lnTo>
                        <a:pt x="89" y="119"/>
                      </a:lnTo>
                      <a:lnTo>
                        <a:pt x="84" y="114"/>
                      </a:lnTo>
                      <a:lnTo>
                        <a:pt x="80" y="95"/>
                      </a:lnTo>
                      <a:lnTo>
                        <a:pt x="70" y="76"/>
                      </a:lnTo>
                      <a:lnTo>
                        <a:pt x="66" y="62"/>
                      </a:lnTo>
                      <a:lnTo>
                        <a:pt x="61" y="52"/>
                      </a:lnTo>
                      <a:lnTo>
                        <a:pt x="56" y="38"/>
                      </a:lnTo>
                      <a:lnTo>
                        <a:pt x="52" y="24"/>
                      </a:lnTo>
                      <a:lnTo>
                        <a:pt x="47" y="14"/>
                      </a:lnTo>
                      <a:lnTo>
                        <a:pt x="47" y="10"/>
                      </a:lnTo>
                      <a:lnTo>
                        <a:pt x="42" y="5"/>
                      </a:lnTo>
                      <a:lnTo>
                        <a:pt x="37" y="5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1" name="Freeform 889"/>
                <p:cNvSpPr>
                  <a:spLocks/>
                </p:cNvSpPr>
                <p:nvPr/>
              </p:nvSpPr>
              <p:spPr bwMode="auto">
                <a:xfrm>
                  <a:off x="3668" y="3905"/>
                  <a:ext cx="19" cy="100"/>
                </a:xfrm>
                <a:custGeom>
                  <a:avLst/>
                  <a:gdLst>
                    <a:gd name="T0" fmla="*/ 9 w 19"/>
                    <a:gd name="T1" fmla="*/ 0 h 100"/>
                    <a:gd name="T2" fmla="*/ 9 w 19"/>
                    <a:gd name="T3" fmla="*/ 0 h 100"/>
                    <a:gd name="T4" fmla="*/ 4 w 19"/>
                    <a:gd name="T5" fmla="*/ 0 h 100"/>
                    <a:gd name="T6" fmla="*/ 0 w 19"/>
                    <a:gd name="T7" fmla="*/ 38 h 100"/>
                    <a:gd name="T8" fmla="*/ 0 w 19"/>
                    <a:gd name="T9" fmla="*/ 91 h 100"/>
                    <a:gd name="T10" fmla="*/ 9 w 19"/>
                    <a:gd name="T11" fmla="*/ 100 h 100"/>
                    <a:gd name="T12" fmla="*/ 19 w 19"/>
                    <a:gd name="T13" fmla="*/ 86 h 100"/>
                    <a:gd name="T14" fmla="*/ 14 w 19"/>
                    <a:gd name="T15" fmla="*/ 38 h 100"/>
                    <a:gd name="T16" fmla="*/ 9 w 19"/>
                    <a:gd name="T17" fmla="*/ 0 h 100"/>
                    <a:gd name="T18" fmla="*/ 9 w 19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0"/>
                    <a:gd name="T32" fmla="*/ 19 w 19"/>
                    <a:gd name="T33" fmla="*/ 100 h 1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38"/>
                      </a:lnTo>
                      <a:lnTo>
                        <a:pt x="0" y="91"/>
                      </a:lnTo>
                      <a:lnTo>
                        <a:pt x="9" y="100"/>
                      </a:lnTo>
                      <a:lnTo>
                        <a:pt x="19" y="86"/>
                      </a:lnTo>
                      <a:lnTo>
                        <a:pt x="14" y="3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blipFill dpi="0" rotWithShape="0">
                  <a:blip r:embed="rId16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2" name="Rectangle 890"/>
                <p:cNvSpPr>
                  <a:spLocks noChangeArrowheads="1"/>
                </p:cNvSpPr>
                <p:nvPr/>
              </p:nvSpPr>
              <p:spPr bwMode="auto">
                <a:xfrm>
                  <a:off x="3696" y="3929"/>
                  <a:ext cx="14" cy="5"/>
                </a:xfrm>
                <a:prstGeom prst="rect">
                  <a:avLst/>
                </a:prstGeom>
                <a:solidFill>
                  <a:srgbClr val="EDF0F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3" name="Rectangle 891"/>
                <p:cNvSpPr>
                  <a:spLocks noChangeArrowheads="1"/>
                </p:cNvSpPr>
                <p:nvPr/>
              </p:nvSpPr>
              <p:spPr bwMode="auto">
                <a:xfrm>
                  <a:off x="3541" y="4024"/>
                  <a:ext cx="272" cy="166"/>
                </a:xfrm>
                <a:prstGeom prst="rect">
                  <a:avLst/>
                </a:prstGeom>
                <a:solidFill>
                  <a:srgbClr val="D0D8E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4" name="Freeform 892"/>
                <p:cNvSpPr>
                  <a:spLocks/>
                </p:cNvSpPr>
                <p:nvPr/>
              </p:nvSpPr>
              <p:spPr bwMode="auto">
                <a:xfrm>
                  <a:off x="3752" y="4010"/>
                  <a:ext cx="24" cy="14"/>
                </a:xfrm>
                <a:custGeom>
                  <a:avLst/>
                  <a:gdLst>
                    <a:gd name="T0" fmla="*/ 0 w 24"/>
                    <a:gd name="T1" fmla="*/ 9 h 14"/>
                    <a:gd name="T2" fmla="*/ 5 w 24"/>
                    <a:gd name="T3" fmla="*/ 5 h 14"/>
                    <a:gd name="T4" fmla="*/ 10 w 24"/>
                    <a:gd name="T5" fmla="*/ 0 h 14"/>
                    <a:gd name="T6" fmla="*/ 19 w 24"/>
                    <a:gd name="T7" fmla="*/ 5 h 14"/>
                    <a:gd name="T8" fmla="*/ 24 w 24"/>
                    <a:gd name="T9" fmla="*/ 9 h 14"/>
                    <a:gd name="T10" fmla="*/ 19 w 24"/>
                    <a:gd name="T11" fmla="*/ 14 h 14"/>
                    <a:gd name="T12" fmla="*/ 10 w 24"/>
                    <a:gd name="T13" fmla="*/ 14 h 14"/>
                    <a:gd name="T14" fmla="*/ 5 w 24"/>
                    <a:gd name="T15" fmla="*/ 14 h 14"/>
                    <a:gd name="T16" fmla="*/ 0 w 24"/>
                    <a:gd name="T17" fmla="*/ 9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14"/>
                    <a:gd name="T29" fmla="*/ 24 w 2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14">
                      <a:moveTo>
                        <a:pt x="0" y="9"/>
                      </a:move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9" y="5"/>
                      </a:lnTo>
                      <a:lnTo>
                        <a:pt x="24" y="9"/>
                      </a:lnTo>
                      <a:lnTo>
                        <a:pt x="19" y="14"/>
                      </a:lnTo>
                      <a:lnTo>
                        <a:pt x="10" y="14"/>
                      </a:lnTo>
                      <a:lnTo>
                        <a:pt x="5" y="1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5" name="Freeform 893"/>
                <p:cNvSpPr>
                  <a:spLocks/>
                </p:cNvSpPr>
                <p:nvPr/>
              </p:nvSpPr>
              <p:spPr bwMode="auto">
                <a:xfrm>
                  <a:off x="3550" y="4015"/>
                  <a:ext cx="38" cy="9"/>
                </a:xfrm>
                <a:custGeom>
                  <a:avLst/>
                  <a:gdLst>
                    <a:gd name="T0" fmla="*/ 0 w 38"/>
                    <a:gd name="T1" fmla="*/ 4 h 9"/>
                    <a:gd name="T2" fmla="*/ 10 w 38"/>
                    <a:gd name="T3" fmla="*/ 0 h 9"/>
                    <a:gd name="T4" fmla="*/ 19 w 38"/>
                    <a:gd name="T5" fmla="*/ 0 h 9"/>
                    <a:gd name="T6" fmla="*/ 28 w 38"/>
                    <a:gd name="T7" fmla="*/ 0 h 9"/>
                    <a:gd name="T8" fmla="*/ 38 w 38"/>
                    <a:gd name="T9" fmla="*/ 4 h 9"/>
                    <a:gd name="T10" fmla="*/ 33 w 38"/>
                    <a:gd name="T11" fmla="*/ 9 h 9"/>
                    <a:gd name="T12" fmla="*/ 24 w 38"/>
                    <a:gd name="T13" fmla="*/ 9 h 9"/>
                    <a:gd name="T14" fmla="*/ 10 w 38"/>
                    <a:gd name="T15" fmla="*/ 9 h 9"/>
                    <a:gd name="T16" fmla="*/ 0 w 38"/>
                    <a:gd name="T17" fmla="*/ 4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9"/>
                    <a:gd name="T29" fmla="*/ 38 w 38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9">
                      <a:moveTo>
                        <a:pt x="0" y="4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38" y="4"/>
                      </a:lnTo>
                      <a:lnTo>
                        <a:pt x="33" y="9"/>
                      </a:lnTo>
                      <a:lnTo>
                        <a:pt x="24" y="9"/>
                      </a:lnTo>
                      <a:lnTo>
                        <a:pt x="10" y="9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6" name="Freeform 894"/>
                <p:cNvSpPr>
                  <a:spLocks/>
                </p:cNvSpPr>
                <p:nvPr/>
              </p:nvSpPr>
              <p:spPr bwMode="auto">
                <a:xfrm>
                  <a:off x="3564" y="4005"/>
                  <a:ext cx="24" cy="14"/>
                </a:xfrm>
                <a:custGeom>
                  <a:avLst/>
                  <a:gdLst>
                    <a:gd name="T0" fmla="*/ 5 w 24"/>
                    <a:gd name="T1" fmla="*/ 0 h 14"/>
                    <a:gd name="T2" fmla="*/ 0 w 24"/>
                    <a:gd name="T3" fmla="*/ 10 h 14"/>
                    <a:gd name="T4" fmla="*/ 24 w 24"/>
                    <a:gd name="T5" fmla="*/ 14 h 14"/>
                    <a:gd name="T6" fmla="*/ 24 w 24"/>
                    <a:gd name="T7" fmla="*/ 5 h 14"/>
                    <a:gd name="T8" fmla="*/ 5 w 2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4"/>
                    <a:gd name="T17" fmla="*/ 24 w 24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4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24" y="14"/>
                      </a:lnTo>
                      <a:lnTo>
                        <a:pt x="24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7" name="Freeform 895"/>
                <p:cNvSpPr>
                  <a:spLocks/>
                </p:cNvSpPr>
                <p:nvPr/>
              </p:nvSpPr>
              <p:spPr bwMode="auto">
                <a:xfrm>
                  <a:off x="3748" y="4005"/>
                  <a:ext cx="23" cy="14"/>
                </a:xfrm>
                <a:custGeom>
                  <a:avLst/>
                  <a:gdLst>
                    <a:gd name="T0" fmla="*/ 0 w 23"/>
                    <a:gd name="T1" fmla="*/ 5 h 14"/>
                    <a:gd name="T2" fmla="*/ 4 w 23"/>
                    <a:gd name="T3" fmla="*/ 14 h 14"/>
                    <a:gd name="T4" fmla="*/ 23 w 23"/>
                    <a:gd name="T5" fmla="*/ 5 h 14"/>
                    <a:gd name="T6" fmla="*/ 23 w 23"/>
                    <a:gd name="T7" fmla="*/ 0 h 14"/>
                    <a:gd name="T8" fmla="*/ 0 w 23"/>
                    <a:gd name="T9" fmla="*/ 5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14"/>
                    <a:gd name="T17" fmla="*/ 23 w 23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14">
                      <a:moveTo>
                        <a:pt x="0" y="5"/>
                      </a:moveTo>
                      <a:lnTo>
                        <a:pt x="4" y="14"/>
                      </a:lnTo>
                      <a:lnTo>
                        <a:pt x="23" y="5"/>
                      </a:lnTo>
                      <a:lnTo>
                        <a:pt x="2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8" name="Freeform 896"/>
                <p:cNvSpPr>
                  <a:spLocks/>
                </p:cNvSpPr>
                <p:nvPr/>
              </p:nvSpPr>
              <p:spPr bwMode="auto">
                <a:xfrm>
                  <a:off x="3644" y="3958"/>
                  <a:ext cx="10" cy="14"/>
                </a:xfrm>
                <a:custGeom>
                  <a:avLst/>
                  <a:gdLst>
                    <a:gd name="T0" fmla="*/ 0 w 10"/>
                    <a:gd name="T1" fmla="*/ 4 h 14"/>
                    <a:gd name="T2" fmla="*/ 0 w 10"/>
                    <a:gd name="T3" fmla="*/ 0 h 14"/>
                    <a:gd name="T4" fmla="*/ 5 w 10"/>
                    <a:gd name="T5" fmla="*/ 0 h 14"/>
                    <a:gd name="T6" fmla="*/ 10 w 10"/>
                    <a:gd name="T7" fmla="*/ 0 h 14"/>
                    <a:gd name="T8" fmla="*/ 10 w 10"/>
                    <a:gd name="T9" fmla="*/ 4 h 14"/>
                    <a:gd name="T10" fmla="*/ 10 w 10"/>
                    <a:gd name="T11" fmla="*/ 9 h 14"/>
                    <a:gd name="T12" fmla="*/ 5 w 10"/>
                    <a:gd name="T13" fmla="*/ 14 h 14"/>
                    <a:gd name="T14" fmla="*/ 0 w 10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4"/>
                    <a:gd name="T26" fmla="*/ 10 w 10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5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6D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9" name="Freeform 897"/>
                <p:cNvSpPr>
                  <a:spLocks/>
                </p:cNvSpPr>
                <p:nvPr/>
              </p:nvSpPr>
              <p:spPr bwMode="auto">
                <a:xfrm>
                  <a:off x="3668" y="3958"/>
                  <a:ext cx="9" cy="14"/>
                </a:xfrm>
                <a:custGeom>
                  <a:avLst/>
                  <a:gdLst>
                    <a:gd name="T0" fmla="*/ 0 w 9"/>
                    <a:gd name="T1" fmla="*/ 4 h 14"/>
                    <a:gd name="T2" fmla="*/ 0 w 9"/>
                    <a:gd name="T3" fmla="*/ 0 h 14"/>
                    <a:gd name="T4" fmla="*/ 4 w 9"/>
                    <a:gd name="T5" fmla="*/ 0 h 14"/>
                    <a:gd name="T6" fmla="*/ 9 w 9"/>
                    <a:gd name="T7" fmla="*/ 0 h 14"/>
                    <a:gd name="T8" fmla="*/ 9 w 9"/>
                    <a:gd name="T9" fmla="*/ 4 h 14"/>
                    <a:gd name="T10" fmla="*/ 9 w 9"/>
                    <a:gd name="T11" fmla="*/ 9 h 14"/>
                    <a:gd name="T12" fmla="*/ 4 w 9"/>
                    <a:gd name="T13" fmla="*/ 14 h 14"/>
                    <a:gd name="T14" fmla="*/ 0 w 9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4"/>
                    <a:gd name="T26" fmla="*/ 9 w 9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9" y="9"/>
                      </a:lnTo>
                      <a:lnTo>
                        <a:pt x="4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6D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0" name="Rectangle 898"/>
                <p:cNvSpPr>
                  <a:spLocks noChangeArrowheads="1"/>
                </p:cNvSpPr>
                <p:nvPr/>
              </p:nvSpPr>
              <p:spPr bwMode="auto">
                <a:xfrm>
                  <a:off x="3696" y="3967"/>
                  <a:ext cx="5" cy="57"/>
                </a:xfrm>
                <a:prstGeom prst="rect">
                  <a:avLst/>
                </a:prstGeom>
                <a:solidFill>
                  <a:srgbClr val="B2B1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1" name="Freeform 899"/>
                <p:cNvSpPr>
                  <a:spLocks/>
                </p:cNvSpPr>
                <p:nvPr/>
              </p:nvSpPr>
              <p:spPr bwMode="auto">
                <a:xfrm>
                  <a:off x="3691" y="3958"/>
                  <a:ext cx="10" cy="14"/>
                </a:xfrm>
                <a:custGeom>
                  <a:avLst/>
                  <a:gdLst>
                    <a:gd name="T0" fmla="*/ 0 w 10"/>
                    <a:gd name="T1" fmla="*/ 4 h 14"/>
                    <a:gd name="T2" fmla="*/ 0 w 10"/>
                    <a:gd name="T3" fmla="*/ 0 h 14"/>
                    <a:gd name="T4" fmla="*/ 5 w 10"/>
                    <a:gd name="T5" fmla="*/ 0 h 14"/>
                    <a:gd name="T6" fmla="*/ 10 w 10"/>
                    <a:gd name="T7" fmla="*/ 0 h 14"/>
                    <a:gd name="T8" fmla="*/ 10 w 10"/>
                    <a:gd name="T9" fmla="*/ 4 h 14"/>
                    <a:gd name="T10" fmla="*/ 10 w 10"/>
                    <a:gd name="T11" fmla="*/ 9 h 14"/>
                    <a:gd name="T12" fmla="*/ 5 w 10"/>
                    <a:gd name="T13" fmla="*/ 14 h 14"/>
                    <a:gd name="T14" fmla="*/ 0 w 10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4"/>
                    <a:gd name="T26" fmla="*/ 10 w 10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5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D6D4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2" name="Freeform 900"/>
                <p:cNvSpPr>
                  <a:spLocks/>
                </p:cNvSpPr>
                <p:nvPr/>
              </p:nvSpPr>
              <p:spPr bwMode="auto">
                <a:xfrm>
                  <a:off x="3640" y="4019"/>
                  <a:ext cx="65" cy="5"/>
                </a:xfrm>
                <a:custGeom>
                  <a:avLst/>
                  <a:gdLst>
                    <a:gd name="T0" fmla="*/ 4 w 65"/>
                    <a:gd name="T1" fmla="*/ 0 h 5"/>
                    <a:gd name="T2" fmla="*/ 65 w 65"/>
                    <a:gd name="T3" fmla="*/ 0 h 5"/>
                    <a:gd name="T4" fmla="*/ 65 w 65"/>
                    <a:gd name="T5" fmla="*/ 0 h 5"/>
                    <a:gd name="T6" fmla="*/ 65 w 65"/>
                    <a:gd name="T7" fmla="*/ 0 h 5"/>
                    <a:gd name="T8" fmla="*/ 65 w 65"/>
                    <a:gd name="T9" fmla="*/ 5 h 5"/>
                    <a:gd name="T10" fmla="*/ 4 w 65"/>
                    <a:gd name="T11" fmla="*/ 5 h 5"/>
                    <a:gd name="T12" fmla="*/ 0 w 65"/>
                    <a:gd name="T13" fmla="*/ 0 h 5"/>
                    <a:gd name="T14" fmla="*/ 0 w 65"/>
                    <a:gd name="T15" fmla="*/ 0 h 5"/>
                    <a:gd name="T16" fmla="*/ 4 w 65"/>
                    <a:gd name="T17" fmla="*/ 0 h 5"/>
                    <a:gd name="T18" fmla="*/ 4 w 65"/>
                    <a:gd name="T19" fmla="*/ 0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"/>
                    <a:gd name="T31" fmla="*/ 0 h 5"/>
                    <a:gd name="T32" fmla="*/ 65 w 65"/>
                    <a:gd name="T33" fmla="*/ 5 h 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" h="5">
                      <a:moveTo>
                        <a:pt x="4" y="0"/>
                      </a:moveTo>
                      <a:lnTo>
                        <a:pt x="65" y="0"/>
                      </a:lnTo>
                      <a:lnTo>
                        <a:pt x="65" y="5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3" name="Rectangle 901"/>
                <p:cNvSpPr>
                  <a:spLocks noChangeArrowheads="1"/>
                </p:cNvSpPr>
                <p:nvPr/>
              </p:nvSpPr>
              <p:spPr bwMode="auto">
                <a:xfrm>
                  <a:off x="3531" y="4019"/>
                  <a:ext cx="292" cy="5"/>
                </a:xfrm>
                <a:prstGeom prst="rect">
                  <a:avLst/>
                </a:prstGeom>
                <a:solidFill>
                  <a:srgbClr val="DCE5E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4" name="Rectangle 902"/>
                <p:cNvSpPr>
                  <a:spLocks noChangeArrowheads="1"/>
                </p:cNvSpPr>
                <p:nvPr/>
              </p:nvSpPr>
              <p:spPr bwMode="auto">
                <a:xfrm>
                  <a:off x="3531" y="4024"/>
                  <a:ext cx="292" cy="5"/>
                </a:xfrm>
                <a:prstGeom prst="rect">
                  <a:avLst/>
                </a:prstGeom>
                <a:solidFill>
                  <a:srgbClr val="D9E2E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5" name="Rectangle 903"/>
                <p:cNvSpPr>
                  <a:spLocks noChangeArrowheads="1"/>
                </p:cNvSpPr>
                <p:nvPr/>
              </p:nvSpPr>
              <p:spPr bwMode="auto">
                <a:xfrm>
                  <a:off x="3541" y="4029"/>
                  <a:ext cx="272" cy="14"/>
                </a:xfrm>
                <a:prstGeom prst="rect">
                  <a:avLst/>
                </a:prstGeom>
                <a:solidFill>
                  <a:srgbClr val="3B3B3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1366" name="Picture 904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719" y="4114"/>
                  <a:ext cx="15" cy="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67" name="Rectangle 905"/>
                <p:cNvSpPr>
                  <a:spLocks noChangeArrowheads="1"/>
                </p:cNvSpPr>
                <p:nvPr/>
              </p:nvSpPr>
              <p:spPr bwMode="auto">
                <a:xfrm>
                  <a:off x="3541" y="4029"/>
                  <a:ext cx="272" cy="14"/>
                </a:xfrm>
                <a:prstGeom prst="rect">
                  <a:avLst/>
                </a:prstGeom>
                <a:solidFill>
                  <a:srgbClr val="3B3B3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70" name="Group 1054"/>
              <p:cNvGrpSpPr>
                <a:grpSpLocks/>
              </p:cNvGrpSpPr>
              <p:nvPr/>
            </p:nvGrpSpPr>
            <p:grpSpPr bwMode="auto">
              <a:xfrm>
                <a:off x="7607300" y="5086350"/>
                <a:ext cx="635000" cy="539750"/>
                <a:chOff x="3489" y="3817"/>
                <a:chExt cx="432" cy="385"/>
              </a:xfrm>
            </p:grpSpPr>
            <p:sp>
              <p:nvSpPr>
                <p:cNvPr id="1277" name="AutoShape 95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489" y="3817"/>
                  <a:ext cx="432" cy="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8" name="Freeform 953"/>
                <p:cNvSpPr>
                  <a:spLocks/>
                </p:cNvSpPr>
                <p:nvPr/>
              </p:nvSpPr>
              <p:spPr bwMode="auto">
                <a:xfrm>
                  <a:off x="3574" y="3888"/>
                  <a:ext cx="159" cy="114"/>
                </a:xfrm>
                <a:custGeom>
                  <a:avLst/>
                  <a:gdLst>
                    <a:gd name="T0" fmla="*/ 79 w 159"/>
                    <a:gd name="T1" fmla="*/ 48 h 114"/>
                    <a:gd name="T2" fmla="*/ 70 w 159"/>
                    <a:gd name="T3" fmla="*/ 34 h 114"/>
                    <a:gd name="T4" fmla="*/ 61 w 159"/>
                    <a:gd name="T5" fmla="*/ 24 h 114"/>
                    <a:gd name="T6" fmla="*/ 51 w 159"/>
                    <a:gd name="T7" fmla="*/ 19 h 114"/>
                    <a:gd name="T8" fmla="*/ 28 w 159"/>
                    <a:gd name="T9" fmla="*/ 10 h 114"/>
                    <a:gd name="T10" fmla="*/ 42 w 159"/>
                    <a:gd name="T11" fmla="*/ 24 h 114"/>
                    <a:gd name="T12" fmla="*/ 56 w 159"/>
                    <a:gd name="T13" fmla="*/ 43 h 114"/>
                    <a:gd name="T14" fmla="*/ 70 w 159"/>
                    <a:gd name="T15" fmla="*/ 62 h 114"/>
                    <a:gd name="T16" fmla="*/ 70 w 159"/>
                    <a:gd name="T17" fmla="*/ 67 h 114"/>
                    <a:gd name="T18" fmla="*/ 65 w 159"/>
                    <a:gd name="T19" fmla="*/ 67 h 114"/>
                    <a:gd name="T20" fmla="*/ 51 w 159"/>
                    <a:gd name="T21" fmla="*/ 62 h 114"/>
                    <a:gd name="T22" fmla="*/ 32 w 159"/>
                    <a:gd name="T23" fmla="*/ 62 h 114"/>
                    <a:gd name="T24" fmla="*/ 14 w 159"/>
                    <a:gd name="T25" fmla="*/ 67 h 114"/>
                    <a:gd name="T26" fmla="*/ 0 w 159"/>
                    <a:gd name="T27" fmla="*/ 76 h 114"/>
                    <a:gd name="T28" fmla="*/ 32 w 159"/>
                    <a:gd name="T29" fmla="*/ 81 h 114"/>
                    <a:gd name="T30" fmla="*/ 51 w 159"/>
                    <a:gd name="T31" fmla="*/ 81 h 114"/>
                    <a:gd name="T32" fmla="*/ 65 w 159"/>
                    <a:gd name="T33" fmla="*/ 86 h 114"/>
                    <a:gd name="T34" fmla="*/ 65 w 159"/>
                    <a:gd name="T35" fmla="*/ 86 h 114"/>
                    <a:gd name="T36" fmla="*/ 61 w 159"/>
                    <a:gd name="T37" fmla="*/ 86 h 114"/>
                    <a:gd name="T38" fmla="*/ 46 w 159"/>
                    <a:gd name="T39" fmla="*/ 86 h 114"/>
                    <a:gd name="T40" fmla="*/ 28 w 159"/>
                    <a:gd name="T41" fmla="*/ 95 h 114"/>
                    <a:gd name="T42" fmla="*/ 4 w 159"/>
                    <a:gd name="T43" fmla="*/ 110 h 114"/>
                    <a:gd name="T44" fmla="*/ 4 w 159"/>
                    <a:gd name="T45" fmla="*/ 110 h 114"/>
                    <a:gd name="T46" fmla="*/ 14 w 159"/>
                    <a:gd name="T47" fmla="*/ 114 h 114"/>
                    <a:gd name="T48" fmla="*/ 37 w 159"/>
                    <a:gd name="T49" fmla="*/ 110 h 114"/>
                    <a:gd name="T50" fmla="*/ 65 w 159"/>
                    <a:gd name="T51" fmla="*/ 110 h 114"/>
                    <a:gd name="T52" fmla="*/ 70 w 159"/>
                    <a:gd name="T53" fmla="*/ 105 h 114"/>
                    <a:gd name="T54" fmla="*/ 75 w 159"/>
                    <a:gd name="T55" fmla="*/ 105 h 114"/>
                    <a:gd name="T56" fmla="*/ 79 w 159"/>
                    <a:gd name="T57" fmla="*/ 110 h 114"/>
                    <a:gd name="T58" fmla="*/ 89 w 159"/>
                    <a:gd name="T59" fmla="*/ 110 h 114"/>
                    <a:gd name="T60" fmla="*/ 117 w 159"/>
                    <a:gd name="T61" fmla="*/ 114 h 114"/>
                    <a:gd name="T62" fmla="*/ 122 w 159"/>
                    <a:gd name="T63" fmla="*/ 114 h 114"/>
                    <a:gd name="T64" fmla="*/ 122 w 159"/>
                    <a:gd name="T65" fmla="*/ 114 h 114"/>
                    <a:gd name="T66" fmla="*/ 112 w 159"/>
                    <a:gd name="T67" fmla="*/ 110 h 114"/>
                    <a:gd name="T68" fmla="*/ 103 w 159"/>
                    <a:gd name="T69" fmla="*/ 100 h 114"/>
                    <a:gd name="T70" fmla="*/ 98 w 159"/>
                    <a:gd name="T71" fmla="*/ 100 h 114"/>
                    <a:gd name="T72" fmla="*/ 103 w 159"/>
                    <a:gd name="T73" fmla="*/ 95 h 114"/>
                    <a:gd name="T74" fmla="*/ 122 w 159"/>
                    <a:gd name="T75" fmla="*/ 86 h 114"/>
                    <a:gd name="T76" fmla="*/ 140 w 159"/>
                    <a:gd name="T77" fmla="*/ 76 h 114"/>
                    <a:gd name="T78" fmla="*/ 159 w 159"/>
                    <a:gd name="T79" fmla="*/ 62 h 114"/>
                    <a:gd name="T80" fmla="*/ 136 w 159"/>
                    <a:gd name="T81" fmla="*/ 67 h 114"/>
                    <a:gd name="T82" fmla="*/ 117 w 159"/>
                    <a:gd name="T83" fmla="*/ 72 h 114"/>
                    <a:gd name="T84" fmla="*/ 103 w 159"/>
                    <a:gd name="T85" fmla="*/ 81 h 114"/>
                    <a:gd name="T86" fmla="*/ 98 w 159"/>
                    <a:gd name="T87" fmla="*/ 81 h 114"/>
                    <a:gd name="T88" fmla="*/ 103 w 159"/>
                    <a:gd name="T89" fmla="*/ 76 h 114"/>
                    <a:gd name="T90" fmla="*/ 112 w 159"/>
                    <a:gd name="T91" fmla="*/ 62 h 114"/>
                    <a:gd name="T92" fmla="*/ 122 w 159"/>
                    <a:gd name="T93" fmla="*/ 43 h 114"/>
                    <a:gd name="T94" fmla="*/ 126 w 159"/>
                    <a:gd name="T95" fmla="*/ 15 h 114"/>
                    <a:gd name="T96" fmla="*/ 117 w 159"/>
                    <a:gd name="T97" fmla="*/ 29 h 114"/>
                    <a:gd name="T98" fmla="*/ 108 w 159"/>
                    <a:gd name="T99" fmla="*/ 43 h 114"/>
                    <a:gd name="T100" fmla="*/ 98 w 159"/>
                    <a:gd name="T101" fmla="*/ 57 h 114"/>
                    <a:gd name="T102" fmla="*/ 93 w 159"/>
                    <a:gd name="T103" fmla="*/ 62 h 114"/>
                    <a:gd name="T104" fmla="*/ 93 w 159"/>
                    <a:gd name="T105" fmla="*/ 57 h 114"/>
                    <a:gd name="T106" fmla="*/ 98 w 159"/>
                    <a:gd name="T107" fmla="*/ 38 h 114"/>
                    <a:gd name="T108" fmla="*/ 103 w 159"/>
                    <a:gd name="T109" fmla="*/ 19 h 114"/>
                    <a:gd name="T110" fmla="*/ 98 w 159"/>
                    <a:gd name="T111" fmla="*/ 0 h 114"/>
                    <a:gd name="T112" fmla="*/ 84 w 159"/>
                    <a:gd name="T113" fmla="*/ 34 h 114"/>
                    <a:gd name="T114" fmla="*/ 79 w 159"/>
                    <a:gd name="T115" fmla="*/ 43 h 114"/>
                    <a:gd name="T116" fmla="*/ 79 w 159"/>
                    <a:gd name="T117" fmla="*/ 48 h 1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9"/>
                    <a:gd name="T178" fmla="*/ 0 h 114"/>
                    <a:gd name="T179" fmla="*/ 159 w 159"/>
                    <a:gd name="T180" fmla="*/ 114 h 1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9" h="114">
                      <a:moveTo>
                        <a:pt x="79" y="48"/>
                      </a:moveTo>
                      <a:lnTo>
                        <a:pt x="70" y="34"/>
                      </a:lnTo>
                      <a:lnTo>
                        <a:pt x="61" y="24"/>
                      </a:lnTo>
                      <a:lnTo>
                        <a:pt x="51" y="19"/>
                      </a:lnTo>
                      <a:lnTo>
                        <a:pt x="28" y="10"/>
                      </a:lnTo>
                      <a:lnTo>
                        <a:pt x="42" y="24"/>
                      </a:lnTo>
                      <a:lnTo>
                        <a:pt x="56" y="43"/>
                      </a:lnTo>
                      <a:lnTo>
                        <a:pt x="70" y="62"/>
                      </a:lnTo>
                      <a:lnTo>
                        <a:pt x="70" y="67"/>
                      </a:lnTo>
                      <a:lnTo>
                        <a:pt x="65" y="67"/>
                      </a:lnTo>
                      <a:lnTo>
                        <a:pt x="51" y="62"/>
                      </a:lnTo>
                      <a:lnTo>
                        <a:pt x="32" y="62"/>
                      </a:lnTo>
                      <a:lnTo>
                        <a:pt x="14" y="67"/>
                      </a:lnTo>
                      <a:lnTo>
                        <a:pt x="0" y="76"/>
                      </a:lnTo>
                      <a:lnTo>
                        <a:pt x="32" y="81"/>
                      </a:lnTo>
                      <a:lnTo>
                        <a:pt x="51" y="81"/>
                      </a:lnTo>
                      <a:lnTo>
                        <a:pt x="65" y="86"/>
                      </a:lnTo>
                      <a:lnTo>
                        <a:pt x="61" y="86"/>
                      </a:lnTo>
                      <a:lnTo>
                        <a:pt x="46" y="86"/>
                      </a:lnTo>
                      <a:lnTo>
                        <a:pt x="28" y="95"/>
                      </a:lnTo>
                      <a:lnTo>
                        <a:pt x="4" y="110"/>
                      </a:lnTo>
                      <a:lnTo>
                        <a:pt x="14" y="114"/>
                      </a:lnTo>
                      <a:lnTo>
                        <a:pt x="37" y="110"/>
                      </a:lnTo>
                      <a:lnTo>
                        <a:pt x="65" y="110"/>
                      </a:lnTo>
                      <a:lnTo>
                        <a:pt x="70" y="105"/>
                      </a:lnTo>
                      <a:lnTo>
                        <a:pt x="75" y="105"/>
                      </a:lnTo>
                      <a:lnTo>
                        <a:pt x="79" y="110"/>
                      </a:lnTo>
                      <a:lnTo>
                        <a:pt x="89" y="110"/>
                      </a:lnTo>
                      <a:lnTo>
                        <a:pt x="117" y="114"/>
                      </a:lnTo>
                      <a:lnTo>
                        <a:pt x="122" y="114"/>
                      </a:lnTo>
                      <a:lnTo>
                        <a:pt x="112" y="110"/>
                      </a:lnTo>
                      <a:lnTo>
                        <a:pt x="103" y="100"/>
                      </a:lnTo>
                      <a:lnTo>
                        <a:pt x="98" y="100"/>
                      </a:lnTo>
                      <a:lnTo>
                        <a:pt x="103" y="95"/>
                      </a:lnTo>
                      <a:lnTo>
                        <a:pt x="122" y="86"/>
                      </a:lnTo>
                      <a:lnTo>
                        <a:pt x="140" y="76"/>
                      </a:lnTo>
                      <a:lnTo>
                        <a:pt x="159" y="62"/>
                      </a:lnTo>
                      <a:lnTo>
                        <a:pt x="136" y="67"/>
                      </a:lnTo>
                      <a:lnTo>
                        <a:pt x="117" y="72"/>
                      </a:lnTo>
                      <a:lnTo>
                        <a:pt x="103" y="81"/>
                      </a:lnTo>
                      <a:lnTo>
                        <a:pt x="98" y="81"/>
                      </a:lnTo>
                      <a:lnTo>
                        <a:pt x="103" y="76"/>
                      </a:lnTo>
                      <a:lnTo>
                        <a:pt x="112" y="62"/>
                      </a:lnTo>
                      <a:lnTo>
                        <a:pt x="122" y="43"/>
                      </a:lnTo>
                      <a:lnTo>
                        <a:pt x="126" y="15"/>
                      </a:lnTo>
                      <a:lnTo>
                        <a:pt x="117" y="29"/>
                      </a:lnTo>
                      <a:lnTo>
                        <a:pt x="108" y="43"/>
                      </a:lnTo>
                      <a:lnTo>
                        <a:pt x="98" y="57"/>
                      </a:lnTo>
                      <a:lnTo>
                        <a:pt x="93" y="62"/>
                      </a:lnTo>
                      <a:lnTo>
                        <a:pt x="93" y="57"/>
                      </a:lnTo>
                      <a:lnTo>
                        <a:pt x="98" y="38"/>
                      </a:lnTo>
                      <a:lnTo>
                        <a:pt x="103" y="19"/>
                      </a:lnTo>
                      <a:lnTo>
                        <a:pt x="98" y="0"/>
                      </a:lnTo>
                      <a:lnTo>
                        <a:pt x="84" y="34"/>
                      </a:lnTo>
                      <a:lnTo>
                        <a:pt x="79" y="43"/>
                      </a:lnTo>
                      <a:lnTo>
                        <a:pt x="79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79" name="Freeform 954"/>
                <p:cNvSpPr>
                  <a:spLocks/>
                </p:cNvSpPr>
                <p:nvPr/>
              </p:nvSpPr>
              <p:spPr bwMode="auto">
                <a:xfrm>
                  <a:off x="3583" y="3917"/>
                  <a:ext cx="113" cy="81"/>
                </a:xfrm>
                <a:custGeom>
                  <a:avLst/>
                  <a:gdLst>
                    <a:gd name="T0" fmla="*/ 56 w 113"/>
                    <a:gd name="T1" fmla="*/ 33 h 81"/>
                    <a:gd name="T2" fmla="*/ 52 w 113"/>
                    <a:gd name="T3" fmla="*/ 24 h 81"/>
                    <a:gd name="T4" fmla="*/ 42 w 113"/>
                    <a:gd name="T5" fmla="*/ 19 h 81"/>
                    <a:gd name="T6" fmla="*/ 33 w 113"/>
                    <a:gd name="T7" fmla="*/ 14 h 81"/>
                    <a:gd name="T8" fmla="*/ 19 w 113"/>
                    <a:gd name="T9" fmla="*/ 9 h 81"/>
                    <a:gd name="T10" fmla="*/ 28 w 113"/>
                    <a:gd name="T11" fmla="*/ 19 h 81"/>
                    <a:gd name="T12" fmla="*/ 42 w 113"/>
                    <a:gd name="T13" fmla="*/ 33 h 81"/>
                    <a:gd name="T14" fmla="*/ 47 w 113"/>
                    <a:gd name="T15" fmla="*/ 43 h 81"/>
                    <a:gd name="T16" fmla="*/ 47 w 113"/>
                    <a:gd name="T17" fmla="*/ 47 h 81"/>
                    <a:gd name="T18" fmla="*/ 23 w 113"/>
                    <a:gd name="T19" fmla="*/ 43 h 81"/>
                    <a:gd name="T20" fmla="*/ 9 w 113"/>
                    <a:gd name="T21" fmla="*/ 47 h 81"/>
                    <a:gd name="T22" fmla="*/ 0 w 113"/>
                    <a:gd name="T23" fmla="*/ 57 h 81"/>
                    <a:gd name="T24" fmla="*/ 23 w 113"/>
                    <a:gd name="T25" fmla="*/ 57 h 81"/>
                    <a:gd name="T26" fmla="*/ 37 w 113"/>
                    <a:gd name="T27" fmla="*/ 62 h 81"/>
                    <a:gd name="T28" fmla="*/ 47 w 113"/>
                    <a:gd name="T29" fmla="*/ 62 h 81"/>
                    <a:gd name="T30" fmla="*/ 47 w 113"/>
                    <a:gd name="T31" fmla="*/ 62 h 81"/>
                    <a:gd name="T32" fmla="*/ 42 w 113"/>
                    <a:gd name="T33" fmla="*/ 62 h 81"/>
                    <a:gd name="T34" fmla="*/ 33 w 113"/>
                    <a:gd name="T35" fmla="*/ 62 h 81"/>
                    <a:gd name="T36" fmla="*/ 19 w 113"/>
                    <a:gd name="T37" fmla="*/ 66 h 81"/>
                    <a:gd name="T38" fmla="*/ 5 w 113"/>
                    <a:gd name="T39" fmla="*/ 76 h 81"/>
                    <a:gd name="T40" fmla="*/ 5 w 113"/>
                    <a:gd name="T41" fmla="*/ 76 h 81"/>
                    <a:gd name="T42" fmla="*/ 9 w 113"/>
                    <a:gd name="T43" fmla="*/ 81 h 81"/>
                    <a:gd name="T44" fmla="*/ 28 w 113"/>
                    <a:gd name="T45" fmla="*/ 81 h 81"/>
                    <a:gd name="T46" fmla="*/ 42 w 113"/>
                    <a:gd name="T47" fmla="*/ 76 h 81"/>
                    <a:gd name="T48" fmla="*/ 52 w 113"/>
                    <a:gd name="T49" fmla="*/ 76 h 81"/>
                    <a:gd name="T50" fmla="*/ 52 w 113"/>
                    <a:gd name="T51" fmla="*/ 76 h 81"/>
                    <a:gd name="T52" fmla="*/ 56 w 113"/>
                    <a:gd name="T53" fmla="*/ 76 h 81"/>
                    <a:gd name="T54" fmla="*/ 61 w 113"/>
                    <a:gd name="T55" fmla="*/ 81 h 81"/>
                    <a:gd name="T56" fmla="*/ 80 w 113"/>
                    <a:gd name="T57" fmla="*/ 81 h 81"/>
                    <a:gd name="T58" fmla="*/ 84 w 113"/>
                    <a:gd name="T59" fmla="*/ 81 h 81"/>
                    <a:gd name="T60" fmla="*/ 80 w 113"/>
                    <a:gd name="T61" fmla="*/ 76 h 81"/>
                    <a:gd name="T62" fmla="*/ 70 w 113"/>
                    <a:gd name="T63" fmla="*/ 71 h 81"/>
                    <a:gd name="T64" fmla="*/ 66 w 113"/>
                    <a:gd name="T65" fmla="*/ 71 h 81"/>
                    <a:gd name="T66" fmla="*/ 70 w 113"/>
                    <a:gd name="T67" fmla="*/ 66 h 81"/>
                    <a:gd name="T68" fmla="*/ 84 w 113"/>
                    <a:gd name="T69" fmla="*/ 62 h 81"/>
                    <a:gd name="T70" fmla="*/ 99 w 113"/>
                    <a:gd name="T71" fmla="*/ 57 h 81"/>
                    <a:gd name="T72" fmla="*/ 113 w 113"/>
                    <a:gd name="T73" fmla="*/ 47 h 81"/>
                    <a:gd name="T74" fmla="*/ 94 w 113"/>
                    <a:gd name="T75" fmla="*/ 47 h 81"/>
                    <a:gd name="T76" fmla="*/ 80 w 113"/>
                    <a:gd name="T77" fmla="*/ 52 h 81"/>
                    <a:gd name="T78" fmla="*/ 70 w 113"/>
                    <a:gd name="T79" fmla="*/ 57 h 81"/>
                    <a:gd name="T80" fmla="*/ 66 w 113"/>
                    <a:gd name="T81" fmla="*/ 57 h 81"/>
                    <a:gd name="T82" fmla="*/ 70 w 113"/>
                    <a:gd name="T83" fmla="*/ 57 h 81"/>
                    <a:gd name="T84" fmla="*/ 75 w 113"/>
                    <a:gd name="T85" fmla="*/ 47 h 81"/>
                    <a:gd name="T86" fmla="*/ 84 w 113"/>
                    <a:gd name="T87" fmla="*/ 28 h 81"/>
                    <a:gd name="T88" fmla="*/ 89 w 113"/>
                    <a:gd name="T89" fmla="*/ 9 h 81"/>
                    <a:gd name="T90" fmla="*/ 75 w 113"/>
                    <a:gd name="T91" fmla="*/ 33 h 81"/>
                    <a:gd name="T92" fmla="*/ 70 w 113"/>
                    <a:gd name="T93" fmla="*/ 38 h 81"/>
                    <a:gd name="T94" fmla="*/ 66 w 113"/>
                    <a:gd name="T95" fmla="*/ 43 h 81"/>
                    <a:gd name="T96" fmla="*/ 66 w 113"/>
                    <a:gd name="T97" fmla="*/ 38 h 81"/>
                    <a:gd name="T98" fmla="*/ 70 w 113"/>
                    <a:gd name="T99" fmla="*/ 28 h 81"/>
                    <a:gd name="T100" fmla="*/ 70 w 113"/>
                    <a:gd name="T101" fmla="*/ 14 h 81"/>
                    <a:gd name="T102" fmla="*/ 70 w 113"/>
                    <a:gd name="T103" fmla="*/ 0 h 81"/>
                    <a:gd name="T104" fmla="*/ 61 w 113"/>
                    <a:gd name="T105" fmla="*/ 24 h 81"/>
                    <a:gd name="T106" fmla="*/ 56 w 113"/>
                    <a:gd name="T107" fmla="*/ 33 h 81"/>
                    <a:gd name="T108" fmla="*/ 56 w 113"/>
                    <a:gd name="T109" fmla="*/ 33 h 8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3"/>
                    <a:gd name="T166" fmla="*/ 0 h 81"/>
                    <a:gd name="T167" fmla="*/ 113 w 113"/>
                    <a:gd name="T168" fmla="*/ 81 h 8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3" h="81">
                      <a:moveTo>
                        <a:pt x="56" y="33"/>
                      </a:moveTo>
                      <a:lnTo>
                        <a:pt x="52" y="24"/>
                      </a:lnTo>
                      <a:lnTo>
                        <a:pt x="42" y="19"/>
                      </a:lnTo>
                      <a:lnTo>
                        <a:pt x="33" y="14"/>
                      </a:lnTo>
                      <a:lnTo>
                        <a:pt x="19" y="9"/>
                      </a:lnTo>
                      <a:lnTo>
                        <a:pt x="28" y="19"/>
                      </a:lnTo>
                      <a:lnTo>
                        <a:pt x="42" y="33"/>
                      </a:lnTo>
                      <a:lnTo>
                        <a:pt x="47" y="43"/>
                      </a:lnTo>
                      <a:lnTo>
                        <a:pt x="47" y="47"/>
                      </a:lnTo>
                      <a:lnTo>
                        <a:pt x="23" y="43"/>
                      </a:lnTo>
                      <a:lnTo>
                        <a:pt x="9" y="47"/>
                      </a:lnTo>
                      <a:lnTo>
                        <a:pt x="0" y="57"/>
                      </a:lnTo>
                      <a:lnTo>
                        <a:pt x="23" y="57"/>
                      </a:lnTo>
                      <a:lnTo>
                        <a:pt x="37" y="62"/>
                      </a:lnTo>
                      <a:lnTo>
                        <a:pt x="47" y="62"/>
                      </a:lnTo>
                      <a:lnTo>
                        <a:pt x="42" y="62"/>
                      </a:lnTo>
                      <a:lnTo>
                        <a:pt x="33" y="62"/>
                      </a:lnTo>
                      <a:lnTo>
                        <a:pt x="19" y="66"/>
                      </a:lnTo>
                      <a:lnTo>
                        <a:pt x="5" y="76"/>
                      </a:lnTo>
                      <a:lnTo>
                        <a:pt x="9" y="81"/>
                      </a:lnTo>
                      <a:lnTo>
                        <a:pt x="28" y="81"/>
                      </a:lnTo>
                      <a:lnTo>
                        <a:pt x="42" y="76"/>
                      </a:lnTo>
                      <a:lnTo>
                        <a:pt x="52" y="76"/>
                      </a:lnTo>
                      <a:lnTo>
                        <a:pt x="56" y="76"/>
                      </a:lnTo>
                      <a:lnTo>
                        <a:pt x="61" y="81"/>
                      </a:lnTo>
                      <a:lnTo>
                        <a:pt x="80" y="81"/>
                      </a:lnTo>
                      <a:lnTo>
                        <a:pt x="84" y="81"/>
                      </a:lnTo>
                      <a:lnTo>
                        <a:pt x="80" y="76"/>
                      </a:lnTo>
                      <a:lnTo>
                        <a:pt x="70" y="71"/>
                      </a:lnTo>
                      <a:lnTo>
                        <a:pt x="66" y="71"/>
                      </a:lnTo>
                      <a:lnTo>
                        <a:pt x="70" y="66"/>
                      </a:lnTo>
                      <a:lnTo>
                        <a:pt x="84" y="62"/>
                      </a:lnTo>
                      <a:lnTo>
                        <a:pt x="99" y="57"/>
                      </a:lnTo>
                      <a:lnTo>
                        <a:pt x="113" y="47"/>
                      </a:lnTo>
                      <a:lnTo>
                        <a:pt x="94" y="47"/>
                      </a:lnTo>
                      <a:lnTo>
                        <a:pt x="80" y="52"/>
                      </a:lnTo>
                      <a:lnTo>
                        <a:pt x="70" y="57"/>
                      </a:lnTo>
                      <a:lnTo>
                        <a:pt x="66" y="57"/>
                      </a:lnTo>
                      <a:lnTo>
                        <a:pt x="70" y="57"/>
                      </a:lnTo>
                      <a:lnTo>
                        <a:pt x="75" y="47"/>
                      </a:lnTo>
                      <a:lnTo>
                        <a:pt x="84" y="28"/>
                      </a:lnTo>
                      <a:lnTo>
                        <a:pt x="89" y="9"/>
                      </a:lnTo>
                      <a:lnTo>
                        <a:pt x="75" y="33"/>
                      </a:lnTo>
                      <a:lnTo>
                        <a:pt x="70" y="38"/>
                      </a:lnTo>
                      <a:lnTo>
                        <a:pt x="66" y="43"/>
                      </a:lnTo>
                      <a:lnTo>
                        <a:pt x="66" y="38"/>
                      </a:lnTo>
                      <a:lnTo>
                        <a:pt x="70" y="28"/>
                      </a:lnTo>
                      <a:lnTo>
                        <a:pt x="70" y="14"/>
                      </a:lnTo>
                      <a:lnTo>
                        <a:pt x="70" y="0"/>
                      </a:lnTo>
                      <a:lnTo>
                        <a:pt x="61" y="24"/>
                      </a:lnTo>
                      <a:lnTo>
                        <a:pt x="56" y="33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0" name="Freeform 955"/>
                <p:cNvSpPr>
                  <a:spLocks/>
                </p:cNvSpPr>
                <p:nvPr/>
              </p:nvSpPr>
              <p:spPr bwMode="auto">
                <a:xfrm>
                  <a:off x="3710" y="3893"/>
                  <a:ext cx="9" cy="14"/>
                </a:xfrm>
                <a:custGeom>
                  <a:avLst/>
                  <a:gdLst>
                    <a:gd name="T0" fmla="*/ 4 w 9"/>
                    <a:gd name="T1" fmla="*/ 0 h 14"/>
                    <a:gd name="T2" fmla="*/ 9 w 9"/>
                    <a:gd name="T3" fmla="*/ 0 h 14"/>
                    <a:gd name="T4" fmla="*/ 9 w 9"/>
                    <a:gd name="T5" fmla="*/ 10 h 14"/>
                    <a:gd name="T6" fmla="*/ 9 w 9"/>
                    <a:gd name="T7" fmla="*/ 14 h 14"/>
                    <a:gd name="T8" fmla="*/ 4 w 9"/>
                    <a:gd name="T9" fmla="*/ 14 h 14"/>
                    <a:gd name="T10" fmla="*/ 0 w 9"/>
                    <a:gd name="T11" fmla="*/ 5 h 14"/>
                    <a:gd name="T12" fmla="*/ 0 w 9"/>
                    <a:gd name="T13" fmla="*/ 0 h 14"/>
                    <a:gd name="T14" fmla="*/ 4 w 9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14"/>
                    <a:gd name="T26" fmla="*/ 9 w 9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14">
                      <a:moveTo>
                        <a:pt x="4" y="0"/>
                      </a:moveTo>
                      <a:lnTo>
                        <a:pt x="9" y="0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4" y="14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1" name="Freeform 957"/>
                <p:cNvSpPr>
                  <a:spLocks/>
                </p:cNvSpPr>
                <p:nvPr/>
              </p:nvSpPr>
              <p:spPr bwMode="auto">
                <a:xfrm>
                  <a:off x="3714" y="4121"/>
                  <a:ext cx="19" cy="19"/>
                </a:xfrm>
                <a:custGeom>
                  <a:avLst/>
                  <a:gdLst>
                    <a:gd name="T0" fmla="*/ 5 w 19"/>
                    <a:gd name="T1" fmla="*/ 0 h 19"/>
                    <a:gd name="T2" fmla="*/ 5 w 19"/>
                    <a:gd name="T3" fmla="*/ 5 h 19"/>
                    <a:gd name="T4" fmla="*/ 0 w 19"/>
                    <a:gd name="T5" fmla="*/ 10 h 19"/>
                    <a:gd name="T6" fmla="*/ 5 w 19"/>
                    <a:gd name="T7" fmla="*/ 19 h 19"/>
                    <a:gd name="T8" fmla="*/ 10 w 19"/>
                    <a:gd name="T9" fmla="*/ 19 h 19"/>
                    <a:gd name="T10" fmla="*/ 14 w 19"/>
                    <a:gd name="T11" fmla="*/ 19 h 19"/>
                    <a:gd name="T12" fmla="*/ 14 w 19"/>
                    <a:gd name="T13" fmla="*/ 19 h 19"/>
                    <a:gd name="T14" fmla="*/ 19 w 19"/>
                    <a:gd name="T15" fmla="*/ 19 h 19"/>
                    <a:gd name="T16" fmla="*/ 19 w 19"/>
                    <a:gd name="T17" fmla="*/ 14 h 19"/>
                    <a:gd name="T18" fmla="*/ 19 w 19"/>
                    <a:gd name="T19" fmla="*/ 10 h 19"/>
                    <a:gd name="T20" fmla="*/ 19 w 19"/>
                    <a:gd name="T21" fmla="*/ 5 h 19"/>
                    <a:gd name="T22" fmla="*/ 5 w 19"/>
                    <a:gd name="T23" fmla="*/ 0 h 19"/>
                    <a:gd name="T24" fmla="*/ 5 w 19"/>
                    <a:gd name="T25" fmla="*/ 0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"/>
                    <a:gd name="T40" fmla="*/ 0 h 19"/>
                    <a:gd name="T41" fmla="*/ 19 w 19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" h="19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5" y="19"/>
                      </a:lnTo>
                      <a:lnTo>
                        <a:pt x="10" y="19"/>
                      </a:lnTo>
                      <a:lnTo>
                        <a:pt x="14" y="19"/>
                      </a:lnTo>
                      <a:lnTo>
                        <a:pt x="19" y="19"/>
                      </a:lnTo>
                      <a:lnTo>
                        <a:pt x="19" y="14"/>
                      </a:lnTo>
                      <a:lnTo>
                        <a:pt x="19" y="10"/>
                      </a:lnTo>
                      <a:lnTo>
                        <a:pt x="19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C0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2" name="Freeform 958"/>
                <p:cNvSpPr>
                  <a:spLocks/>
                </p:cNvSpPr>
                <p:nvPr/>
              </p:nvSpPr>
              <p:spPr bwMode="auto">
                <a:xfrm>
                  <a:off x="3653" y="4112"/>
                  <a:ext cx="33" cy="14"/>
                </a:xfrm>
                <a:custGeom>
                  <a:avLst/>
                  <a:gdLst>
                    <a:gd name="T0" fmla="*/ 14 w 33"/>
                    <a:gd name="T1" fmla="*/ 0 h 14"/>
                    <a:gd name="T2" fmla="*/ 14 w 33"/>
                    <a:gd name="T3" fmla="*/ 4 h 14"/>
                    <a:gd name="T4" fmla="*/ 10 w 33"/>
                    <a:gd name="T5" fmla="*/ 4 h 14"/>
                    <a:gd name="T6" fmla="*/ 10 w 33"/>
                    <a:gd name="T7" fmla="*/ 4 h 14"/>
                    <a:gd name="T8" fmla="*/ 5 w 33"/>
                    <a:gd name="T9" fmla="*/ 9 h 14"/>
                    <a:gd name="T10" fmla="*/ 0 w 33"/>
                    <a:gd name="T11" fmla="*/ 9 h 14"/>
                    <a:gd name="T12" fmla="*/ 5 w 33"/>
                    <a:gd name="T13" fmla="*/ 9 h 14"/>
                    <a:gd name="T14" fmla="*/ 10 w 33"/>
                    <a:gd name="T15" fmla="*/ 14 h 14"/>
                    <a:gd name="T16" fmla="*/ 14 w 33"/>
                    <a:gd name="T17" fmla="*/ 9 h 14"/>
                    <a:gd name="T18" fmla="*/ 19 w 33"/>
                    <a:gd name="T19" fmla="*/ 9 h 14"/>
                    <a:gd name="T20" fmla="*/ 24 w 33"/>
                    <a:gd name="T21" fmla="*/ 9 h 14"/>
                    <a:gd name="T22" fmla="*/ 24 w 33"/>
                    <a:gd name="T23" fmla="*/ 9 h 14"/>
                    <a:gd name="T24" fmla="*/ 29 w 33"/>
                    <a:gd name="T25" fmla="*/ 9 h 14"/>
                    <a:gd name="T26" fmla="*/ 33 w 33"/>
                    <a:gd name="T27" fmla="*/ 9 h 14"/>
                    <a:gd name="T28" fmla="*/ 33 w 33"/>
                    <a:gd name="T29" fmla="*/ 4 h 14"/>
                    <a:gd name="T30" fmla="*/ 33 w 33"/>
                    <a:gd name="T31" fmla="*/ 0 h 14"/>
                    <a:gd name="T32" fmla="*/ 24 w 33"/>
                    <a:gd name="T33" fmla="*/ 0 h 14"/>
                    <a:gd name="T34" fmla="*/ 19 w 33"/>
                    <a:gd name="T35" fmla="*/ 0 h 14"/>
                    <a:gd name="T36" fmla="*/ 14 w 33"/>
                    <a:gd name="T37" fmla="*/ 0 h 14"/>
                    <a:gd name="T38" fmla="*/ 14 w 33"/>
                    <a:gd name="T39" fmla="*/ 0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3"/>
                    <a:gd name="T61" fmla="*/ 0 h 14"/>
                    <a:gd name="T62" fmla="*/ 33 w 33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3" h="14">
                      <a:moveTo>
                        <a:pt x="14" y="0"/>
                      </a:moveTo>
                      <a:lnTo>
                        <a:pt x="14" y="4"/>
                      </a:lnTo>
                      <a:lnTo>
                        <a:pt x="10" y="4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10" y="14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9" y="9"/>
                      </a:lnTo>
                      <a:lnTo>
                        <a:pt x="33" y="9"/>
                      </a:lnTo>
                      <a:lnTo>
                        <a:pt x="33" y="4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C0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3" name="Freeform 959"/>
                <p:cNvSpPr>
                  <a:spLocks/>
                </p:cNvSpPr>
                <p:nvPr/>
              </p:nvSpPr>
              <p:spPr bwMode="auto">
                <a:xfrm>
                  <a:off x="3714" y="4017"/>
                  <a:ext cx="43" cy="114"/>
                </a:xfrm>
                <a:custGeom>
                  <a:avLst/>
                  <a:gdLst>
                    <a:gd name="T0" fmla="*/ 10 w 43"/>
                    <a:gd name="T1" fmla="*/ 0 h 114"/>
                    <a:gd name="T2" fmla="*/ 10 w 43"/>
                    <a:gd name="T3" fmla="*/ 4 h 114"/>
                    <a:gd name="T4" fmla="*/ 5 w 43"/>
                    <a:gd name="T5" fmla="*/ 19 h 114"/>
                    <a:gd name="T6" fmla="*/ 0 w 43"/>
                    <a:gd name="T7" fmla="*/ 47 h 114"/>
                    <a:gd name="T8" fmla="*/ 0 w 43"/>
                    <a:gd name="T9" fmla="*/ 57 h 114"/>
                    <a:gd name="T10" fmla="*/ 0 w 43"/>
                    <a:gd name="T11" fmla="*/ 61 h 114"/>
                    <a:gd name="T12" fmla="*/ 0 w 43"/>
                    <a:gd name="T13" fmla="*/ 61 h 114"/>
                    <a:gd name="T14" fmla="*/ 0 w 43"/>
                    <a:gd name="T15" fmla="*/ 71 h 114"/>
                    <a:gd name="T16" fmla="*/ 0 w 43"/>
                    <a:gd name="T17" fmla="*/ 85 h 114"/>
                    <a:gd name="T18" fmla="*/ 0 w 43"/>
                    <a:gd name="T19" fmla="*/ 99 h 114"/>
                    <a:gd name="T20" fmla="*/ 0 w 43"/>
                    <a:gd name="T21" fmla="*/ 109 h 114"/>
                    <a:gd name="T22" fmla="*/ 0 w 43"/>
                    <a:gd name="T23" fmla="*/ 109 h 114"/>
                    <a:gd name="T24" fmla="*/ 5 w 43"/>
                    <a:gd name="T25" fmla="*/ 114 h 114"/>
                    <a:gd name="T26" fmla="*/ 14 w 43"/>
                    <a:gd name="T27" fmla="*/ 114 h 114"/>
                    <a:gd name="T28" fmla="*/ 19 w 43"/>
                    <a:gd name="T29" fmla="*/ 109 h 114"/>
                    <a:gd name="T30" fmla="*/ 19 w 43"/>
                    <a:gd name="T31" fmla="*/ 80 h 114"/>
                    <a:gd name="T32" fmla="*/ 19 w 43"/>
                    <a:gd name="T33" fmla="*/ 66 h 114"/>
                    <a:gd name="T34" fmla="*/ 19 w 43"/>
                    <a:gd name="T35" fmla="*/ 61 h 114"/>
                    <a:gd name="T36" fmla="*/ 19 w 43"/>
                    <a:gd name="T37" fmla="*/ 61 h 114"/>
                    <a:gd name="T38" fmla="*/ 19 w 43"/>
                    <a:gd name="T39" fmla="*/ 52 h 114"/>
                    <a:gd name="T40" fmla="*/ 24 w 43"/>
                    <a:gd name="T41" fmla="*/ 47 h 114"/>
                    <a:gd name="T42" fmla="*/ 29 w 43"/>
                    <a:gd name="T43" fmla="*/ 38 h 114"/>
                    <a:gd name="T44" fmla="*/ 38 w 43"/>
                    <a:gd name="T45" fmla="*/ 23 h 114"/>
                    <a:gd name="T46" fmla="*/ 43 w 43"/>
                    <a:gd name="T47" fmla="*/ 9 h 114"/>
                    <a:gd name="T48" fmla="*/ 38 w 43"/>
                    <a:gd name="T49" fmla="*/ 9 h 114"/>
                    <a:gd name="T50" fmla="*/ 29 w 43"/>
                    <a:gd name="T51" fmla="*/ 4 h 114"/>
                    <a:gd name="T52" fmla="*/ 14 w 43"/>
                    <a:gd name="T53" fmla="*/ 0 h 114"/>
                    <a:gd name="T54" fmla="*/ 10 w 43"/>
                    <a:gd name="T55" fmla="*/ 0 h 11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3"/>
                    <a:gd name="T85" fmla="*/ 0 h 114"/>
                    <a:gd name="T86" fmla="*/ 43 w 43"/>
                    <a:gd name="T87" fmla="*/ 114 h 11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3" h="114">
                      <a:moveTo>
                        <a:pt x="10" y="0"/>
                      </a:moveTo>
                      <a:lnTo>
                        <a:pt x="10" y="4"/>
                      </a:lnTo>
                      <a:lnTo>
                        <a:pt x="5" y="19"/>
                      </a:lnTo>
                      <a:lnTo>
                        <a:pt x="0" y="47"/>
                      </a:lnTo>
                      <a:lnTo>
                        <a:pt x="0" y="57"/>
                      </a:lnTo>
                      <a:lnTo>
                        <a:pt x="0" y="61"/>
                      </a:lnTo>
                      <a:lnTo>
                        <a:pt x="0" y="71"/>
                      </a:lnTo>
                      <a:lnTo>
                        <a:pt x="0" y="85"/>
                      </a:lnTo>
                      <a:lnTo>
                        <a:pt x="0" y="99"/>
                      </a:lnTo>
                      <a:lnTo>
                        <a:pt x="0" y="109"/>
                      </a:lnTo>
                      <a:lnTo>
                        <a:pt x="5" y="114"/>
                      </a:lnTo>
                      <a:lnTo>
                        <a:pt x="14" y="114"/>
                      </a:lnTo>
                      <a:lnTo>
                        <a:pt x="19" y="109"/>
                      </a:lnTo>
                      <a:lnTo>
                        <a:pt x="19" y="80"/>
                      </a:lnTo>
                      <a:lnTo>
                        <a:pt x="19" y="66"/>
                      </a:lnTo>
                      <a:lnTo>
                        <a:pt x="19" y="61"/>
                      </a:lnTo>
                      <a:lnTo>
                        <a:pt x="19" y="52"/>
                      </a:lnTo>
                      <a:lnTo>
                        <a:pt x="24" y="47"/>
                      </a:lnTo>
                      <a:lnTo>
                        <a:pt x="29" y="38"/>
                      </a:lnTo>
                      <a:lnTo>
                        <a:pt x="38" y="23"/>
                      </a:lnTo>
                      <a:lnTo>
                        <a:pt x="43" y="9"/>
                      </a:lnTo>
                      <a:lnTo>
                        <a:pt x="38" y="9"/>
                      </a:lnTo>
                      <a:lnTo>
                        <a:pt x="29" y="4"/>
                      </a:lnTo>
                      <a:lnTo>
                        <a:pt x="14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4" name="Freeform 960"/>
                <p:cNvSpPr>
                  <a:spLocks/>
                </p:cNvSpPr>
                <p:nvPr/>
              </p:nvSpPr>
              <p:spPr bwMode="auto">
                <a:xfrm>
                  <a:off x="3653" y="4002"/>
                  <a:ext cx="80" cy="110"/>
                </a:xfrm>
                <a:custGeom>
                  <a:avLst/>
                  <a:gdLst>
                    <a:gd name="T0" fmla="*/ 47 w 80"/>
                    <a:gd name="T1" fmla="*/ 10 h 110"/>
                    <a:gd name="T2" fmla="*/ 43 w 80"/>
                    <a:gd name="T3" fmla="*/ 15 h 110"/>
                    <a:gd name="T4" fmla="*/ 29 w 80"/>
                    <a:gd name="T5" fmla="*/ 24 h 110"/>
                    <a:gd name="T6" fmla="*/ 14 w 80"/>
                    <a:gd name="T7" fmla="*/ 34 h 110"/>
                    <a:gd name="T8" fmla="*/ 5 w 80"/>
                    <a:gd name="T9" fmla="*/ 38 h 110"/>
                    <a:gd name="T10" fmla="*/ 0 w 80"/>
                    <a:gd name="T11" fmla="*/ 43 h 110"/>
                    <a:gd name="T12" fmla="*/ 0 w 80"/>
                    <a:gd name="T13" fmla="*/ 53 h 110"/>
                    <a:gd name="T14" fmla="*/ 0 w 80"/>
                    <a:gd name="T15" fmla="*/ 62 h 110"/>
                    <a:gd name="T16" fmla="*/ 5 w 80"/>
                    <a:gd name="T17" fmla="*/ 72 h 110"/>
                    <a:gd name="T18" fmla="*/ 10 w 80"/>
                    <a:gd name="T19" fmla="*/ 86 h 110"/>
                    <a:gd name="T20" fmla="*/ 14 w 80"/>
                    <a:gd name="T21" fmla="*/ 100 h 110"/>
                    <a:gd name="T22" fmla="*/ 14 w 80"/>
                    <a:gd name="T23" fmla="*/ 110 h 110"/>
                    <a:gd name="T24" fmla="*/ 14 w 80"/>
                    <a:gd name="T25" fmla="*/ 110 h 110"/>
                    <a:gd name="T26" fmla="*/ 19 w 80"/>
                    <a:gd name="T27" fmla="*/ 110 h 110"/>
                    <a:gd name="T28" fmla="*/ 33 w 80"/>
                    <a:gd name="T29" fmla="*/ 110 h 110"/>
                    <a:gd name="T30" fmla="*/ 33 w 80"/>
                    <a:gd name="T31" fmla="*/ 110 h 110"/>
                    <a:gd name="T32" fmla="*/ 33 w 80"/>
                    <a:gd name="T33" fmla="*/ 100 h 110"/>
                    <a:gd name="T34" fmla="*/ 29 w 80"/>
                    <a:gd name="T35" fmla="*/ 81 h 110"/>
                    <a:gd name="T36" fmla="*/ 24 w 80"/>
                    <a:gd name="T37" fmla="*/ 62 h 110"/>
                    <a:gd name="T38" fmla="*/ 19 w 80"/>
                    <a:gd name="T39" fmla="*/ 53 h 110"/>
                    <a:gd name="T40" fmla="*/ 24 w 80"/>
                    <a:gd name="T41" fmla="*/ 48 h 110"/>
                    <a:gd name="T42" fmla="*/ 38 w 80"/>
                    <a:gd name="T43" fmla="*/ 43 h 110"/>
                    <a:gd name="T44" fmla="*/ 52 w 80"/>
                    <a:gd name="T45" fmla="*/ 38 h 110"/>
                    <a:gd name="T46" fmla="*/ 61 w 80"/>
                    <a:gd name="T47" fmla="*/ 34 h 110"/>
                    <a:gd name="T48" fmla="*/ 71 w 80"/>
                    <a:gd name="T49" fmla="*/ 29 h 110"/>
                    <a:gd name="T50" fmla="*/ 71 w 80"/>
                    <a:gd name="T51" fmla="*/ 29 h 110"/>
                    <a:gd name="T52" fmla="*/ 80 w 80"/>
                    <a:gd name="T53" fmla="*/ 10 h 110"/>
                    <a:gd name="T54" fmla="*/ 71 w 80"/>
                    <a:gd name="T55" fmla="*/ 0 h 110"/>
                    <a:gd name="T56" fmla="*/ 47 w 80"/>
                    <a:gd name="T57" fmla="*/ 10 h 110"/>
                    <a:gd name="T58" fmla="*/ 47 w 80"/>
                    <a:gd name="T59" fmla="*/ 10 h 1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0"/>
                    <a:gd name="T91" fmla="*/ 0 h 110"/>
                    <a:gd name="T92" fmla="*/ 80 w 80"/>
                    <a:gd name="T93" fmla="*/ 110 h 1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0" h="110">
                      <a:moveTo>
                        <a:pt x="47" y="10"/>
                      </a:moveTo>
                      <a:lnTo>
                        <a:pt x="43" y="15"/>
                      </a:lnTo>
                      <a:lnTo>
                        <a:pt x="29" y="24"/>
                      </a:lnTo>
                      <a:lnTo>
                        <a:pt x="14" y="34"/>
                      </a:lnTo>
                      <a:lnTo>
                        <a:pt x="5" y="38"/>
                      </a:lnTo>
                      <a:lnTo>
                        <a:pt x="0" y="43"/>
                      </a:lnTo>
                      <a:lnTo>
                        <a:pt x="0" y="53"/>
                      </a:lnTo>
                      <a:lnTo>
                        <a:pt x="0" y="62"/>
                      </a:lnTo>
                      <a:lnTo>
                        <a:pt x="5" y="72"/>
                      </a:lnTo>
                      <a:lnTo>
                        <a:pt x="10" y="86"/>
                      </a:lnTo>
                      <a:lnTo>
                        <a:pt x="14" y="100"/>
                      </a:lnTo>
                      <a:lnTo>
                        <a:pt x="14" y="110"/>
                      </a:lnTo>
                      <a:lnTo>
                        <a:pt x="19" y="110"/>
                      </a:lnTo>
                      <a:lnTo>
                        <a:pt x="33" y="110"/>
                      </a:lnTo>
                      <a:lnTo>
                        <a:pt x="33" y="100"/>
                      </a:lnTo>
                      <a:lnTo>
                        <a:pt x="29" y="81"/>
                      </a:lnTo>
                      <a:lnTo>
                        <a:pt x="24" y="62"/>
                      </a:lnTo>
                      <a:lnTo>
                        <a:pt x="19" y="53"/>
                      </a:lnTo>
                      <a:lnTo>
                        <a:pt x="24" y="48"/>
                      </a:lnTo>
                      <a:lnTo>
                        <a:pt x="38" y="43"/>
                      </a:lnTo>
                      <a:lnTo>
                        <a:pt x="52" y="38"/>
                      </a:lnTo>
                      <a:lnTo>
                        <a:pt x="61" y="34"/>
                      </a:lnTo>
                      <a:lnTo>
                        <a:pt x="71" y="29"/>
                      </a:lnTo>
                      <a:lnTo>
                        <a:pt x="80" y="10"/>
                      </a:lnTo>
                      <a:lnTo>
                        <a:pt x="71" y="0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5" name="Freeform 961"/>
                <p:cNvSpPr>
                  <a:spLocks/>
                </p:cNvSpPr>
                <p:nvPr/>
              </p:nvSpPr>
              <p:spPr bwMode="auto">
                <a:xfrm>
                  <a:off x="3724" y="3903"/>
                  <a:ext cx="28" cy="33"/>
                </a:xfrm>
                <a:custGeom>
                  <a:avLst/>
                  <a:gdLst>
                    <a:gd name="T0" fmla="*/ 14 w 28"/>
                    <a:gd name="T1" fmla="*/ 0 h 33"/>
                    <a:gd name="T2" fmla="*/ 19 w 28"/>
                    <a:gd name="T3" fmla="*/ 4 h 33"/>
                    <a:gd name="T4" fmla="*/ 19 w 28"/>
                    <a:gd name="T5" fmla="*/ 14 h 33"/>
                    <a:gd name="T6" fmla="*/ 23 w 28"/>
                    <a:gd name="T7" fmla="*/ 19 h 33"/>
                    <a:gd name="T8" fmla="*/ 28 w 28"/>
                    <a:gd name="T9" fmla="*/ 23 h 33"/>
                    <a:gd name="T10" fmla="*/ 23 w 28"/>
                    <a:gd name="T11" fmla="*/ 23 h 33"/>
                    <a:gd name="T12" fmla="*/ 19 w 28"/>
                    <a:gd name="T13" fmla="*/ 28 h 33"/>
                    <a:gd name="T14" fmla="*/ 14 w 28"/>
                    <a:gd name="T15" fmla="*/ 33 h 33"/>
                    <a:gd name="T16" fmla="*/ 9 w 28"/>
                    <a:gd name="T17" fmla="*/ 33 h 33"/>
                    <a:gd name="T18" fmla="*/ 9 w 28"/>
                    <a:gd name="T19" fmla="*/ 28 h 33"/>
                    <a:gd name="T20" fmla="*/ 4 w 28"/>
                    <a:gd name="T21" fmla="*/ 23 h 33"/>
                    <a:gd name="T22" fmla="*/ 0 w 28"/>
                    <a:gd name="T23" fmla="*/ 14 h 33"/>
                    <a:gd name="T24" fmla="*/ 0 w 28"/>
                    <a:gd name="T25" fmla="*/ 9 h 33"/>
                    <a:gd name="T26" fmla="*/ 0 w 28"/>
                    <a:gd name="T27" fmla="*/ 4 h 33"/>
                    <a:gd name="T28" fmla="*/ 4 w 28"/>
                    <a:gd name="T29" fmla="*/ 4 h 33"/>
                    <a:gd name="T30" fmla="*/ 14 w 28"/>
                    <a:gd name="T31" fmla="*/ 0 h 33"/>
                    <a:gd name="T32" fmla="*/ 14 w 28"/>
                    <a:gd name="T33" fmla="*/ 0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3"/>
                    <a:gd name="T53" fmla="*/ 28 w 28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3">
                      <a:moveTo>
                        <a:pt x="14" y="0"/>
                      </a:moveTo>
                      <a:lnTo>
                        <a:pt x="19" y="4"/>
                      </a:lnTo>
                      <a:lnTo>
                        <a:pt x="19" y="14"/>
                      </a:lnTo>
                      <a:lnTo>
                        <a:pt x="23" y="19"/>
                      </a:lnTo>
                      <a:lnTo>
                        <a:pt x="28" y="23"/>
                      </a:lnTo>
                      <a:lnTo>
                        <a:pt x="23" y="23"/>
                      </a:lnTo>
                      <a:lnTo>
                        <a:pt x="19" y="28"/>
                      </a:lnTo>
                      <a:lnTo>
                        <a:pt x="14" y="33"/>
                      </a:lnTo>
                      <a:lnTo>
                        <a:pt x="9" y="33"/>
                      </a:lnTo>
                      <a:lnTo>
                        <a:pt x="9" y="28"/>
                      </a:lnTo>
                      <a:lnTo>
                        <a:pt x="4" y="23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6" name="Freeform 962"/>
                <p:cNvSpPr>
                  <a:spLocks/>
                </p:cNvSpPr>
                <p:nvPr/>
              </p:nvSpPr>
              <p:spPr bwMode="auto">
                <a:xfrm>
                  <a:off x="3724" y="3922"/>
                  <a:ext cx="23" cy="71"/>
                </a:xfrm>
                <a:custGeom>
                  <a:avLst/>
                  <a:gdLst>
                    <a:gd name="T0" fmla="*/ 4 w 23"/>
                    <a:gd name="T1" fmla="*/ 4 h 71"/>
                    <a:gd name="T2" fmla="*/ 9 w 23"/>
                    <a:gd name="T3" fmla="*/ 0 h 71"/>
                    <a:gd name="T4" fmla="*/ 19 w 23"/>
                    <a:gd name="T5" fmla="*/ 4 h 71"/>
                    <a:gd name="T6" fmla="*/ 23 w 23"/>
                    <a:gd name="T7" fmla="*/ 19 h 71"/>
                    <a:gd name="T8" fmla="*/ 19 w 23"/>
                    <a:gd name="T9" fmla="*/ 71 h 71"/>
                    <a:gd name="T10" fmla="*/ 0 w 23"/>
                    <a:gd name="T11" fmla="*/ 66 h 71"/>
                    <a:gd name="T12" fmla="*/ 0 w 23"/>
                    <a:gd name="T13" fmla="*/ 9 h 71"/>
                    <a:gd name="T14" fmla="*/ 4 w 23"/>
                    <a:gd name="T15" fmla="*/ 4 h 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"/>
                    <a:gd name="T25" fmla="*/ 0 h 71"/>
                    <a:gd name="T26" fmla="*/ 23 w 23"/>
                    <a:gd name="T27" fmla="*/ 71 h 7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" h="71">
                      <a:moveTo>
                        <a:pt x="4" y="4"/>
                      </a:moveTo>
                      <a:lnTo>
                        <a:pt x="9" y="0"/>
                      </a:lnTo>
                      <a:lnTo>
                        <a:pt x="19" y="4"/>
                      </a:lnTo>
                      <a:lnTo>
                        <a:pt x="23" y="19"/>
                      </a:lnTo>
                      <a:lnTo>
                        <a:pt x="19" y="71"/>
                      </a:lnTo>
                      <a:lnTo>
                        <a:pt x="0" y="66"/>
                      </a:lnTo>
                      <a:lnTo>
                        <a:pt x="0" y="9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7" name="Freeform 963"/>
                <p:cNvSpPr>
                  <a:spLocks/>
                </p:cNvSpPr>
                <p:nvPr/>
              </p:nvSpPr>
              <p:spPr bwMode="auto">
                <a:xfrm>
                  <a:off x="3700" y="3917"/>
                  <a:ext cx="85" cy="119"/>
                </a:xfrm>
                <a:custGeom>
                  <a:avLst/>
                  <a:gdLst>
                    <a:gd name="T0" fmla="*/ 28 w 85"/>
                    <a:gd name="T1" fmla="*/ 5 h 119"/>
                    <a:gd name="T2" fmla="*/ 0 w 85"/>
                    <a:gd name="T3" fmla="*/ 14 h 119"/>
                    <a:gd name="T4" fmla="*/ 0 w 85"/>
                    <a:gd name="T5" fmla="*/ 24 h 119"/>
                    <a:gd name="T6" fmla="*/ 5 w 85"/>
                    <a:gd name="T7" fmla="*/ 38 h 119"/>
                    <a:gd name="T8" fmla="*/ 10 w 85"/>
                    <a:gd name="T9" fmla="*/ 52 h 119"/>
                    <a:gd name="T10" fmla="*/ 10 w 85"/>
                    <a:gd name="T11" fmla="*/ 71 h 119"/>
                    <a:gd name="T12" fmla="*/ 10 w 85"/>
                    <a:gd name="T13" fmla="*/ 85 h 119"/>
                    <a:gd name="T14" fmla="*/ 10 w 85"/>
                    <a:gd name="T15" fmla="*/ 90 h 119"/>
                    <a:gd name="T16" fmla="*/ 5 w 85"/>
                    <a:gd name="T17" fmla="*/ 95 h 119"/>
                    <a:gd name="T18" fmla="*/ 0 w 85"/>
                    <a:gd name="T19" fmla="*/ 100 h 119"/>
                    <a:gd name="T20" fmla="*/ 0 w 85"/>
                    <a:gd name="T21" fmla="*/ 100 h 119"/>
                    <a:gd name="T22" fmla="*/ 10 w 85"/>
                    <a:gd name="T23" fmla="*/ 100 h 119"/>
                    <a:gd name="T24" fmla="*/ 14 w 85"/>
                    <a:gd name="T25" fmla="*/ 104 h 119"/>
                    <a:gd name="T26" fmla="*/ 14 w 85"/>
                    <a:gd name="T27" fmla="*/ 109 h 119"/>
                    <a:gd name="T28" fmla="*/ 19 w 85"/>
                    <a:gd name="T29" fmla="*/ 109 h 119"/>
                    <a:gd name="T30" fmla="*/ 28 w 85"/>
                    <a:gd name="T31" fmla="*/ 95 h 119"/>
                    <a:gd name="T32" fmla="*/ 24 w 85"/>
                    <a:gd name="T33" fmla="*/ 104 h 119"/>
                    <a:gd name="T34" fmla="*/ 28 w 85"/>
                    <a:gd name="T35" fmla="*/ 109 h 119"/>
                    <a:gd name="T36" fmla="*/ 38 w 85"/>
                    <a:gd name="T37" fmla="*/ 109 h 119"/>
                    <a:gd name="T38" fmla="*/ 52 w 85"/>
                    <a:gd name="T39" fmla="*/ 114 h 119"/>
                    <a:gd name="T40" fmla="*/ 66 w 85"/>
                    <a:gd name="T41" fmla="*/ 119 h 119"/>
                    <a:gd name="T42" fmla="*/ 71 w 85"/>
                    <a:gd name="T43" fmla="*/ 119 h 119"/>
                    <a:gd name="T44" fmla="*/ 71 w 85"/>
                    <a:gd name="T45" fmla="*/ 114 h 119"/>
                    <a:gd name="T46" fmla="*/ 71 w 85"/>
                    <a:gd name="T47" fmla="*/ 104 h 119"/>
                    <a:gd name="T48" fmla="*/ 66 w 85"/>
                    <a:gd name="T49" fmla="*/ 90 h 119"/>
                    <a:gd name="T50" fmla="*/ 66 w 85"/>
                    <a:gd name="T51" fmla="*/ 81 h 119"/>
                    <a:gd name="T52" fmla="*/ 71 w 85"/>
                    <a:gd name="T53" fmla="*/ 57 h 119"/>
                    <a:gd name="T54" fmla="*/ 75 w 85"/>
                    <a:gd name="T55" fmla="*/ 38 h 119"/>
                    <a:gd name="T56" fmla="*/ 80 w 85"/>
                    <a:gd name="T57" fmla="*/ 24 h 119"/>
                    <a:gd name="T58" fmla="*/ 85 w 85"/>
                    <a:gd name="T59" fmla="*/ 14 h 119"/>
                    <a:gd name="T60" fmla="*/ 80 w 85"/>
                    <a:gd name="T61" fmla="*/ 9 h 119"/>
                    <a:gd name="T62" fmla="*/ 66 w 85"/>
                    <a:gd name="T63" fmla="*/ 5 h 119"/>
                    <a:gd name="T64" fmla="*/ 52 w 85"/>
                    <a:gd name="T65" fmla="*/ 0 h 119"/>
                    <a:gd name="T66" fmla="*/ 47 w 85"/>
                    <a:gd name="T67" fmla="*/ 0 h 119"/>
                    <a:gd name="T68" fmla="*/ 28 w 85"/>
                    <a:gd name="T69" fmla="*/ 62 h 119"/>
                    <a:gd name="T70" fmla="*/ 28 w 85"/>
                    <a:gd name="T71" fmla="*/ 5 h 119"/>
                    <a:gd name="T72" fmla="*/ 28 w 85"/>
                    <a:gd name="T73" fmla="*/ 5 h 11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5"/>
                    <a:gd name="T112" fmla="*/ 0 h 119"/>
                    <a:gd name="T113" fmla="*/ 85 w 85"/>
                    <a:gd name="T114" fmla="*/ 119 h 11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5" h="119">
                      <a:moveTo>
                        <a:pt x="28" y="5"/>
                      </a:move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5" y="38"/>
                      </a:lnTo>
                      <a:lnTo>
                        <a:pt x="10" y="52"/>
                      </a:lnTo>
                      <a:lnTo>
                        <a:pt x="10" y="71"/>
                      </a:lnTo>
                      <a:lnTo>
                        <a:pt x="10" y="85"/>
                      </a:lnTo>
                      <a:lnTo>
                        <a:pt x="10" y="90"/>
                      </a:lnTo>
                      <a:lnTo>
                        <a:pt x="5" y="95"/>
                      </a:lnTo>
                      <a:lnTo>
                        <a:pt x="0" y="100"/>
                      </a:lnTo>
                      <a:lnTo>
                        <a:pt x="10" y="100"/>
                      </a:lnTo>
                      <a:lnTo>
                        <a:pt x="14" y="104"/>
                      </a:lnTo>
                      <a:lnTo>
                        <a:pt x="14" y="109"/>
                      </a:lnTo>
                      <a:lnTo>
                        <a:pt x="19" y="109"/>
                      </a:lnTo>
                      <a:lnTo>
                        <a:pt x="28" y="95"/>
                      </a:lnTo>
                      <a:lnTo>
                        <a:pt x="24" y="104"/>
                      </a:lnTo>
                      <a:lnTo>
                        <a:pt x="28" y="109"/>
                      </a:lnTo>
                      <a:lnTo>
                        <a:pt x="38" y="109"/>
                      </a:lnTo>
                      <a:lnTo>
                        <a:pt x="52" y="114"/>
                      </a:lnTo>
                      <a:lnTo>
                        <a:pt x="66" y="119"/>
                      </a:lnTo>
                      <a:lnTo>
                        <a:pt x="71" y="119"/>
                      </a:lnTo>
                      <a:lnTo>
                        <a:pt x="71" y="114"/>
                      </a:lnTo>
                      <a:lnTo>
                        <a:pt x="71" y="104"/>
                      </a:lnTo>
                      <a:lnTo>
                        <a:pt x="66" y="90"/>
                      </a:lnTo>
                      <a:lnTo>
                        <a:pt x="66" y="81"/>
                      </a:lnTo>
                      <a:lnTo>
                        <a:pt x="71" y="57"/>
                      </a:lnTo>
                      <a:lnTo>
                        <a:pt x="75" y="38"/>
                      </a:lnTo>
                      <a:lnTo>
                        <a:pt x="80" y="24"/>
                      </a:lnTo>
                      <a:lnTo>
                        <a:pt x="85" y="14"/>
                      </a:lnTo>
                      <a:lnTo>
                        <a:pt x="80" y="9"/>
                      </a:lnTo>
                      <a:lnTo>
                        <a:pt x="66" y="5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28" y="62"/>
                      </a:lnTo>
                      <a:lnTo>
                        <a:pt x="28" y="5"/>
                      </a:lnTo>
                      <a:close/>
                    </a:path>
                  </a:pathLst>
                </a:custGeom>
                <a:solidFill>
                  <a:srgbClr val="5232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8" name="Rectangle 964"/>
                <p:cNvSpPr>
                  <a:spLocks noChangeArrowheads="1"/>
                </p:cNvSpPr>
                <p:nvPr/>
              </p:nvSpPr>
              <p:spPr bwMode="auto">
                <a:xfrm>
                  <a:off x="3719" y="3903"/>
                  <a:ext cx="28" cy="28"/>
                </a:xfrm>
                <a:prstGeom prst="rect">
                  <a:avLst/>
                </a:prstGeom>
                <a:solidFill>
                  <a:srgbClr val="D3A5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9" name="Freeform 965"/>
                <p:cNvSpPr>
                  <a:spLocks/>
                </p:cNvSpPr>
                <p:nvPr/>
              </p:nvSpPr>
              <p:spPr bwMode="auto">
                <a:xfrm>
                  <a:off x="3724" y="3903"/>
                  <a:ext cx="19" cy="14"/>
                </a:xfrm>
                <a:custGeom>
                  <a:avLst/>
                  <a:gdLst>
                    <a:gd name="T0" fmla="*/ 19 w 19"/>
                    <a:gd name="T1" fmla="*/ 0 h 14"/>
                    <a:gd name="T2" fmla="*/ 19 w 19"/>
                    <a:gd name="T3" fmla="*/ 9 h 14"/>
                    <a:gd name="T4" fmla="*/ 19 w 19"/>
                    <a:gd name="T5" fmla="*/ 9 h 14"/>
                    <a:gd name="T6" fmla="*/ 14 w 19"/>
                    <a:gd name="T7" fmla="*/ 14 h 14"/>
                    <a:gd name="T8" fmla="*/ 4 w 19"/>
                    <a:gd name="T9" fmla="*/ 14 h 14"/>
                    <a:gd name="T10" fmla="*/ 0 w 19"/>
                    <a:gd name="T11" fmla="*/ 14 h 14"/>
                    <a:gd name="T12" fmla="*/ 0 w 19"/>
                    <a:gd name="T13" fmla="*/ 14 h 14"/>
                    <a:gd name="T14" fmla="*/ 0 w 19"/>
                    <a:gd name="T15" fmla="*/ 9 h 14"/>
                    <a:gd name="T16" fmla="*/ 19 w 19"/>
                    <a:gd name="T17" fmla="*/ 0 h 14"/>
                    <a:gd name="T18" fmla="*/ 19 w 19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4"/>
                    <a:gd name="T32" fmla="*/ 19 w 19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4">
                      <a:moveTo>
                        <a:pt x="19" y="0"/>
                      </a:moveTo>
                      <a:lnTo>
                        <a:pt x="19" y="9"/>
                      </a:lnTo>
                      <a:lnTo>
                        <a:pt x="14" y="14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blipFill dpi="0" rotWithShape="0">
                  <a:blip r:embed="rId17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0" name="Rectangle 966"/>
                <p:cNvSpPr>
                  <a:spLocks noChangeArrowheads="1"/>
                </p:cNvSpPr>
                <p:nvPr/>
              </p:nvSpPr>
              <p:spPr bwMode="auto">
                <a:xfrm>
                  <a:off x="3719" y="3903"/>
                  <a:ext cx="28" cy="28"/>
                </a:xfrm>
                <a:prstGeom prst="rect">
                  <a:avLst/>
                </a:prstGeom>
                <a:solidFill>
                  <a:srgbClr val="D3A5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1" name="Freeform 967"/>
                <p:cNvSpPr>
                  <a:spLocks/>
                </p:cNvSpPr>
                <p:nvPr/>
              </p:nvSpPr>
              <p:spPr bwMode="auto">
                <a:xfrm>
                  <a:off x="3710" y="3874"/>
                  <a:ext cx="37" cy="43"/>
                </a:xfrm>
                <a:custGeom>
                  <a:avLst/>
                  <a:gdLst>
                    <a:gd name="T0" fmla="*/ 14 w 37"/>
                    <a:gd name="T1" fmla="*/ 0 h 43"/>
                    <a:gd name="T2" fmla="*/ 23 w 37"/>
                    <a:gd name="T3" fmla="*/ 5 h 43"/>
                    <a:gd name="T4" fmla="*/ 33 w 37"/>
                    <a:gd name="T5" fmla="*/ 5 h 43"/>
                    <a:gd name="T6" fmla="*/ 37 w 37"/>
                    <a:gd name="T7" fmla="*/ 14 h 43"/>
                    <a:gd name="T8" fmla="*/ 37 w 37"/>
                    <a:gd name="T9" fmla="*/ 19 h 43"/>
                    <a:gd name="T10" fmla="*/ 33 w 37"/>
                    <a:gd name="T11" fmla="*/ 38 h 43"/>
                    <a:gd name="T12" fmla="*/ 23 w 37"/>
                    <a:gd name="T13" fmla="*/ 43 h 43"/>
                    <a:gd name="T14" fmla="*/ 18 w 37"/>
                    <a:gd name="T15" fmla="*/ 43 h 43"/>
                    <a:gd name="T16" fmla="*/ 14 w 37"/>
                    <a:gd name="T17" fmla="*/ 43 h 43"/>
                    <a:gd name="T18" fmla="*/ 9 w 37"/>
                    <a:gd name="T19" fmla="*/ 43 h 43"/>
                    <a:gd name="T20" fmla="*/ 4 w 37"/>
                    <a:gd name="T21" fmla="*/ 38 h 43"/>
                    <a:gd name="T22" fmla="*/ 4 w 37"/>
                    <a:gd name="T23" fmla="*/ 29 h 43"/>
                    <a:gd name="T24" fmla="*/ 0 w 37"/>
                    <a:gd name="T25" fmla="*/ 24 h 43"/>
                    <a:gd name="T26" fmla="*/ 0 w 37"/>
                    <a:gd name="T27" fmla="*/ 24 h 43"/>
                    <a:gd name="T28" fmla="*/ 0 w 37"/>
                    <a:gd name="T29" fmla="*/ 14 h 43"/>
                    <a:gd name="T30" fmla="*/ 4 w 37"/>
                    <a:gd name="T31" fmla="*/ 5 h 43"/>
                    <a:gd name="T32" fmla="*/ 14 w 37"/>
                    <a:gd name="T33" fmla="*/ 0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43"/>
                    <a:gd name="T53" fmla="*/ 37 w 37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43">
                      <a:moveTo>
                        <a:pt x="14" y="0"/>
                      </a:moveTo>
                      <a:lnTo>
                        <a:pt x="23" y="5"/>
                      </a:lnTo>
                      <a:lnTo>
                        <a:pt x="33" y="5"/>
                      </a:lnTo>
                      <a:lnTo>
                        <a:pt x="37" y="14"/>
                      </a:lnTo>
                      <a:lnTo>
                        <a:pt x="37" y="19"/>
                      </a:lnTo>
                      <a:lnTo>
                        <a:pt x="33" y="38"/>
                      </a:lnTo>
                      <a:lnTo>
                        <a:pt x="23" y="43"/>
                      </a:lnTo>
                      <a:lnTo>
                        <a:pt x="18" y="43"/>
                      </a:lnTo>
                      <a:lnTo>
                        <a:pt x="14" y="43"/>
                      </a:lnTo>
                      <a:lnTo>
                        <a:pt x="9" y="43"/>
                      </a:lnTo>
                      <a:lnTo>
                        <a:pt x="4" y="38"/>
                      </a:lnTo>
                      <a:lnTo>
                        <a:pt x="4" y="29"/>
                      </a:lnTo>
                      <a:lnTo>
                        <a:pt x="0" y="24"/>
                      </a:lnTo>
                      <a:lnTo>
                        <a:pt x="0" y="14"/>
                      </a:lnTo>
                      <a:lnTo>
                        <a:pt x="4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2" name="Freeform 968"/>
                <p:cNvSpPr>
                  <a:spLocks/>
                </p:cNvSpPr>
                <p:nvPr/>
              </p:nvSpPr>
              <p:spPr bwMode="auto">
                <a:xfrm>
                  <a:off x="3738" y="3884"/>
                  <a:ext cx="9" cy="23"/>
                </a:xfrm>
                <a:custGeom>
                  <a:avLst/>
                  <a:gdLst>
                    <a:gd name="T0" fmla="*/ 0 w 9"/>
                    <a:gd name="T1" fmla="*/ 4 h 23"/>
                    <a:gd name="T2" fmla="*/ 0 w 9"/>
                    <a:gd name="T3" fmla="*/ 0 h 23"/>
                    <a:gd name="T4" fmla="*/ 5 w 9"/>
                    <a:gd name="T5" fmla="*/ 0 h 23"/>
                    <a:gd name="T6" fmla="*/ 9 w 9"/>
                    <a:gd name="T7" fmla="*/ 4 h 23"/>
                    <a:gd name="T8" fmla="*/ 9 w 9"/>
                    <a:gd name="T9" fmla="*/ 14 h 23"/>
                    <a:gd name="T10" fmla="*/ 9 w 9"/>
                    <a:gd name="T11" fmla="*/ 19 h 23"/>
                    <a:gd name="T12" fmla="*/ 5 w 9"/>
                    <a:gd name="T13" fmla="*/ 23 h 23"/>
                    <a:gd name="T14" fmla="*/ 5 w 9"/>
                    <a:gd name="T15" fmla="*/ 14 h 23"/>
                    <a:gd name="T16" fmla="*/ 5 w 9"/>
                    <a:gd name="T17" fmla="*/ 9 h 23"/>
                    <a:gd name="T18" fmla="*/ 0 w 9"/>
                    <a:gd name="T19" fmla="*/ 14 h 23"/>
                    <a:gd name="T20" fmla="*/ 0 w 9"/>
                    <a:gd name="T21" fmla="*/ 9 h 23"/>
                    <a:gd name="T22" fmla="*/ 0 w 9"/>
                    <a:gd name="T23" fmla="*/ 4 h 2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23"/>
                    <a:gd name="T38" fmla="*/ 9 w 9"/>
                    <a:gd name="T39" fmla="*/ 23 h 2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23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4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5" y="23"/>
                      </a:lnTo>
                      <a:lnTo>
                        <a:pt x="5" y="14"/>
                      </a:lnTo>
                      <a:lnTo>
                        <a:pt x="5" y="9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3" name="Freeform 969"/>
                <p:cNvSpPr>
                  <a:spLocks/>
                </p:cNvSpPr>
                <p:nvPr/>
              </p:nvSpPr>
              <p:spPr bwMode="auto">
                <a:xfrm>
                  <a:off x="3733" y="3912"/>
                  <a:ext cx="14" cy="19"/>
                </a:xfrm>
                <a:custGeom>
                  <a:avLst/>
                  <a:gdLst>
                    <a:gd name="T0" fmla="*/ 10 w 14"/>
                    <a:gd name="T1" fmla="*/ 0 h 19"/>
                    <a:gd name="T2" fmla="*/ 5 w 14"/>
                    <a:gd name="T3" fmla="*/ 10 h 19"/>
                    <a:gd name="T4" fmla="*/ 0 w 14"/>
                    <a:gd name="T5" fmla="*/ 14 h 19"/>
                    <a:gd name="T6" fmla="*/ 10 w 14"/>
                    <a:gd name="T7" fmla="*/ 19 h 19"/>
                    <a:gd name="T8" fmla="*/ 14 w 14"/>
                    <a:gd name="T9" fmla="*/ 5 h 19"/>
                    <a:gd name="T10" fmla="*/ 10 w 14"/>
                    <a:gd name="T11" fmla="*/ 0 h 19"/>
                    <a:gd name="T12" fmla="*/ 10 w 14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9"/>
                    <a:gd name="T23" fmla="*/ 14 w 1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9">
                      <a:moveTo>
                        <a:pt x="10" y="0"/>
                      </a:moveTo>
                      <a:lnTo>
                        <a:pt x="5" y="10"/>
                      </a:lnTo>
                      <a:lnTo>
                        <a:pt x="0" y="14"/>
                      </a:lnTo>
                      <a:lnTo>
                        <a:pt x="10" y="19"/>
                      </a:lnTo>
                      <a:lnTo>
                        <a:pt x="14" y="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4" name="Freeform 970"/>
                <p:cNvSpPr>
                  <a:spLocks/>
                </p:cNvSpPr>
                <p:nvPr/>
              </p:nvSpPr>
              <p:spPr bwMode="auto">
                <a:xfrm>
                  <a:off x="3724" y="3917"/>
                  <a:ext cx="9" cy="14"/>
                </a:xfrm>
                <a:custGeom>
                  <a:avLst/>
                  <a:gdLst>
                    <a:gd name="T0" fmla="*/ 0 w 9"/>
                    <a:gd name="T1" fmla="*/ 0 h 14"/>
                    <a:gd name="T2" fmla="*/ 9 w 9"/>
                    <a:gd name="T3" fmla="*/ 5 h 14"/>
                    <a:gd name="T4" fmla="*/ 4 w 9"/>
                    <a:gd name="T5" fmla="*/ 14 h 14"/>
                    <a:gd name="T6" fmla="*/ 0 w 9"/>
                    <a:gd name="T7" fmla="*/ 5 h 14"/>
                    <a:gd name="T8" fmla="*/ 0 w 9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4"/>
                    <a:gd name="T17" fmla="*/ 9 w 9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4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4" y="14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5" name="Freeform 971"/>
                <p:cNvSpPr>
                  <a:spLocks/>
                </p:cNvSpPr>
                <p:nvPr/>
              </p:nvSpPr>
              <p:spPr bwMode="auto">
                <a:xfrm>
                  <a:off x="3728" y="3926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5 w 5"/>
                    <a:gd name="T3" fmla="*/ 0 h 5"/>
                    <a:gd name="T4" fmla="*/ 5 w 5"/>
                    <a:gd name="T5" fmla="*/ 0 h 5"/>
                    <a:gd name="T6" fmla="*/ 5 w 5"/>
                    <a:gd name="T7" fmla="*/ 5 h 5"/>
                    <a:gd name="T8" fmla="*/ 0 w 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18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6" name="Freeform 972"/>
                <p:cNvSpPr>
                  <a:spLocks/>
                </p:cNvSpPr>
                <p:nvPr/>
              </p:nvSpPr>
              <p:spPr bwMode="auto">
                <a:xfrm>
                  <a:off x="3733" y="3912"/>
                  <a:ext cx="14" cy="19"/>
                </a:xfrm>
                <a:custGeom>
                  <a:avLst/>
                  <a:gdLst>
                    <a:gd name="T0" fmla="*/ 10 w 14"/>
                    <a:gd name="T1" fmla="*/ 0 h 19"/>
                    <a:gd name="T2" fmla="*/ 5 w 14"/>
                    <a:gd name="T3" fmla="*/ 5 h 19"/>
                    <a:gd name="T4" fmla="*/ 0 w 14"/>
                    <a:gd name="T5" fmla="*/ 10 h 19"/>
                    <a:gd name="T6" fmla="*/ 10 w 14"/>
                    <a:gd name="T7" fmla="*/ 19 h 19"/>
                    <a:gd name="T8" fmla="*/ 14 w 14"/>
                    <a:gd name="T9" fmla="*/ 5 h 19"/>
                    <a:gd name="T10" fmla="*/ 10 w 14"/>
                    <a:gd name="T11" fmla="*/ 0 h 19"/>
                    <a:gd name="T12" fmla="*/ 10 w 14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9"/>
                    <a:gd name="T23" fmla="*/ 14 w 14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9">
                      <a:moveTo>
                        <a:pt x="10" y="0"/>
                      </a:move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10" y="19"/>
                      </a:lnTo>
                      <a:lnTo>
                        <a:pt x="14" y="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7" name="Freeform 973"/>
                <p:cNvSpPr>
                  <a:spLocks/>
                </p:cNvSpPr>
                <p:nvPr/>
              </p:nvSpPr>
              <p:spPr bwMode="auto">
                <a:xfrm>
                  <a:off x="3724" y="3917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9 w 9"/>
                    <a:gd name="T3" fmla="*/ 5 h 9"/>
                    <a:gd name="T4" fmla="*/ 4 w 9"/>
                    <a:gd name="T5" fmla="*/ 9 h 9"/>
                    <a:gd name="T6" fmla="*/ 0 w 9"/>
                    <a:gd name="T7" fmla="*/ 5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4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8" name="Freeform 974"/>
                <p:cNvSpPr>
                  <a:spLocks/>
                </p:cNvSpPr>
                <p:nvPr/>
              </p:nvSpPr>
              <p:spPr bwMode="auto">
                <a:xfrm>
                  <a:off x="3724" y="3931"/>
                  <a:ext cx="14" cy="48"/>
                </a:xfrm>
                <a:custGeom>
                  <a:avLst/>
                  <a:gdLst>
                    <a:gd name="T0" fmla="*/ 9 w 14"/>
                    <a:gd name="T1" fmla="*/ 0 h 48"/>
                    <a:gd name="T2" fmla="*/ 9 w 14"/>
                    <a:gd name="T3" fmla="*/ 0 h 48"/>
                    <a:gd name="T4" fmla="*/ 4 w 14"/>
                    <a:gd name="T5" fmla="*/ 10 h 48"/>
                    <a:gd name="T6" fmla="*/ 0 w 14"/>
                    <a:gd name="T7" fmla="*/ 14 h 48"/>
                    <a:gd name="T8" fmla="*/ 0 w 14"/>
                    <a:gd name="T9" fmla="*/ 19 h 48"/>
                    <a:gd name="T10" fmla="*/ 0 w 14"/>
                    <a:gd name="T11" fmla="*/ 24 h 48"/>
                    <a:gd name="T12" fmla="*/ 4 w 14"/>
                    <a:gd name="T13" fmla="*/ 33 h 48"/>
                    <a:gd name="T14" fmla="*/ 4 w 14"/>
                    <a:gd name="T15" fmla="*/ 43 h 48"/>
                    <a:gd name="T16" fmla="*/ 4 w 14"/>
                    <a:gd name="T17" fmla="*/ 48 h 48"/>
                    <a:gd name="T18" fmla="*/ 14 w 14"/>
                    <a:gd name="T19" fmla="*/ 19 h 48"/>
                    <a:gd name="T20" fmla="*/ 9 w 14"/>
                    <a:gd name="T21" fmla="*/ 0 h 48"/>
                    <a:gd name="T22" fmla="*/ 9 w 14"/>
                    <a:gd name="T23" fmla="*/ 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48"/>
                    <a:gd name="T38" fmla="*/ 14 w 14"/>
                    <a:gd name="T39" fmla="*/ 48 h 4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48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0" y="24"/>
                      </a:lnTo>
                      <a:lnTo>
                        <a:pt x="4" y="33"/>
                      </a:lnTo>
                      <a:lnTo>
                        <a:pt x="4" y="43"/>
                      </a:lnTo>
                      <a:lnTo>
                        <a:pt x="4" y="48"/>
                      </a:lnTo>
                      <a:lnTo>
                        <a:pt x="14" y="1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blipFill dpi="0" rotWithShape="0">
                  <a:blip r:embed="rId19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9" name="Freeform 975"/>
                <p:cNvSpPr>
                  <a:spLocks/>
                </p:cNvSpPr>
                <p:nvPr/>
              </p:nvSpPr>
              <p:spPr bwMode="auto">
                <a:xfrm>
                  <a:off x="3714" y="3922"/>
                  <a:ext cx="14" cy="57"/>
                </a:xfrm>
                <a:custGeom>
                  <a:avLst/>
                  <a:gdLst>
                    <a:gd name="T0" fmla="*/ 10 w 14"/>
                    <a:gd name="T1" fmla="*/ 0 h 57"/>
                    <a:gd name="T2" fmla="*/ 10 w 14"/>
                    <a:gd name="T3" fmla="*/ 4 h 57"/>
                    <a:gd name="T4" fmla="*/ 10 w 14"/>
                    <a:gd name="T5" fmla="*/ 9 h 57"/>
                    <a:gd name="T6" fmla="*/ 14 w 14"/>
                    <a:gd name="T7" fmla="*/ 28 h 57"/>
                    <a:gd name="T8" fmla="*/ 14 w 14"/>
                    <a:gd name="T9" fmla="*/ 47 h 57"/>
                    <a:gd name="T10" fmla="*/ 14 w 14"/>
                    <a:gd name="T11" fmla="*/ 52 h 57"/>
                    <a:gd name="T12" fmla="*/ 14 w 14"/>
                    <a:gd name="T13" fmla="*/ 57 h 57"/>
                    <a:gd name="T14" fmla="*/ 14 w 14"/>
                    <a:gd name="T15" fmla="*/ 52 h 57"/>
                    <a:gd name="T16" fmla="*/ 10 w 14"/>
                    <a:gd name="T17" fmla="*/ 42 h 57"/>
                    <a:gd name="T18" fmla="*/ 5 w 14"/>
                    <a:gd name="T19" fmla="*/ 33 h 57"/>
                    <a:gd name="T20" fmla="*/ 0 w 14"/>
                    <a:gd name="T21" fmla="*/ 28 h 57"/>
                    <a:gd name="T22" fmla="*/ 5 w 14"/>
                    <a:gd name="T23" fmla="*/ 23 h 57"/>
                    <a:gd name="T24" fmla="*/ 5 w 14"/>
                    <a:gd name="T25" fmla="*/ 19 h 57"/>
                    <a:gd name="T26" fmla="*/ 5 w 14"/>
                    <a:gd name="T27" fmla="*/ 14 h 57"/>
                    <a:gd name="T28" fmla="*/ 0 w 14"/>
                    <a:gd name="T29" fmla="*/ 9 h 57"/>
                    <a:gd name="T30" fmla="*/ 5 w 14"/>
                    <a:gd name="T31" fmla="*/ 4 h 57"/>
                    <a:gd name="T32" fmla="*/ 5 w 14"/>
                    <a:gd name="T33" fmla="*/ 0 h 57"/>
                    <a:gd name="T34" fmla="*/ 10 w 14"/>
                    <a:gd name="T35" fmla="*/ 0 h 57"/>
                    <a:gd name="T36" fmla="*/ 10 w 14"/>
                    <a:gd name="T37" fmla="*/ 0 h 5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"/>
                    <a:gd name="T58" fmla="*/ 0 h 57"/>
                    <a:gd name="T59" fmla="*/ 14 w 14"/>
                    <a:gd name="T60" fmla="*/ 57 h 5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" h="57">
                      <a:moveTo>
                        <a:pt x="10" y="0"/>
                      </a:moveTo>
                      <a:lnTo>
                        <a:pt x="10" y="4"/>
                      </a:lnTo>
                      <a:lnTo>
                        <a:pt x="10" y="9"/>
                      </a:lnTo>
                      <a:lnTo>
                        <a:pt x="14" y="28"/>
                      </a:lnTo>
                      <a:lnTo>
                        <a:pt x="14" y="47"/>
                      </a:lnTo>
                      <a:lnTo>
                        <a:pt x="14" y="52"/>
                      </a:lnTo>
                      <a:lnTo>
                        <a:pt x="14" y="57"/>
                      </a:lnTo>
                      <a:lnTo>
                        <a:pt x="14" y="52"/>
                      </a:lnTo>
                      <a:lnTo>
                        <a:pt x="10" y="42"/>
                      </a:lnTo>
                      <a:lnTo>
                        <a:pt x="5" y="33"/>
                      </a:lnTo>
                      <a:lnTo>
                        <a:pt x="0" y="28"/>
                      </a:lnTo>
                      <a:lnTo>
                        <a:pt x="5" y="23"/>
                      </a:lnTo>
                      <a:lnTo>
                        <a:pt x="5" y="19"/>
                      </a:ln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2E1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0" name="Freeform 976"/>
                <p:cNvSpPr>
                  <a:spLocks/>
                </p:cNvSpPr>
                <p:nvPr/>
              </p:nvSpPr>
              <p:spPr bwMode="auto">
                <a:xfrm>
                  <a:off x="3724" y="3917"/>
                  <a:ext cx="33" cy="66"/>
                </a:xfrm>
                <a:custGeom>
                  <a:avLst/>
                  <a:gdLst>
                    <a:gd name="T0" fmla="*/ 19 w 33"/>
                    <a:gd name="T1" fmla="*/ 0 h 66"/>
                    <a:gd name="T2" fmla="*/ 19 w 33"/>
                    <a:gd name="T3" fmla="*/ 5 h 66"/>
                    <a:gd name="T4" fmla="*/ 19 w 33"/>
                    <a:gd name="T5" fmla="*/ 14 h 66"/>
                    <a:gd name="T6" fmla="*/ 14 w 33"/>
                    <a:gd name="T7" fmla="*/ 28 h 66"/>
                    <a:gd name="T8" fmla="*/ 14 w 33"/>
                    <a:gd name="T9" fmla="*/ 33 h 66"/>
                    <a:gd name="T10" fmla="*/ 9 w 33"/>
                    <a:gd name="T11" fmla="*/ 38 h 66"/>
                    <a:gd name="T12" fmla="*/ 9 w 33"/>
                    <a:gd name="T13" fmla="*/ 52 h 66"/>
                    <a:gd name="T14" fmla="*/ 4 w 33"/>
                    <a:gd name="T15" fmla="*/ 62 h 66"/>
                    <a:gd name="T16" fmla="*/ 0 w 33"/>
                    <a:gd name="T17" fmla="*/ 66 h 66"/>
                    <a:gd name="T18" fmla="*/ 4 w 33"/>
                    <a:gd name="T19" fmla="*/ 62 h 66"/>
                    <a:gd name="T20" fmla="*/ 14 w 33"/>
                    <a:gd name="T21" fmla="*/ 52 h 66"/>
                    <a:gd name="T22" fmla="*/ 23 w 33"/>
                    <a:gd name="T23" fmla="*/ 43 h 66"/>
                    <a:gd name="T24" fmla="*/ 28 w 33"/>
                    <a:gd name="T25" fmla="*/ 38 h 66"/>
                    <a:gd name="T26" fmla="*/ 23 w 33"/>
                    <a:gd name="T27" fmla="*/ 33 h 66"/>
                    <a:gd name="T28" fmla="*/ 19 w 33"/>
                    <a:gd name="T29" fmla="*/ 28 h 66"/>
                    <a:gd name="T30" fmla="*/ 23 w 33"/>
                    <a:gd name="T31" fmla="*/ 24 h 66"/>
                    <a:gd name="T32" fmla="*/ 28 w 33"/>
                    <a:gd name="T33" fmla="*/ 24 h 66"/>
                    <a:gd name="T34" fmla="*/ 28 w 33"/>
                    <a:gd name="T35" fmla="*/ 19 h 66"/>
                    <a:gd name="T36" fmla="*/ 28 w 33"/>
                    <a:gd name="T37" fmla="*/ 9 h 66"/>
                    <a:gd name="T38" fmla="*/ 33 w 33"/>
                    <a:gd name="T39" fmla="*/ 5 h 66"/>
                    <a:gd name="T40" fmla="*/ 33 w 33"/>
                    <a:gd name="T41" fmla="*/ 0 h 66"/>
                    <a:gd name="T42" fmla="*/ 19 w 33"/>
                    <a:gd name="T43" fmla="*/ 0 h 66"/>
                    <a:gd name="T44" fmla="*/ 19 w 33"/>
                    <a:gd name="T45" fmla="*/ 0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3"/>
                    <a:gd name="T70" fmla="*/ 0 h 66"/>
                    <a:gd name="T71" fmla="*/ 33 w 33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3" h="66">
                      <a:moveTo>
                        <a:pt x="19" y="0"/>
                      </a:moveTo>
                      <a:lnTo>
                        <a:pt x="19" y="5"/>
                      </a:lnTo>
                      <a:lnTo>
                        <a:pt x="19" y="14"/>
                      </a:lnTo>
                      <a:lnTo>
                        <a:pt x="14" y="28"/>
                      </a:lnTo>
                      <a:lnTo>
                        <a:pt x="14" y="33"/>
                      </a:lnTo>
                      <a:lnTo>
                        <a:pt x="9" y="38"/>
                      </a:lnTo>
                      <a:lnTo>
                        <a:pt x="9" y="52"/>
                      </a:lnTo>
                      <a:lnTo>
                        <a:pt x="4" y="62"/>
                      </a:lnTo>
                      <a:lnTo>
                        <a:pt x="0" y="66"/>
                      </a:lnTo>
                      <a:lnTo>
                        <a:pt x="4" y="62"/>
                      </a:lnTo>
                      <a:lnTo>
                        <a:pt x="14" y="52"/>
                      </a:lnTo>
                      <a:lnTo>
                        <a:pt x="23" y="43"/>
                      </a:lnTo>
                      <a:lnTo>
                        <a:pt x="28" y="38"/>
                      </a:lnTo>
                      <a:lnTo>
                        <a:pt x="23" y="33"/>
                      </a:lnTo>
                      <a:lnTo>
                        <a:pt x="19" y="28"/>
                      </a:lnTo>
                      <a:lnTo>
                        <a:pt x="23" y="24"/>
                      </a:lnTo>
                      <a:lnTo>
                        <a:pt x="28" y="24"/>
                      </a:lnTo>
                      <a:lnTo>
                        <a:pt x="28" y="19"/>
                      </a:lnTo>
                      <a:lnTo>
                        <a:pt x="28" y="9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2E1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1" name="Rectangle 977"/>
                <p:cNvSpPr>
                  <a:spLocks noChangeArrowheads="1"/>
                </p:cNvSpPr>
                <p:nvPr/>
              </p:nvSpPr>
              <p:spPr bwMode="auto">
                <a:xfrm>
                  <a:off x="3728" y="4002"/>
                  <a:ext cx="1" cy="1"/>
                </a:xfrm>
                <a:prstGeom prst="rect">
                  <a:avLst/>
                </a:prstGeom>
                <a:solidFill>
                  <a:srgbClr val="2E1C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2" name="Freeform 978"/>
                <p:cNvSpPr>
                  <a:spLocks/>
                </p:cNvSpPr>
                <p:nvPr/>
              </p:nvSpPr>
              <p:spPr bwMode="auto">
                <a:xfrm>
                  <a:off x="3728" y="3988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5 w 5"/>
                    <a:gd name="T5" fmla="*/ 0 h 5"/>
                    <a:gd name="T6" fmla="*/ 0 w 5"/>
                    <a:gd name="T7" fmla="*/ 5 h 5"/>
                    <a:gd name="T8" fmla="*/ 0 w 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1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3" name="Freeform 979"/>
                <p:cNvSpPr>
                  <a:spLocks/>
                </p:cNvSpPr>
                <p:nvPr/>
              </p:nvSpPr>
              <p:spPr bwMode="auto">
                <a:xfrm>
                  <a:off x="3663" y="4055"/>
                  <a:ext cx="9" cy="4"/>
                </a:xfrm>
                <a:custGeom>
                  <a:avLst/>
                  <a:gdLst>
                    <a:gd name="T0" fmla="*/ 0 w 9"/>
                    <a:gd name="T1" fmla="*/ 0 h 4"/>
                    <a:gd name="T2" fmla="*/ 4 w 9"/>
                    <a:gd name="T3" fmla="*/ 0 h 4"/>
                    <a:gd name="T4" fmla="*/ 9 w 9"/>
                    <a:gd name="T5" fmla="*/ 4 h 4"/>
                    <a:gd name="T6" fmla="*/ 4 w 9"/>
                    <a:gd name="T7" fmla="*/ 0 h 4"/>
                    <a:gd name="T8" fmla="*/ 0 w 9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"/>
                    <a:gd name="T17" fmla="*/ 9 w 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4" name="Freeform 980"/>
                <p:cNvSpPr>
                  <a:spLocks/>
                </p:cNvSpPr>
                <p:nvPr/>
              </p:nvSpPr>
              <p:spPr bwMode="auto">
                <a:xfrm>
                  <a:off x="3728" y="4074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5 w 5"/>
                    <a:gd name="T3" fmla="*/ 4 h 4"/>
                    <a:gd name="T4" fmla="*/ 0 w 5"/>
                    <a:gd name="T5" fmla="*/ 4 h 4"/>
                    <a:gd name="T6" fmla="*/ 0 w 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4"/>
                    <a:gd name="T14" fmla="*/ 5 w 5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4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5" name="Rectangle 981"/>
                <p:cNvSpPr>
                  <a:spLocks noChangeArrowheads="1"/>
                </p:cNvSpPr>
                <p:nvPr/>
              </p:nvSpPr>
              <p:spPr bwMode="auto">
                <a:xfrm>
                  <a:off x="3714" y="4074"/>
                  <a:ext cx="1" cy="4"/>
                </a:xfrm>
                <a:prstGeom prst="rect">
                  <a:avLst/>
                </a:prstGeom>
                <a:solidFill>
                  <a:srgbClr val="A5A5A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6" name="Freeform 982"/>
                <p:cNvSpPr>
                  <a:spLocks/>
                </p:cNvSpPr>
                <p:nvPr/>
              </p:nvSpPr>
              <p:spPr bwMode="auto">
                <a:xfrm>
                  <a:off x="3545" y="3988"/>
                  <a:ext cx="315" cy="100"/>
                </a:xfrm>
                <a:custGeom>
                  <a:avLst/>
                  <a:gdLst>
                    <a:gd name="T0" fmla="*/ 66 w 315"/>
                    <a:gd name="T1" fmla="*/ 0 h 100"/>
                    <a:gd name="T2" fmla="*/ 315 w 315"/>
                    <a:gd name="T3" fmla="*/ 52 h 100"/>
                    <a:gd name="T4" fmla="*/ 277 w 315"/>
                    <a:gd name="T5" fmla="*/ 100 h 100"/>
                    <a:gd name="T6" fmla="*/ 0 w 315"/>
                    <a:gd name="T7" fmla="*/ 29 h 100"/>
                    <a:gd name="T8" fmla="*/ 66 w 315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5"/>
                    <a:gd name="T16" fmla="*/ 0 h 100"/>
                    <a:gd name="T17" fmla="*/ 315 w 315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5" h="100">
                      <a:moveTo>
                        <a:pt x="66" y="0"/>
                      </a:moveTo>
                      <a:lnTo>
                        <a:pt x="315" y="52"/>
                      </a:lnTo>
                      <a:lnTo>
                        <a:pt x="277" y="100"/>
                      </a:lnTo>
                      <a:lnTo>
                        <a:pt x="0" y="29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8763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7" name="Freeform 983"/>
                <p:cNvSpPr>
                  <a:spLocks/>
                </p:cNvSpPr>
                <p:nvPr/>
              </p:nvSpPr>
              <p:spPr bwMode="auto">
                <a:xfrm>
                  <a:off x="3653" y="4007"/>
                  <a:ext cx="85" cy="38"/>
                </a:xfrm>
                <a:custGeom>
                  <a:avLst/>
                  <a:gdLst>
                    <a:gd name="T0" fmla="*/ 24 w 85"/>
                    <a:gd name="T1" fmla="*/ 0 h 38"/>
                    <a:gd name="T2" fmla="*/ 85 w 85"/>
                    <a:gd name="T3" fmla="*/ 19 h 38"/>
                    <a:gd name="T4" fmla="*/ 66 w 85"/>
                    <a:gd name="T5" fmla="*/ 38 h 38"/>
                    <a:gd name="T6" fmla="*/ 0 w 85"/>
                    <a:gd name="T7" fmla="*/ 19 h 38"/>
                    <a:gd name="T8" fmla="*/ 24 w 85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"/>
                    <a:gd name="T16" fmla="*/ 0 h 38"/>
                    <a:gd name="T17" fmla="*/ 85 w 85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" h="38">
                      <a:moveTo>
                        <a:pt x="24" y="0"/>
                      </a:moveTo>
                      <a:lnTo>
                        <a:pt x="85" y="19"/>
                      </a:lnTo>
                      <a:lnTo>
                        <a:pt x="66" y="38"/>
                      </a:lnTo>
                      <a:lnTo>
                        <a:pt x="0" y="19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8" name="Freeform 984"/>
                <p:cNvSpPr>
                  <a:spLocks/>
                </p:cNvSpPr>
                <p:nvPr/>
              </p:nvSpPr>
              <p:spPr bwMode="auto">
                <a:xfrm>
                  <a:off x="3653" y="4026"/>
                  <a:ext cx="66" cy="24"/>
                </a:xfrm>
                <a:custGeom>
                  <a:avLst/>
                  <a:gdLst>
                    <a:gd name="T0" fmla="*/ 0 w 66"/>
                    <a:gd name="T1" fmla="*/ 0 h 24"/>
                    <a:gd name="T2" fmla="*/ 66 w 66"/>
                    <a:gd name="T3" fmla="*/ 19 h 24"/>
                    <a:gd name="T4" fmla="*/ 66 w 66"/>
                    <a:gd name="T5" fmla="*/ 24 h 24"/>
                    <a:gd name="T6" fmla="*/ 0 w 66"/>
                    <a:gd name="T7" fmla="*/ 0 h 24"/>
                    <a:gd name="T8" fmla="*/ 0 w 6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24"/>
                    <a:gd name="T17" fmla="*/ 66 w 6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24">
                      <a:moveTo>
                        <a:pt x="0" y="0"/>
                      </a:moveTo>
                      <a:lnTo>
                        <a:pt x="66" y="19"/>
                      </a:lnTo>
                      <a:lnTo>
                        <a:pt x="66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9" name="Freeform 985"/>
                <p:cNvSpPr>
                  <a:spLocks/>
                </p:cNvSpPr>
                <p:nvPr/>
              </p:nvSpPr>
              <p:spPr bwMode="auto">
                <a:xfrm>
                  <a:off x="3719" y="4021"/>
                  <a:ext cx="19" cy="29"/>
                </a:xfrm>
                <a:custGeom>
                  <a:avLst/>
                  <a:gdLst>
                    <a:gd name="T0" fmla="*/ 0 w 19"/>
                    <a:gd name="T1" fmla="*/ 24 h 29"/>
                    <a:gd name="T2" fmla="*/ 19 w 19"/>
                    <a:gd name="T3" fmla="*/ 0 h 29"/>
                    <a:gd name="T4" fmla="*/ 19 w 19"/>
                    <a:gd name="T5" fmla="*/ 5 h 29"/>
                    <a:gd name="T6" fmla="*/ 0 w 19"/>
                    <a:gd name="T7" fmla="*/ 29 h 29"/>
                    <a:gd name="T8" fmla="*/ 0 w 19"/>
                    <a:gd name="T9" fmla="*/ 24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9"/>
                    <a:gd name="T17" fmla="*/ 19 w 19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9">
                      <a:moveTo>
                        <a:pt x="0" y="24"/>
                      </a:moveTo>
                      <a:lnTo>
                        <a:pt x="19" y="0"/>
                      </a:lnTo>
                      <a:lnTo>
                        <a:pt x="19" y="5"/>
                      </a:lnTo>
                      <a:lnTo>
                        <a:pt x="0" y="29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0" name="Rectangle 986"/>
                <p:cNvSpPr>
                  <a:spLocks noChangeArrowheads="1"/>
                </p:cNvSpPr>
                <p:nvPr/>
              </p:nvSpPr>
              <p:spPr bwMode="auto">
                <a:xfrm>
                  <a:off x="3635" y="3998"/>
                  <a:ext cx="89" cy="4"/>
                </a:xfrm>
                <a:prstGeom prst="rect">
                  <a:avLst/>
                </a:prstGeom>
                <a:solidFill>
                  <a:srgbClr val="D6D6D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1" name="Rectangle 987"/>
                <p:cNvSpPr>
                  <a:spLocks noChangeArrowheads="1"/>
                </p:cNvSpPr>
                <p:nvPr/>
              </p:nvSpPr>
              <p:spPr bwMode="auto">
                <a:xfrm>
                  <a:off x="3635" y="4002"/>
                  <a:ext cx="89" cy="5"/>
                </a:xfrm>
                <a:prstGeom prst="rect">
                  <a:avLst/>
                </a:prstGeom>
                <a:solidFill>
                  <a:srgbClr val="CE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2" name="Rectangle 988"/>
                <p:cNvSpPr>
                  <a:spLocks noChangeArrowheads="1"/>
                </p:cNvSpPr>
                <p:nvPr/>
              </p:nvSpPr>
              <p:spPr bwMode="auto">
                <a:xfrm>
                  <a:off x="3635" y="4007"/>
                  <a:ext cx="89" cy="5"/>
                </a:xfrm>
                <a:prstGeom prst="rect">
                  <a:avLst/>
                </a:prstGeom>
                <a:solidFill>
                  <a:srgbClr val="C5C5C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3" name="Rectangle 989"/>
                <p:cNvSpPr>
                  <a:spLocks noChangeArrowheads="1"/>
                </p:cNvSpPr>
                <p:nvPr/>
              </p:nvSpPr>
              <p:spPr bwMode="auto">
                <a:xfrm>
                  <a:off x="3635" y="4012"/>
                  <a:ext cx="89" cy="5"/>
                </a:xfrm>
                <a:prstGeom prst="rect">
                  <a:avLst/>
                </a:prstGeom>
                <a:solidFill>
                  <a:srgbClr val="BCBCB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4" name="Rectangle 990"/>
                <p:cNvSpPr>
                  <a:spLocks noChangeArrowheads="1"/>
                </p:cNvSpPr>
                <p:nvPr/>
              </p:nvSpPr>
              <p:spPr bwMode="auto">
                <a:xfrm>
                  <a:off x="3635" y="4017"/>
                  <a:ext cx="89" cy="4"/>
                </a:xfrm>
                <a:prstGeom prst="rect">
                  <a:avLst/>
                </a:prstGeom>
                <a:solidFill>
                  <a:srgbClr val="B4B4B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5" name="Rectangle 991"/>
                <p:cNvSpPr>
                  <a:spLocks noChangeArrowheads="1"/>
                </p:cNvSpPr>
                <p:nvPr/>
              </p:nvSpPr>
              <p:spPr bwMode="auto">
                <a:xfrm>
                  <a:off x="3635" y="4021"/>
                  <a:ext cx="89" cy="5"/>
                </a:xfrm>
                <a:prstGeom prst="rect">
                  <a:avLst/>
                </a:prstGeom>
                <a:solidFill>
                  <a:srgbClr val="ACACA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6" name="Rectangle 992"/>
                <p:cNvSpPr>
                  <a:spLocks noChangeArrowheads="1"/>
                </p:cNvSpPr>
                <p:nvPr/>
              </p:nvSpPr>
              <p:spPr bwMode="auto">
                <a:xfrm>
                  <a:off x="3635" y="4026"/>
                  <a:ext cx="89" cy="5"/>
                </a:xfrm>
                <a:prstGeom prst="rect">
                  <a:avLst/>
                </a:prstGeom>
                <a:solidFill>
                  <a:srgbClr val="A3A3A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7" name="Rectangle 993"/>
                <p:cNvSpPr>
                  <a:spLocks noChangeArrowheads="1"/>
                </p:cNvSpPr>
                <p:nvPr/>
              </p:nvSpPr>
              <p:spPr bwMode="auto">
                <a:xfrm>
                  <a:off x="3635" y="4031"/>
                  <a:ext cx="89" cy="5"/>
                </a:xfrm>
                <a:prstGeom prst="rect">
                  <a:avLst/>
                </a:prstGeom>
                <a:solidFill>
                  <a:srgbClr val="9A9A9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8" name="Rectangle 994"/>
                <p:cNvSpPr>
                  <a:spLocks noChangeArrowheads="1"/>
                </p:cNvSpPr>
                <p:nvPr/>
              </p:nvSpPr>
              <p:spPr bwMode="auto">
                <a:xfrm>
                  <a:off x="3635" y="4036"/>
                  <a:ext cx="89" cy="4"/>
                </a:xfrm>
                <a:prstGeom prst="rect">
                  <a:avLst/>
                </a:prstGeom>
                <a:solidFill>
                  <a:srgbClr val="92929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9" name="Rectangle 995"/>
                <p:cNvSpPr>
                  <a:spLocks noChangeArrowheads="1"/>
                </p:cNvSpPr>
                <p:nvPr/>
              </p:nvSpPr>
              <p:spPr bwMode="auto">
                <a:xfrm>
                  <a:off x="3635" y="4040"/>
                  <a:ext cx="89" cy="5"/>
                </a:xfrm>
                <a:prstGeom prst="rect">
                  <a:avLst/>
                </a:prstGeom>
                <a:solidFill>
                  <a:srgbClr val="89898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0" name="Rectangle 996"/>
                <p:cNvSpPr>
                  <a:spLocks noChangeArrowheads="1"/>
                </p:cNvSpPr>
                <p:nvPr/>
              </p:nvSpPr>
              <p:spPr bwMode="auto">
                <a:xfrm>
                  <a:off x="3635" y="4045"/>
                  <a:ext cx="89" cy="5"/>
                </a:xfrm>
                <a:prstGeom prst="rect">
                  <a:avLst/>
                </a:prstGeom>
                <a:solidFill>
                  <a:srgbClr val="81818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1" name="Freeform 997"/>
                <p:cNvSpPr>
                  <a:spLocks/>
                </p:cNvSpPr>
                <p:nvPr/>
              </p:nvSpPr>
              <p:spPr bwMode="auto">
                <a:xfrm>
                  <a:off x="3696" y="4012"/>
                  <a:ext cx="23" cy="33"/>
                </a:xfrm>
                <a:custGeom>
                  <a:avLst/>
                  <a:gdLst>
                    <a:gd name="T0" fmla="*/ 0 w 23"/>
                    <a:gd name="T1" fmla="*/ 0 h 33"/>
                    <a:gd name="T2" fmla="*/ 4 w 23"/>
                    <a:gd name="T3" fmla="*/ 0 h 33"/>
                    <a:gd name="T4" fmla="*/ 23 w 23"/>
                    <a:gd name="T5" fmla="*/ 33 h 33"/>
                    <a:gd name="T6" fmla="*/ 23 w 23"/>
                    <a:gd name="T7" fmla="*/ 33 h 33"/>
                    <a:gd name="T8" fmla="*/ 0 w 23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3"/>
                    <a:gd name="T17" fmla="*/ 23 w 23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3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23" y="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2" name="Freeform 998"/>
                <p:cNvSpPr>
                  <a:spLocks/>
                </p:cNvSpPr>
                <p:nvPr/>
              </p:nvSpPr>
              <p:spPr bwMode="auto">
                <a:xfrm>
                  <a:off x="3635" y="3998"/>
                  <a:ext cx="65" cy="14"/>
                </a:xfrm>
                <a:custGeom>
                  <a:avLst/>
                  <a:gdLst>
                    <a:gd name="T0" fmla="*/ 4 w 65"/>
                    <a:gd name="T1" fmla="*/ 0 h 14"/>
                    <a:gd name="T2" fmla="*/ 65 w 65"/>
                    <a:gd name="T3" fmla="*/ 14 h 14"/>
                    <a:gd name="T4" fmla="*/ 61 w 65"/>
                    <a:gd name="T5" fmla="*/ 14 h 14"/>
                    <a:gd name="T6" fmla="*/ 0 w 65"/>
                    <a:gd name="T7" fmla="*/ 0 h 14"/>
                    <a:gd name="T8" fmla="*/ 4 w 65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"/>
                    <a:gd name="T16" fmla="*/ 0 h 14"/>
                    <a:gd name="T17" fmla="*/ 65 w 65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" h="14">
                      <a:moveTo>
                        <a:pt x="4" y="0"/>
                      </a:moveTo>
                      <a:lnTo>
                        <a:pt x="65" y="14"/>
                      </a:lnTo>
                      <a:lnTo>
                        <a:pt x="61" y="14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467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3" name="Freeform 999"/>
                <p:cNvSpPr>
                  <a:spLocks/>
                </p:cNvSpPr>
                <p:nvPr/>
              </p:nvSpPr>
              <p:spPr bwMode="auto">
                <a:xfrm>
                  <a:off x="3667" y="4007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5 w 5"/>
                    <a:gd name="T3" fmla="*/ 5 h 5"/>
                    <a:gd name="T4" fmla="*/ 5 w 5"/>
                    <a:gd name="T5" fmla="*/ 5 h 5"/>
                    <a:gd name="T6" fmla="*/ 0 w 5"/>
                    <a:gd name="T7" fmla="*/ 5 h 5"/>
                    <a:gd name="T8" fmla="*/ 0 w 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4" name="Freeform 1000"/>
                <p:cNvSpPr>
                  <a:spLocks/>
                </p:cNvSpPr>
                <p:nvPr/>
              </p:nvSpPr>
              <p:spPr bwMode="auto">
                <a:xfrm>
                  <a:off x="3724" y="4017"/>
                  <a:ext cx="23" cy="14"/>
                </a:xfrm>
                <a:custGeom>
                  <a:avLst/>
                  <a:gdLst>
                    <a:gd name="T0" fmla="*/ 4 w 23"/>
                    <a:gd name="T1" fmla="*/ 4 h 14"/>
                    <a:gd name="T2" fmla="*/ 19 w 23"/>
                    <a:gd name="T3" fmla="*/ 0 h 14"/>
                    <a:gd name="T4" fmla="*/ 23 w 23"/>
                    <a:gd name="T5" fmla="*/ 0 h 14"/>
                    <a:gd name="T6" fmla="*/ 19 w 23"/>
                    <a:gd name="T7" fmla="*/ 9 h 14"/>
                    <a:gd name="T8" fmla="*/ 9 w 23"/>
                    <a:gd name="T9" fmla="*/ 14 h 14"/>
                    <a:gd name="T10" fmla="*/ 0 w 23"/>
                    <a:gd name="T11" fmla="*/ 14 h 14"/>
                    <a:gd name="T12" fmla="*/ 0 w 23"/>
                    <a:gd name="T13" fmla="*/ 14 h 14"/>
                    <a:gd name="T14" fmla="*/ 4 w 23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"/>
                    <a:gd name="T25" fmla="*/ 0 h 14"/>
                    <a:gd name="T26" fmla="*/ 23 w 23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" h="14">
                      <a:moveTo>
                        <a:pt x="4" y="4"/>
                      </a:move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19" y="9"/>
                      </a:lnTo>
                      <a:lnTo>
                        <a:pt x="9" y="14"/>
                      </a:lnTo>
                      <a:lnTo>
                        <a:pt x="0" y="1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BDA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5" name="Freeform 1001"/>
                <p:cNvSpPr>
                  <a:spLocks/>
                </p:cNvSpPr>
                <p:nvPr/>
              </p:nvSpPr>
              <p:spPr bwMode="auto">
                <a:xfrm>
                  <a:off x="3743" y="4012"/>
                  <a:ext cx="9" cy="9"/>
                </a:xfrm>
                <a:custGeom>
                  <a:avLst/>
                  <a:gdLst>
                    <a:gd name="T0" fmla="*/ 0 w 9"/>
                    <a:gd name="T1" fmla="*/ 0 h 9"/>
                    <a:gd name="T2" fmla="*/ 9 w 9"/>
                    <a:gd name="T3" fmla="*/ 9 h 9"/>
                    <a:gd name="T4" fmla="*/ 4 w 9"/>
                    <a:gd name="T5" fmla="*/ 9 h 9"/>
                    <a:gd name="T6" fmla="*/ 0 w 9"/>
                    <a:gd name="T7" fmla="*/ 0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4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6" name="Freeform 1002"/>
                <p:cNvSpPr>
                  <a:spLocks/>
                </p:cNvSpPr>
                <p:nvPr/>
              </p:nvSpPr>
              <p:spPr bwMode="auto">
                <a:xfrm>
                  <a:off x="3677" y="3931"/>
                  <a:ext cx="33" cy="81"/>
                </a:xfrm>
                <a:custGeom>
                  <a:avLst/>
                  <a:gdLst>
                    <a:gd name="T0" fmla="*/ 23 w 33"/>
                    <a:gd name="T1" fmla="*/ 0 h 81"/>
                    <a:gd name="T2" fmla="*/ 23 w 33"/>
                    <a:gd name="T3" fmla="*/ 10 h 81"/>
                    <a:gd name="T4" fmla="*/ 19 w 33"/>
                    <a:gd name="T5" fmla="*/ 24 h 81"/>
                    <a:gd name="T6" fmla="*/ 14 w 33"/>
                    <a:gd name="T7" fmla="*/ 43 h 81"/>
                    <a:gd name="T8" fmla="*/ 14 w 33"/>
                    <a:gd name="T9" fmla="*/ 52 h 81"/>
                    <a:gd name="T10" fmla="*/ 14 w 33"/>
                    <a:gd name="T11" fmla="*/ 57 h 81"/>
                    <a:gd name="T12" fmla="*/ 9 w 33"/>
                    <a:gd name="T13" fmla="*/ 67 h 81"/>
                    <a:gd name="T14" fmla="*/ 5 w 33"/>
                    <a:gd name="T15" fmla="*/ 71 h 81"/>
                    <a:gd name="T16" fmla="*/ 0 w 33"/>
                    <a:gd name="T17" fmla="*/ 76 h 81"/>
                    <a:gd name="T18" fmla="*/ 19 w 33"/>
                    <a:gd name="T19" fmla="*/ 81 h 81"/>
                    <a:gd name="T20" fmla="*/ 19 w 33"/>
                    <a:gd name="T21" fmla="*/ 81 h 81"/>
                    <a:gd name="T22" fmla="*/ 23 w 33"/>
                    <a:gd name="T23" fmla="*/ 71 h 81"/>
                    <a:gd name="T24" fmla="*/ 28 w 33"/>
                    <a:gd name="T25" fmla="*/ 67 h 81"/>
                    <a:gd name="T26" fmla="*/ 28 w 33"/>
                    <a:gd name="T27" fmla="*/ 62 h 81"/>
                    <a:gd name="T28" fmla="*/ 28 w 33"/>
                    <a:gd name="T29" fmla="*/ 57 h 81"/>
                    <a:gd name="T30" fmla="*/ 33 w 33"/>
                    <a:gd name="T31" fmla="*/ 48 h 81"/>
                    <a:gd name="T32" fmla="*/ 33 w 33"/>
                    <a:gd name="T33" fmla="*/ 38 h 81"/>
                    <a:gd name="T34" fmla="*/ 33 w 33"/>
                    <a:gd name="T35" fmla="*/ 33 h 81"/>
                    <a:gd name="T36" fmla="*/ 23 w 33"/>
                    <a:gd name="T37" fmla="*/ 0 h 81"/>
                    <a:gd name="T38" fmla="*/ 23 w 33"/>
                    <a:gd name="T39" fmla="*/ 0 h 8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3"/>
                    <a:gd name="T61" fmla="*/ 0 h 81"/>
                    <a:gd name="T62" fmla="*/ 33 w 33"/>
                    <a:gd name="T63" fmla="*/ 81 h 8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3" h="81">
                      <a:moveTo>
                        <a:pt x="23" y="0"/>
                      </a:moveTo>
                      <a:lnTo>
                        <a:pt x="23" y="10"/>
                      </a:lnTo>
                      <a:lnTo>
                        <a:pt x="19" y="24"/>
                      </a:lnTo>
                      <a:lnTo>
                        <a:pt x="14" y="43"/>
                      </a:lnTo>
                      <a:lnTo>
                        <a:pt x="14" y="52"/>
                      </a:lnTo>
                      <a:lnTo>
                        <a:pt x="14" y="57"/>
                      </a:lnTo>
                      <a:lnTo>
                        <a:pt x="9" y="67"/>
                      </a:lnTo>
                      <a:lnTo>
                        <a:pt x="5" y="71"/>
                      </a:lnTo>
                      <a:lnTo>
                        <a:pt x="0" y="76"/>
                      </a:lnTo>
                      <a:lnTo>
                        <a:pt x="19" y="81"/>
                      </a:lnTo>
                      <a:lnTo>
                        <a:pt x="23" y="71"/>
                      </a:lnTo>
                      <a:lnTo>
                        <a:pt x="28" y="67"/>
                      </a:lnTo>
                      <a:lnTo>
                        <a:pt x="28" y="62"/>
                      </a:lnTo>
                      <a:lnTo>
                        <a:pt x="28" y="57"/>
                      </a:lnTo>
                      <a:lnTo>
                        <a:pt x="33" y="48"/>
                      </a:lnTo>
                      <a:lnTo>
                        <a:pt x="33" y="38"/>
                      </a:lnTo>
                      <a:lnTo>
                        <a:pt x="33" y="3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5232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7" name="Freeform 1003"/>
                <p:cNvSpPr>
                  <a:spLocks/>
                </p:cNvSpPr>
                <p:nvPr/>
              </p:nvSpPr>
              <p:spPr bwMode="auto">
                <a:xfrm>
                  <a:off x="3822" y="4040"/>
                  <a:ext cx="38" cy="157"/>
                </a:xfrm>
                <a:custGeom>
                  <a:avLst/>
                  <a:gdLst>
                    <a:gd name="T0" fmla="*/ 0 w 38"/>
                    <a:gd name="T1" fmla="*/ 43 h 157"/>
                    <a:gd name="T2" fmla="*/ 38 w 38"/>
                    <a:gd name="T3" fmla="*/ 0 h 157"/>
                    <a:gd name="T4" fmla="*/ 33 w 38"/>
                    <a:gd name="T5" fmla="*/ 105 h 157"/>
                    <a:gd name="T6" fmla="*/ 0 w 38"/>
                    <a:gd name="T7" fmla="*/ 157 h 157"/>
                    <a:gd name="T8" fmla="*/ 0 w 38"/>
                    <a:gd name="T9" fmla="*/ 43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157"/>
                    <a:gd name="T17" fmla="*/ 38 w 38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157">
                      <a:moveTo>
                        <a:pt x="0" y="43"/>
                      </a:moveTo>
                      <a:lnTo>
                        <a:pt x="38" y="0"/>
                      </a:lnTo>
                      <a:lnTo>
                        <a:pt x="33" y="105"/>
                      </a:lnTo>
                      <a:lnTo>
                        <a:pt x="0" y="1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2718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8" name="Freeform 1004"/>
                <p:cNvSpPr>
                  <a:spLocks/>
                </p:cNvSpPr>
                <p:nvPr/>
              </p:nvSpPr>
              <p:spPr bwMode="auto">
                <a:xfrm>
                  <a:off x="3545" y="4017"/>
                  <a:ext cx="277" cy="180"/>
                </a:xfrm>
                <a:custGeom>
                  <a:avLst/>
                  <a:gdLst>
                    <a:gd name="T0" fmla="*/ 0 w 277"/>
                    <a:gd name="T1" fmla="*/ 0 h 180"/>
                    <a:gd name="T2" fmla="*/ 277 w 277"/>
                    <a:gd name="T3" fmla="*/ 71 h 180"/>
                    <a:gd name="T4" fmla="*/ 277 w 277"/>
                    <a:gd name="T5" fmla="*/ 180 h 180"/>
                    <a:gd name="T6" fmla="*/ 0 w 277"/>
                    <a:gd name="T7" fmla="*/ 114 h 180"/>
                    <a:gd name="T8" fmla="*/ 0 w 277"/>
                    <a:gd name="T9" fmla="*/ 0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"/>
                    <a:gd name="T16" fmla="*/ 0 h 180"/>
                    <a:gd name="T17" fmla="*/ 277 w 277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" h="180">
                      <a:moveTo>
                        <a:pt x="0" y="0"/>
                      </a:moveTo>
                      <a:lnTo>
                        <a:pt x="277" y="71"/>
                      </a:lnTo>
                      <a:lnTo>
                        <a:pt x="277" y="180"/>
                      </a:lnTo>
                      <a:lnTo>
                        <a:pt x="0" y="1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82C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9" name="Freeform 1005"/>
                <p:cNvSpPr>
                  <a:spLocks/>
                </p:cNvSpPr>
                <p:nvPr/>
              </p:nvSpPr>
              <p:spPr bwMode="auto">
                <a:xfrm>
                  <a:off x="3738" y="3926"/>
                  <a:ext cx="56" cy="95"/>
                </a:xfrm>
                <a:custGeom>
                  <a:avLst/>
                  <a:gdLst>
                    <a:gd name="T0" fmla="*/ 47 w 56"/>
                    <a:gd name="T1" fmla="*/ 0 h 95"/>
                    <a:gd name="T2" fmla="*/ 47 w 56"/>
                    <a:gd name="T3" fmla="*/ 5 h 95"/>
                    <a:gd name="T4" fmla="*/ 47 w 56"/>
                    <a:gd name="T5" fmla="*/ 10 h 95"/>
                    <a:gd name="T6" fmla="*/ 52 w 56"/>
                    <a:gd name="T7" fmla="*/ 34 h 95"/>
                    <a:gd name="T8" fmla="*/ 56 w 56"/>
                    <a:gd name="T9" fmla="*/ 53 h 95"/>
                    <a:gd name="T10" fmla="*/ 56 w 56"/>
                    <a:gd name="T11" fmla="*/ 57 h 95"/>
                    <a:gd name="T12" fmla="*/ 56 w 56"/>
                    <a:gd name="T13" fmla="*/ 62 h 95"/>
                    <a:gd name="T14" fmla="*/ 56 w 56"/>
                    <a:gd name="T15" fmla="*/ 67 h 95"/>
                    <a:gd name="T16" fmla="*/ 56 w 56"/>
                    <a:gd name="T17" fmla="*/ 76 h 95"/>
                    <a:gd name="T18" fmla="*/ 52 w 56"/>
                    <a:gd name="T19" fmla="*/ 81 h 95"/>
                    <a:gd name="T20" fmla="*/ 37 w 56"/>
                    <a:gd name="T21" fmla="*/ 86 h 95"/>
                    <a:gd name="T22" fmla="*/ 19 w 56"/>
                    <a:gd name="T23" fmla="*/ 91 h 95"/>
                    <a:gd name="T24" fmla="*/ 14 w 56"/>
                    <a:gd name="T25" fmla="*/ 95 h 95"/>
                    <a:gd name="T26" fmla="*/ 9 w 56"/>
                    <a:gd name="T27" fmla="*/ 91 h 95"/>
                    <a:gd name="T28" fmla="*/ 5 w 56"/>
                    <a:gd name="T29" fmla="*/ 86 h 95"/>
                    <a:gd name="T30" fmla="*/ 0 w 56"/>
                    <a:gd name="T31" fmla="*/ 86 h 95"/>
                    <a:gd name="T32" fmla="*/ 5 w 56"/>
                    <a:gd name="T33" fmla="*/ 81 h 95"/>
                    <a:gd name="T34" fmla="*/ 19 w 56"/>
                    <a:gd name="T35" fmla="*/ 76 h 95"/>
                    <a:gd name="T36" fmla="*/ 33 w 56"/>
                    <a:gd name="T37" fmla="*/ 72 h 95"/>
                    <a:gd name="T38" fmla="*/ 42 w 56"/>
                    <a:gd name="T39" fmla="*/ 67 h 95"/>
                    <a:gd name="T40" fmla="*/ 42 w 56"/>
                    <a:gd name="T41" fmla="*/ 57 h 95"/>
                    <a:gd name="T42" fmla="*/ 37 w 56"/>
                    <a:gd name="T43" fmla="*/ 43 h 95"/>
                    <a:gd name="T44" fmla="*/ 33 w 56"/>
                    <a:gd name="T45" fmla="*/ 29 h 95"/>
                    <a:gd name="T46" fmla="*/ 33 w 56"/>
                    <a:gd name="T47" fmla="*/ 24 h 95"/>
                    <a:gd name="T48" fmla="*/ 47 w 56"/>
                    <a:gd name="T49" fmla="*/ 0 h 95"/>
                    <a:gd name="T50" fmla="*/ 47 w 56"/>
                    <a:gd name="T51" fmla="*/ 0 h 9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95"/>
                    <a:gd name="T80" fmla="*/ 56 w 56"/>
                    <a:gd name="T81" fmla="*/ 95 h 9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95">
                      <a:moveTo>
                        <a:pt x="47" y="0"/>
                      </a:moveTo>
                      <a:lnTo>
                        <a:pt x="47" y="5"/>
                      </a:lnTo>
                      <a:lnTo>
                        <a:pt x="47" y="10"/>
                      </a:lnTo>
                      <a:lnTo>
                        <a:pt x="52" y="34"/>
                      </a:lnTo>
                      <a:lnTo>
                        <a:pt x="56" y="53"/>
                      </a:lnTo>
                      <a:lnTo>
                        <a:pt x="56" y="57"/>
                      </a:lnTo>
                      <a:lnTo>
                        <a:pt x="56" y="62"/>
                      </a:lnTo>
                      <a:lnTo>
                        <a:pt x="56" y="67"/>
                      </a:lnTo>
                      <a:lnTo>
                        <a:pt x="56" y="76"/>
                      </a:lnTo>
                      <a:lnTo>
                        <a:pt x="52" y="81"/>
                      </a:lnTo>
                      <a:lnTo>
                        <a:pt x="37" y="86"/>
                      </a:lnTo>
                      <a:lnTo>
                        <a:pt x="19" y="91"/>
                      </a:lnTo>
                      <a:lnTo>
                        <a:pt x="14" y="95"/>
                      </a:lnTo>
                      <a:lnTo>
                        <a:pt x="9" y="91"/>
                      </a:lnTo>
                      <a:lnTo>
                        <a:pt x="5" y="86"/>
                      </a:lnTo>
                      <a:lnTo>
                        <a:pt x="0" y="86"/>
                      </a:lnTo>
                      <a:lnTo>
                        <a:pt x="5" y="81"/>
                      </a:lnTo>
                      <a:lnTo>
                        <a:pt x="19" y="76"/>
                      </a:lnTo>
                      <a:lnTo>
                        <a:pt x="33" y="72"/>
                      </a:lnTo>
                      <a:lnTo>
                        <a:pt x="42" y="67"/>
                      </a:lnTo>
                      <a:lnTo>
                        <a:pt x="42" y="57"/>
                      </a:lnTo>
                      <a:lnTo>
                        <a:pt x="37" y="43"/>
                      </a:lnTo>
                      <a:lnTo>
                        <a:pt x="33" y="29"/>
                      </a:lnTo>
                      <a:lnTo>
                        <a:pt x="33" y="2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5232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0" name="Freeform 1006"/>
                <p:cNvSpPr>
                  <a:spLocks/>
                </p:cNvSpPr>
                <p:nvPr/>
              </p:nvSpPr>
              <p:spPr bwMode="auto">
                <a:xfrm>
                  <a:off x="3780" y="3993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5 w 5"/>
                    <a:gd name="T3" fmla="*/ 0 h 5"/>
                    <a:gd name="T4" fmla="*/ 5 w 5"/>
                    <a:gd name="T5" fmla="*/ 5 h 5"/>
                    <a:gd name="T6" fmla="*/ 5 w 5"/>
                    <a:gd name="T7" fmla="*/ 0 h 5"/>
                    <a:gd name="T8" fmla="*/ 0 w 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1C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1" name="Freeform 1007"/>
                <p:cNvSpPr>
                  <a:spLocks/>
                </p:cNvSpPr>
                <p:nvPr/>
              </p:nvSpPr>
              <p:spPr bwMode="auto">
                <a:xfrm>
                  <a:off x="3747" y="4017"/>
                  <a:ext cx="52" cy="38"/>
                </a:xfrm>
                <a:custGeom>
                  <a:avLst/>
                  <a:gdLst>
                    <a:gd name="T0" fmla="*/ 28 w 52"/>
                    <a:gd name="T1" fmla="*/ 0 h 38"/>
                    <a:gd name="T2" fmla="*/ 52 w 52"/>
                    <a:gd name="T3" fmla="*/ 14 h 38"/>
                    <a:gd name="T4" fmla="*/ 24 w 52"/>
                    <a:gd name="T5" fmla="*/ 38 h 38"/>
                    <a:gd name="T6" fmla="*/ 0 w 52"/>
                    <a:gd name="T7" fmla="*/ 28 h 38"/>
                    <a:gd name="T8" fmla="*/ 28 w 52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38"/>
                    <a:gd name="T17" fmla="*/ 52 w 52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38">
                      <a:moveTo>
                        <a:pt x="28" y="0"/>
                      </a:moveTo>
                      <a:lnTo>
                        <a:pt x="52" y="14"/>
                      </a:lnTo>
                      <a:lnTo>
                        <a:pt x="24" y="38"/>
                      </a:lnTo>
                      <a:lnTo>
                        <a:pt x="0" y="2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2" name="Freeform 1008"/>
                <p:cNvSpPr>
                  <a:spLocks noEditPoints="1"/>
                </p:cNvSpPr>
                <p:nvPr/>
              </p:nvSpPr>
              <p:spPr bwMode="auto">
                <a:xfrm>
                  <a:off x="3743" y="4012"/>
                  <a:ext cx="61" cy="47"/>
                </a:xfrm>
                <a:custGeom>
                  <a:avLst/>
                  <a:gdLst>
                    <a:gd name="T0" fmla="*/ 32 w 61"/>
                    <a:gd name="T1" fmla="*/ 0 h 47"/>
                    <a:gd name="T2" fmla="*/ 61 w 61"/>
                    <a:gd name="T3" fmla="*/ 19 h 47"/>
                    <a:gd name="T4" fmla="*/ 28 w 61"/>
                    <a:gd name="T5" fmla="*/ 47 h 47"/>
                    <a:gd name="T6" fmla="*/ 0 w 61"/>
                    <a:gd name="T7" fmla="*/ 33 h 47"/>
                    <a:gd name="T8" fmla="*/ 32 w 61"/>
                    <a:gd name="T9" fmla="*/ 0 h 47"/>
                    <a:gd name="T10" fmla="*/ 4 w 61"/>
                    <a:gd name="T11" fmla="*/ 33 h 47"/>
                    <a:gd name="T12" fmla="*/ 4 w 61"/>
                    <a:gd name="T13" fmla="*/ 33 h 47"/>
                    <a:gd name="T14" fmla="*/ 28 w 61"/>
                    <a:gd name="T15" fmla="*/ 43 h 47"/>
                    <a:gd name="T16" fmla="*/ 28 w 61"/>
                    <a:gd name="T17" fmla="*/ 43 h 47"/>
                    <a:gd name="T18" fmla="*/ 56 w 61"/>
                    <a:gd name="T19" fmla="*/ 19 h 47"/>
                    <a:gd name="T20" fmla="*/ 56 w 61"/>
                    <a:gd name="T21" fmla="*/ 19 h 47"/>
                    <a:gd name="T22" fmla="*/ 32 w 61"/>
                    <a:gd name="T23" fmla="*/ 5 h 47"/>
                    <a:gd name="T24" fmla="*/ 32 w 61"/>
                    <a:gd name="T25" fmla="*/ 5 h 47"/>
                    <a:gd name="T26" fmla="*/ 4 w 61"/>
                    <a:gd name="T27" fmla="*/ 33 h 4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"/>
                    <a:gd name="T43" fmla="*/ 0 h 47"/>
                    <a:gd name="T44" fmla="*/ 61 w 61"/>
                    <a:gd name="T45" fmla="*/ 47 h 4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" h="47">
                      <a:moveTo>
                        <a:pt x="32" y="0"/>
                      </a:moveTo>
                      <a:lnTo>
                        <a:pt x="61" y="19"/>
                      </a:lnTo>
                      <a:lnTo>
                        <a:pt x="28" y="47"/>
                      </a:lnTo>
                      <a:lnTo>
                        <a:pt x="0" y="33"/>
                      </a:lnTo>
                      <a:lnTo>
                        <a:pt x="32" y="0"/>
                      </a:lnTo>
                      <a:close/>
                      <a:moveTo>
                        <a:pt x="4" y="33"/>
                      </a:moveTo>
                      <a:lnTo>
                        <a:pt x="4" y="33"/>
                      </a:lnTo>
                      <a:lnTo>
                        <a:pt x="28" y="43"/>
                      </a:lnTo>
                      <a:lnTo>
                        <a:pt x="56" y="19"/>
                      </a:lnTo>
                      <a:lnTo>
                        <a:pt x="32" y="5"/>
                      </a:lnTo>
                      <a:lnTo>
                        <a:pt x="4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3" name="Freeform 1009"/>
                <p:cNvSpPr>
                  <a:spLocks/>
                </p:cNvSpPr>
                <p:nvPr/>
              </p:nvSpPr>
              <p:spPr bwMode="auto">
                <a:xfrm>
                  <a:off x="3747" y="4021"/>
                  <a:ext cx="52" cy="38"/>
                </a:xfrm>
                <a:custGeom>
                  <a:avLst/>
                  <a:gdLst>
                    <a:gd name="T0" fmla="*/ 28 w 52"/>
                    <a:gd name="T1" fmla="*/ 0 h 38"/>
                    <a:gd name="T2" fmla="*/ 52 w 52"/>
                    <a:gd name="T3" fmla="*/ 15 h 38"/>
                    <a:gd name="T4" fmla="*/ 24 w 52"/>
                    <a:gd name="T5" fmla="*/ 38 h 38"/>
                    <a:gd name="T6" fmla="*/ 0 w 52"/>
                    <a:gd name="T7" fmla="*/ 29 h 38"/>
                    <a:gd name="T8" fmla="*/ 28 w 52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38"/>
                    <a:gd name="T17" fmla="*/ 52 w 52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38">
                      <a:moveTo>
                        <a:pt x="28" y="0"/>
                      </a:moveTo>
                      <a:lnTo>
                        <a:pt x="52" y="15"/>
                      </a:lnTo>
                      <a:lnTo>
                        <a:pt x="24" y="38"/>
                      </a:lnTo>
                      <a:lnTo>
                        <a:pt x="0" y="29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4" name="Freeform 1010"/>
                <p:cNvSpPr>
                  <a:spLocks noEditPoints="1"/>
                </p:cNvSpPr>
                <p:nvPr/>
              </p:nvSpPr>
              <p:spPr bwMode="auto">
                <a:xfrm>
                  <a:off x="3743" y="4017"/>
                  <a:ext cx="61" cy="47"/>
                </a:xfrm>
                <a:custGeom>
                  <a:avLst/>
                  <a:gdLst>
                    <a:gd name="T0" fmla="*/ 32 w 61"/>
                    <a:gd name="T1" fmla="*/ 0 h 47"/>
                    <a:gd name="T2" fmla="*/ 61 w 61"/>
                    <a:gd name="T3" fmla="*/ 19 h 47"/>
                    <a:gd name="T4" fmla="*/ 28 w 61"/>
                    <a:gd name="T5" fmla="*/ 47 h 47"/>
                    <a:gd name="T6" fmla="*/ 0 w 61"/>
                    <a:gd name="T7" fmla="*/ 33 h 47"/>
                    <a:gd name="T8" fmla="*/ 32 w 61"/>
                    <a:gd name="T9" fmla="*/ 0 h 47"/>
                    <a:gd name="T10" fmla="*/ 4 w 61"/>
                    <a:gd name="T11" fmla="*/ 33 h 47"/>
                    <a:gd name="T12" fmla="*/ 4 w 61"/>
                    <a:gd name="T13" fmla="*/ 33 h 47"/>
                    <a:gd name="T14" fmla="*/ 28 w 61"/>
                    <a:gd name="T15" fmla="*/ 42 h 47"/>
                    <a:gd name="T16" fmla="*/ 28 w 61"/>
                    <a:gd name="T17" fmla="*/ 42 h 47"/>
                    <a:gd name="T18" fmla="*/ 56 w 61"/>
                    <a:gd name="T19" fmla="*/ 19 h 47"/>
                    <a:gd name="T20" fmla="*/ 56 w 61"/>
                    <a:gd name="T21" fmla="*/ 19 h 47"/>
                    <a:gd name="T22" fmla="*/ 32 w 61"/>
                    <a:gd name="T23" fmla="*/ 4 h 47"/>
                    <a:gd name="T24" fmla="*/ 32 w 61"/>
                    <a:gd name="T25" fmla="*/ 4 h 47"/>
                    <a:gd name="T26" fmla="*/ 4 w 61"/>
                    <a:gd name="T27" fmla="*/ 33 h 4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"/>
                    <a:gd name="T43" fmla="*/ 0 h 47"/>
                    <a:gd name="T44" fmla="*/ 61 w 61"/>
                    <a:gd name="T45" fmla="*/ 47 h 4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" h="47">
                      <a:moveTo>
                        <a:pt x="32" y="0"/>
                      </a:moveTo>
                      <a:lnTo>
                        <a:pt x="61" y="19"/>
                      </a:lnTo>
                      <a:lnTo>
                        <a:pt x="28" y="47"/>
                      </a:lnTo>
                      <a:lnTo>
                        <a:pt x="0" y="33"/>
                      </a:lnTo>
                      <a:lnTo>
                        <a:pt x="32" y="0"/>
                      </a:lnTo>
                      <a:close/>
                      <a:moveTo>
                        <a:pt x="4" y="33"/>
                      </a:moveTo>
                      <a:lnTo>
                        <a:pt x="4" y="33"/>
                      </a:lnTo>
                      <a:lnTo>
                        <a:pt x="28" y="42"/>
                      </a:lnTo>
                      <a:lnTo>
                        <a:pt x="56" y="19"/>
                      </a:lnTo>
                      <a:lnTo>
                        <a:pt x="32" y="4"/>
                      </a:lnTo>
                      <a:lnTo>
                        <a:pt x="4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5" name="Freeform 1011"/>
                <p:cNvSpPr>
                  <a:spLocks/>
                </p:cNvSpPr>
                <p:nvPr/>
              </p:nvSpPr>
              <p:spPr bwMode="auto">
                <a:xfrm>
                  <a:off x="3766" y="4021"/>
                  <a:ext cx="42" cy="29"/>
                </a:xfrm>
                <a:custGeom>
                  <a:avLst/>
                  <a:gdLst>
                    <a:gd name="T0" fmla="*/ 24 w 42"/>
                    <a:gd name="T1" fmla="*/ 0 h 29"/>
                    <a:gd name="T2" fmla="*/ 42 w 42"/>
                    <a:gd name="T3" fmla="*/ 10 h 29"/>
                    <a:gd name="T4" fmla="*/ 19 w 42"/>
                    <a:gd name="T5" fmla="*/ 29 h 29"/>
                    <a:gd name="T6" fmla="*/ 0 w 42"/>
                    <a:gd name="T7" fmla="*/ 19 h 29"/>
                    <a:gd name="T8" fmla="*/ 24 w 42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29"/>
                    <a:gd name="T17" fmla="*/ 42 w 42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29">
                      <a:moveTo>
                        <a:pt x="24" y="0"/>
                      </a:moveTo>
                      <a:lnTo>
                        <a:pt x="42" y="10"/>
                      </a:lnTo>
                      <a:lnTo>
                        <a:pt x="19" y="29"/>
                      </a:lnTo>
                      <a:lnTo>
                        <a:pt x="0" y="19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6" name="Freeform 1012"/>
                <p:cNvSpPr>
                  <a:spLocks noEditPoints="1"/>
                </p:cNvSpPr>
                <p:nvPr/>
              </p:nvSpPr>
              <p:spPr bwMode="auto">
                <a:xfrm>
                  <a:off x="3761" y="4017"/>
                  <a:ext cx="52" cy="38"/>
                </a:xfrm>
                <a:custGeom>
                  <a:avLst/>
                  <a:gdLst>
                    <a:gd name="T0" fmla="*/ 29 w 52"/>
                    <a:gd name="T1" fmla="*/ 0 h 38"/>
                    <a:gd name="T2" fmla="*/ 52 w 52"/>
                    <a:gd name="T3" fmla="*/ 14 h 38"/>
                    <a:gd name="T4" fmla="*/ 24 w 52"/>
                    <a:gd name="T5" fmla="*/ 38 h 38"/>
                    <a:gd name="T6" fmla="*/ 0 w 52"/>
                    <a:gd name="T7" fmla="*/ 23 h 38"/>
                    <a:gd name="T8" fmla="*/ 29 w 52"/>
                    <a:gd name="T9" fmla="*/ 0 h 38"/>
                    <a:gd name="T10" fmla="*/ 5 w 52"/>
                    <a:gd name="T11" fmla="*/ 23 h 38"/>
                    <a:gd name="T12" fmla="*/ 5 w 52"/>
                    <a:gd name="T13" fmla="*/ 23 h 38"/>
                    <a:gd name="T14" fmla="*/ 24 w 52"/>
                    <a:gd name="T15" fmla="*/ 33 h 38"/>
                    <a:gd name="T16" fmla="*/ 24 w 52"/>
                    <a:gd name="T17" fmla="*/ 33 h 38"/>
                    <a:gd name="T18" fmla="*/ 47 w 52"/>
                    <a:gd name="T19" fmla="*/ 14 h 38"/>
                    <a:gd name="T20" fmla="*/ 47 w 52"/>
                    <a:gd name="T21" fmla="*/ 19 h 38"/>
                    <a:gd name="T22" fmla="*/ 29 w 52"/>
                    <a:gd name="T23" fmla="*/ 9 h 38"/>
                    <a:gd name="T24" fmla="*/ 29 w 52"/>
                    <a:gd name="T25" fmla="*/ 4 h 38"/>
                    <a:gd name="T26" fmla="*/ 5 w 52"/>
                    <a:gd name="T27" fmla="*/ 23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38"/>
                    <a:gd name="T44" fmla="*/ 52 w 52"/>
                    <a:gd name="T45" fmla="*/ 38 h 3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38">
                      <a:moveTo>
                        <a:pt x="29" y="0"/>
                      </a:moveTo>
                      <a:lnTo>
                        <a:pt x="52" y="14"/>
                      </a:lnTo>
                      <a:lnTo>
                        <a:pt x="24" y="38"/>
                      </a:lnTo>
                      <a:lnTo>
                        <a:pt x="0" y="23"/>
                      </a:lnTo>
                      <a:lnTo>
                        <a:pt x="29" y="0"/>
                      </a:lnTo>
                      <a:close/>
                      <a:moveTo>
                        <a:pt x="5" y="23"/>
                      </a:moveTo>
                      <a:lnTo>
                        <a:pt x="5" y="23"/>
                      </a:lnTo>
                      <a:lnTo>
                        <a:pt x="24" y="33"/>
                      </a:lnTo>
                      <a:lnTo>
                        <a:pt x="47" y="14"/>
                      </a:lnTo>
                      <a:lnTo>
                        <a:pt x="47" y="19"/>
                      </a:lnTo>
                      <a:lnTo>
                        <a:pt x="29" y="9"/>
                      </a:lnTo>
                      <a:lnTo>
                        <a:pt x="29" y="4"/>
                      </a:lnTo>
                      <a:lnTo>
                        <a:pt x="5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71" name="Text Box 1055"/>
              <p:cNvSpPr txBox="1">
                <a:spLocks noChangeArrowheads="1"/>
              </p:cNvSpPr>
              <p:nvPr/>
            </p:nvSpPr>
            <p:spPr bwMode="auto">
              <a:xfrm>
                <a:off x="2463800" y="4132263"/>
                <a:ext cx="1447800" cy="5031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ru-RU" sz="1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Пункты регистрации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ru-RU" sz="1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Отделения почты</a:t>
                </a:r>
              </a:p>
            </p:txBody>
          </p:sp>
          <p:sp>
            <p:nvSpPr>
              <p:cNvPr id="1272" name="Text Box 1056"/>
              <p:cNvSpPr txBox="1">
                <a:spLocks noChangeArrowheads="1"/>
              </p:cNvSpPr>
              <p:nvPr/>
            </p:nvSpPr>
            <p:spPr bwMode="auto">
              <a:xfrm>
                <a:off x="5370513" y="4141788"/>
                <a:ext cx="1436687" cy="5031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ru-RU" sz="1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Пункты регистрации</a:t>
                </a:r>
              </a:p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ru-RU" sz="10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Отделения почты</a:t>
                </a:r>
              </a:p>
            </p:txBody>
          </p:sp>
          <p:sp>
            <p:nvSpPr>
              <p:cNvPr id="1273" name="Line 1057"/>
              <p:cNvSpPr>
                <a:spLocks noChangeShapeType="1"/>
              </p:cNvSpPr>
              <p:nvPr/>
            </p:nvSpPr>
            <p:spPr bwMode="auto">
              <a:xfrm>
                <a:off x="1930400" y="3683000"/>
                <a:ext cx="1588" cy="2968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4" name="Line 1058"/>
              <p:cNvSpPr>
                <a:spLocks noChangeShapeType="1"/>
              </p:cNvSpPr>
              <p:nvPr/>
            </p:nvSpPr>
            <p:spPr bwMode="auto">
              <a:xfrm>
                <a:off x="7400925" y="3717925"/>
                <a:ext cx="7938" cy="2460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5" name="Line 1062"/>
              <p:cNvSpPr>
                <a:spLocks noChangeShapeType="1"/>
              </p:cNvSpPr>
              <p:nvPr/>
            </p:nvSpPr>
            <p:spPr bwMode="auto">
              <a:xfrm>
                <a:off x="1935163" y="4576763"/>
                <a:ext cx="1587" cy="2968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6" name="Line 1064"/>
              <p:cNvSpPr>
                <a:spLocks noChangeShapeType="1"/>
              </p:cNvSpPr>
              <p:nvPr/>
            </p:nvSpPr>
            <p:spPr bwMode="auto">
              <a:xfrm>
                <a:off x="7427913" y="4627563"/>
                <a:ext cx="4762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58" name="Text Box 949"/>
            <p:cNvSpPr txBox="1">
              <a:spLocks noChangeArrowheads="1"/>
            </p:cNvSpPr>
            <p:nvPr/>
          </p:nvSpPr>
          <p:spPr bwMode="auto">
            <a:xfrm>
              <a:off x="6781800" y="6019800"/>
              <a:ext cx="1600200" cy="3246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96875" indent="-396875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Госслужащие</a:t>
              </a:r>
            </a:p>
          </p:txBody>
        </p:sp>
        <p:grpSp>
          <p:nvGrpSpPr>
            <p:cNvPr id="1059" name="Group 540"/>
            <p:cNvGrpSpPr>
              <a:grpSpLocks/>
            </p:cNvGrpSpPr>
            <p:nvPr/>
          </p:nvGrpSpPr>
          <p:grpSpPr bwMode="auto">
            <a:xfrm>
              <a:off x="4343400" y="4343400"/>
              <a:ext cx="576262" cy="493712"/>
              <a:chOff x="2338" y="2811"/>
              <a:chExt cx="953" cy="936"/>
            </a:xfrm>
          </p:grpSpPr>
          <p:sp>
            <p:nvSpPr>
              <p:cNvPr id="1188" name="Rectangle 426"/>
              <p:cNvSpPr>
                <a:spLocks noChangeArrowheads="1"/>
              </p:cNvSpPr>
              <p:nvPr/>
            </p:nvSpPr>
            <p:spPr bwMode="auto">
              <a:xfrm>
                <a:off x="2693" y="3169"/>
                <a:ext cx="77" cy="146"/>
              </a:xfrm>
              <a:prstGeom prst="rect">
                <a:avLst/>
              </a:prstGeom>
              <a:solidFill>
                <a:srgbClr val="5959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9" name="Freeform 427"/>
              <p:cNvSpPr>
                <a:spLocks/>
              </p:cNvSpPr>
              <p:nvPr/>
            </p:nvSpPr>
            <p:spPr bwMode="auto">
              <a:xfrm>
                <a:off x="2593" y="3035"/>
                <a:ext cx="310" cy="191"/>
              </a:xfrm>
              <a:custGeom>
                <a:avLst/>
                <a:gdLst>
                  <a:gd name="T0" fmla="*/ 22 w 310"/>
                  <a:gd name="T1" fmla="*/ 0 h 191"/>
                  <a:gd name="T2" fmla="*/ 288 w 310"/>
                  <a:gd name="T3" fmla="*/ 0 h 191"/>
                  <a:gd name="T4" fmla="*/ 310 w 310"/>
                  <a:gd name="T5" fmla="*/ 11 h 191"/>
                  <a:gd name="T6" fmla="*/ 310 w 310"/>
                  <a:gd name="T7" fmla="*/ 34 h 191"/>
                  <a:gd name="T8" fmla="*/ 310 w 310"/>
                  <a:gd name="T9" fmla="*/ 157 h 191"/>
                  <a:gd name="T10" fmla="*/ 310 w 310"/>
                  <a:gd name="T11" fmla="*/ 179 h 191"/>
                  <a:gd name="T12" fmla="*/ 288 w 310"/>
                  <a:gd name="T13" fmla="*/ 191 h 191"/>
                  <a:gd name="T14" fmla="*/ 22 w 310"/>
                  <a:gd name="T15" fmla="*/ 191 h 191"/>
                  <a:gd name="T16" fmla="*/ 0 w 310"/>
                  <a:gd name="T17" fmla="*/ 179 h 191"/>
                  <a:gd name="T18" fmla="*/ 0 w 310"/>
                  <a:gd name="T19" fmla="*/ 157 h 191"/>
                  <a:gd name="T20" fmla="*/ 0 w 310"/>
                  <a:gd name="T21" fmla="*/ 34 h 191"/>
                  <a:gd name="T22" fmla="*/ 0 w 310"/>
                  <a:gd name="T23" fmla="*/ 11 h 191"/>
                  <a:gd name="T24" fmla="*/ 22 w 310"/>
                  <a:gd name="T25" fmla="*/ 0 h 191"/>
                  <a:gd name="T26" fmla="*/ 22 w 310"/>
                  <a:gd name="T27" fmla="*/ 0 h 1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0"/>
                  <a:gd name="T43" fmla="*/ 0 h 191"/>
                  <a:gd name="T44" fmla="*/ 310 w 310"/>
                  <a:gd name="T45" fmla="*/ 191 h 1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0" h="191">
                    <a:moveTo>
                      <a:pt x="22" y="0"/>
                    </a:moveTo>
                    <a:lnTo>
                      <a:pt x="288" y="0"/>
                    </a:lnTo>
                    <a:lnTo>
                      <a:pt x="310" y="11"/>
                    </a:lnTo>
                    <a:lnTo>
                      <a:pt x="310" y="34"/>
                    </a:lnTo>
                    <a:lnTo>
                      <a:pt x="310" y="157"/>
                    </a:lnTo>
                    <a:lnTo>
                      <a:pt x="310" y="179"/>
                    </a:lnTo>
                    <a:lnTo>
                      <a:pt x="288" y="191"/>
                    </a:lnTo>
                    <a:lnTo>
                      <a:pt x="22" y="191"/>
                    </a:lnTo>
                    <a:lnTo>
                      <a:pt x="0" y="179"/>
                    </a:lnTo>
                    <a:lnTo>
                      <a:pt x="0" y="157"/>
                    </a:lnTo>
                    <a:lnTo>
                      <a:pt x="0" y="34"/>
                    </a:ln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0" name="Freeform 428"/>
              <p:cNvSpPr>
                <a:spLocks/>
              </p:cNvSpPr>
              <p:nvPr/>
            </p:nvSpPr>
            <p:spPr bwMode="auto">
              <a:xfrm>
                <a:off x="3069" y="3035"/>
                <a:ext cx="67" cy="134"/>
              </a:xfrm>
              <a:custGeom>
                <a:avLst/>
                <a:gdLst>
                  <a:gd name="T0" fmla="*/ 67 w 67"/>
                  <a:gd name="T1" fmla="*/ 0 h 134"/>
                  <a:gd name="T2" fmla="*/ 67 w 67"/>
                  <a:gd name="T3" fmla="*/ 45 h 134"/>
                  <a:gd name="T4" fmla="*/ 0 w 67"/>
                  <a:gd name="T5" fmla="*/ 134 h 134"/>
                  <a:gd name="T6" fmla="*/ 11 w 67"/>
                  <a:gd name="T7" fmla="*/ 90 h 134"/>
                  <a:gd name="T8" fmla="*/ 67 w 67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134"/>
                  <a:gd name="T17" fmla="*/ 67 w 67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134">
                    <a:moveTo>
                      <a:pt x="67" y="0"/>
                    </a:moveTo>
                    <a:lnTo>
                      <a:pt x="67" y="45"/>
                    </a:lnTo>
                    <a:lnTo>
                      <a:pt x="0" y="134"/>
                    </a:lnTo>
                    <a:lnTo>
                      <a:pt x="11" y="9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1" name="Freeform 429"/>
              <p:cNvSpPr>
                <a:spLocks/>
              </p:cNvSpPr>
              <p:nvPr/>
            </p:nvSpPr>
            <p:spPr bwMode="auto">
              <a:xfrm>
                <a:off x="2715" y="2878"/>
                <a:ext cx="133" cy="112"/>
              </a:xfrm>
              <a:custGeom>
                <a:avLst/>
                <a:gdLst>
                  <a:gd name="T0" fmla="*/ 133 w 133"/>
                  <a:gd name="T1" fmla="*/ 0 h 112"/>
                  <a:gd name="T2" fmla="*/ 133 w 133"/>
                  <a:gd name="T3" fmla="*/ 11 h 112"/>
                  <a:gd name="T4" fmla="*/ 122 w 133"/>
                  <a:gd name="T5" fmla="*/ 34 h 112"/>
                  <a:gd name="T6" fmla="*/ 122 w 133"/>
                  <a:gd name="T7" fmla="*/ 78 h 112"/>
                  <a:gd name="T8" fmla="*/ 133 w 133"/>
                  <a:gd name="T9" fmla="*/ 101 h 112"/>
                  <a:gd name="T10" fmla="*/ 122 w 133"/>
                  <a:gd name="T11" fmla="*/ 112 h 112"/>
                  <a:gd name="T12" fmla="*/ 99 w 133"/>
                  <a:gd name="T13" fmla="*/ 112 h 112"/>
                  <a:gd name="T14" fmla="*/ 66 w 133"/>
                  <a:gd name="T15" fmla="*/ 112 h 112"/>
                  <a:gd name="T16" fmla="*/ 33 w 133"/>
                  <a:gd name="T17" fmla="*/ 112 h 112"/>
                  <a:gd name="T18" fmla="*/ 11 w 133"/>
                  <a:gd name="T19" fmla="*/ 101 h 112"/>
                  <a:gd name="T20" fmla="*/ 0 w 133"/>
                  <a:gd name="T21" fmla="*/ 101 h 112"/>
                  <a:gd name="T22" fmla="*/ 11 w 133"/>
                  <a:gd name="T23" fmla="*/ 22 h 112"/>
                  <a:gd name="T24" fmla="*/ 133 w 133"/>
                  <a:gd name="T25" fmla="*/ 0 h 112"/>
                  <a:gd name="T26" fmla="*/ 133 w 133"/>
                  <a:gd name="T27" fmla="*/ 0 h 1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3"/>
                  <a:gd name="T43" fmla="*/ 0 h 112"/>
                  <a:gd name="T44" fmla="*/ 133 w 133"/>
                  <a:gd name="T45" fmla="*/ 112 h 1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3" h="112">
                    <a:moveTo>
                      <a:pt x="133" y="0"/>
                    </a:moveTo>
                    <a:lnTo>
                      <a:pt x="133" y="11"/>
                    </a:lnTo>
                    <a:lnTo>
                      <a:pt x="122" y="34"/>
                    </a:lnTo>
                    <a:lnTo>
                      <a:pt x="122" y="78"/>
                    </a:lnTo>
                    <a:lnTo>
                      <a:pt x="133" y="101"/>
                    </a:lnTo>
                    <a:lnTo>
                      <a:pt x="122" y="112"/>
                    </a:lnTo>
                    <a:lnTo>
                      <a:pt x="99" y="112"/>
                    </a:lnTo>
                    <a:lnTo>
                      <a:pt x="66" y="112"/>
                    </a:lnTo>
                    <a:lnTo>
                      <a:pt x="33" y="112"/>
                    </a:lnTo>
                    <a:lnTo>
                      <a:pt x="11" y="101"/>
                    </a:lnTo>
                    <a:lnTo>
                      <a:pt x="0" y="101"/>
                    </a:lnTo>
                    <a:lnTo>
                      <a:pt x="11" y="22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B4B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2" name="Freeform 430"/>
              <p:cNvSpPr>
                <a:spLocks/>
              </p:cNvSpPr>
              <p:nvPr/>
            </p:nvSpPr>
            <p:spPr bwMode="auto">
              <a:xfrm>
                <a:off x="2737" y="2956"/>
                <a:ext cx="144" cy="146"/>
              </a:xfrm>
              <a:custGeom>
                <a:avLst/>
                <a:gdLst>
                  <a:gd name="T0" fmla="*/ 77 w 144"/>
                  <a:gd name="T1" fmla="*/ 0 h 146"/>
                  <a:gd name="T2" fmla="*/ 77 w 144"/>
                  <a:gd name="T3" fmla="*/ 23 h 146"/>
                  <a:gd name="T4" fmla="*/ 89 w 144"/>
                  <a:gd name="T5" fmla="*/ 45 h 146"/>
                  <a:gd name="T6" fmla="*/ 100 w 144"/>
                  <a:gd name="T7" fmla="*/ 45 h 146"/>
                  <a:gd name="T8" fmla="*/ 111 w 144"/>
                  <a:gd name="T9" fmla="*/ 56 h 146"/>
                  <a:gd name="T10" fmla="*/ 133 w 144"/>
                  <a:gd name="T11" fmla="*/ 68 h 146"/>
                  <a:gd name="T12" fmla="*/ 144 w 144"/>
                  <a:gd name="T13" fmla="*/ 68 h 146"/>
                  <a:gd name="T14" fmla="*/ 144 w 144"/>
                  <a:gd name="T15" fmla="*/ 79 h 146"/>
                  <a:gd name="T16" fmla="*/ 122 w 144"/>
                  <a:gd name="T17" fmla="*/ 101 h 146"/>
                  <a:gd name="T18" fmla="*/ 111 w 144"/>
                  <a:gd name="T19" fmla="*/ 124 h 146"/>
                  <a:gd name="T20" fmla="*/ 111 w 144"/>
                  <a:gd name="T21" fmla="*/ 135 h 146"/>
                  <a:gd name="T22" fmla="*/ 100 w 144"/>
                  <a:gd name="T23" fmla="*/ 135 h 146"/>
                  <a:gd name="T24" fmla="*/ 66 w 144"/>
                  <a:gd name="T25" fmla="*/ 146 h 146"/>
                  <a:gd name="T26" fmla="*/ 33 w 144"/>
                  <a:gd name="T27" fmla="*/ 146 h 146"/>
                  <a:gd name="T28" fmla="*/ 22 w 144"/>
                  <a:gd name="T29" fmla="*/ 146 h 146"/>
                  <a:gd name="T30" fmla="*/ 22 w 144"/>
                  <a:gd name="T31" fmla="*/ 124 h 146"/>
                  <a:gd name="T32" fmla="*/ 11 w 144"/>
                  <a:gd name="T33" fmla="*/ 79 h 146"/>
                  <a:gd name="T34" fmla="*/ 0 w 144"/>
                  <a:gd name="T35" fmla="*/ 34 h 146"/>
                  <a:gd name="T36" fmla="*/ 0 w 144"/>
                  <a:gd name="T37" fmla="*/ 23 h 146"/>
                  <a:gd name="T38" fmla="*/ 0 w 144"/>
                  <a:gd name="T39" fmla="*/ 23 h 146"/>
                  <a:gd name="T40" fmla="*/ 0 w 144"/>
                  <a:gd name="T41" fmla="*/ 23 h 146"/>
                  <a:gd name="T42" fmla="*/ 22 w 144"/>
                  <a:gd name="T43" fmla="*/ 23 h 146"/>
                  <a:gd name="T44" fmla="*/ 44 w 144"/>
                  <a:gd name="T45" fmla="*/ 34 h 146"/>
                  <a:gd name="T46" fmla="*/ 44 w 144"/>
                  <a:gd name="T47" fmla="*/ 12 h 146"/>
                  <a:gd name="T48" fmla="*/ 44 w 144"/>
                  <a:gd name="T49" fmla="*/ 0 h 146"/>
                  <a:gd name="T50" fmla="*/ 44 w 144"/>
                  <a:gd name="T51" fmla="*/ 0 h 146"/>
                  <a:gd name="T52" fmla="*/ 44 w 144"/>
                  <a:gd name="T53" fmla="*/ 0 h 146"/>
                  <a:gd name="T54" fmla="*/ 55 w 144"/>
                  <a:gd name="T55" fmla="*/ 0 h 146"/>
                  <a:gd name="T56" fmla="*/ 77 w 144"/>
                  <a:gd name="T57" fmla="*/ 0 h 146"/>
                  <a:gd name="T58" fmla="*/ 77 w 144"/>
                  <a:gd name="T59" fmla="*/ 0 h 14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4"/>
                  <a:gd name="T91" fmla="*/ 0 h 146"/>
                  <a:gd name="T92" fmla="*/ 144 w 144"/>
                  <a:gd name="T93" fmla="*/ 146 h 14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4" h="146">
                    <a:moveTo>
                      <a:pt x="77" y="0"/>
                    </a:moveTo>
                    <a:lnTo>
                      <a:pt x="77" y="23"/>
                    </a:lnTo>
                    <a:lnTo>
                      <a:pt x="89" y="45"/>
                    </a:lnTo>
                    <a:lnTo>
                      <a:pt x="100" y="45"/>
                    </a:lnTo>
                    <a:lnTo>
                      <a:pt x="111" y="56"/>
                    </a:lnTo>
                    <a:lnTo>
                      <a:pt x="133" y="68"/>
                    </a:lnTo>
                    <a:lnTo>
                      <a:pt x="144" y="68"/>
                    </a:lnTo>
                    <a:lnTo>
                      <a:pt x="144" y="79"/>
                    </a:lnTo>
                    <a:lnTo>
                      <a:pt x="122" y="101"/>
                    </a:lnTo>
                    <a:lnTo>
                      <a:pt x="111" y="124"/>
                    </a:lnTo>
                    <a:lnTo>
                      <a:pt x="111" y="135"/>
                    </a:lnTo>
                    <a:lnTo>
                      <a:pt x="100" y="135"/>
                    </a:lnTo>
                    <a:lnTo>
                      <a:pt x="66" y="146"/>
                    </a:lnTo>
                    <a:lnTo>
                      <a:pt x="33" y="146"/>
                    </a:lnTo>
                    <a:lnTo>
                      <a:pt x="22" y="146"/>
                    </a:lnTo>
                    <a:lnTo>
                      <a:pt x="22" y="124"/>
                    </a:lnTo>
                    <a:lnTo>
                      <a:pt x="11" y="79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22" y="23"/>
                    </a:lnTo>
                    <a:lnTo>
                      <a:pt x="44" y="34"/>
                    </a:lnTo>
                    <a:lnTo>
                      <a:pt x="44" y="12"/>
                    </a:lnTo>
                    <a:lnTo>
                      <a:pt x="44" y="0"/>
                    </a:lnTo>
                    <a:lnTo>
                      <a:pt x="55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3" name="Freeform 431"/>
              <p:cNvSpPr>
                <a:spLocks/>
              </p:cNvSpPr>
              <p:nvPr/>
            </p:nvSpPr>
            <p:spPr bwMode="auto">
              <a:xfrm>
                <a:off x="2770" y="3024"/>
                <a:ext cx="78" cy="123"/>
              </a:xfrm>
              <a:custGeom>
                <a:avLst/>
                <a:gdLst>
                  <a:gd name="T0" fmla="*/ 0 w 78"/>
                  <a:gd name="T1" fmla="*/ 0 h 123"/>
                  <a:gd name="T2" fmla="*/ 11 w 78"/>
                  <a:gd name="T3" fmla="*/ 11 h 123"/>
                  <a:gd name="T4" fmla="*/ 22 w 78"/>
                  <a:gd name="T5" fmla="*/ 11 h 123"/>
                  <a:gd name="T6" fmla="*/ 44 w 78"/>
                  <a:gd name="T7" fmla="*/ 22 h 123"/>
                  <a:gd name="T8" fmla="*/ 67 w 78"/>
                  <a:gd name="T9" fmla="*/ 11 h 123"/>
                  <a:gd name="T10" fmla="*/ 78 w 78"/>
                  <a:gd name="T11" fmla="*/ 11 h 123"/>
                  <a:gd name="T12" fmla="*/ 78 w 78"/>
                  <a:gd name="T13" fmla="*/ 22 h 123"/>
                  <a:gd name="T14" fmla="*/ 78 w 78"/>
                  <a:gd name="T15" fmla="*/ 56 h 123"/>
                  <a:gd name="T16" fmla="*/ 67 w 78"/>
                  <a:gd name="T17" fmla="*/ 101 h 123"/>
                  <a:gd name="T18" fmla="*/ 56 w 78"/>
                  <a:gd name="T19" fmla="*/ 123 h 123"/>
                  <a:gd name="T20" fmla="*/ 44 w 78"/>
                  <a:gd name="T21" fmla="*/ 123 h 123"/>
                  <a:gd name="T22" fmla="*/ 33 w 78"/>
                  <a:gd name="T23" fmla="*/ 123 h 123"/>
                  <a:gd name="T24" fmla="*/ 11 w 78"/>
                  <a:gd name="T25" fmla="*/ 123 h 123"/>
                  <a:gd name="T26" fmla="*/ 0 w 78"/>
                  <a:gd name="T27" fmla="*/ 123 h 123"/>
                  <a:gd name="T28" fmla="*/ 0 w 78"/>
                  <a:gd name="T29" fmla="*/ 101 h 123"/>
                  <a:gd name="T30" fmla="*/ 0 w 78"/>
                  <a:gd name="T31" fmla="*/ 56 h 123"/>
                  <a:gd name="T32" fmla="*/ 0 w 78"/>
                  <a:gd name="T33" fmla="*/ 22 h 123"/>
                  <a:gd name="T34" fmla="*/ 0 w 78"/>
                  <a:gd name="T35" fmla="*/ 0 h 1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8"/>
                  <a:gd name="T55" fmla="*/ 0 h 123"/>
                  <a:gd name="T56" fmla="*/ 78 w 78"/>
                  <a:gd name="T57" fmla="*/ 123 h 1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8" h="123">
                    <a:moveTo>
                      <a:pt x="0" y="0"/>
                    </a:moveTo>
                    <a:lnTo>
                      <a:pt x="11" y="11"/>
                    </a:lnTo>
                    <a:lnTo>
                      <a:pt x="22" y="11"/>
                    </a:lnTo>
                    <a:lnTo>
                      <a:pt x="44" y="22"/>
                    </a:lnTo>
                    <a:lnTo>
                      <a:pt x="67" y="11"/>
                    </a:lnTo>
                    <a:lnTo>
                      <a:pt x="78" y="11"/>
                    </a:lnTo>
                    <a:lnTo>
                      <a:pt x="78" y="22"/>
                    </a:lnTo>
                    <a:lnTo>
                      <a:pt x="78" y="56"/>
                    </a:lnTo>
                    <a:lnTo>
                      <a:pt x="67" y="101"/>
                    </a:lnTo>
                    <a:lnTo>
                      <a:pt x="56" y="123"/>
                    </a:lnTo>
                    <a:lnTo>
                      <a:pt x="44" y="123"/>
                    </a:lnTo>
                    <a:lnTo>
                      <a:pt x="33" y="123"/>
                    </a:lnTo>
                    <a:lnTo>
                      <a:pt x="11" y="123"/>
                    </a:lnTo>
                    <a:lnTo>
                      <a:pt x="0" y="123"/>
                    </a:lnTo>
                    <a:lnTo>
                      <a:pt x="0" y="101"/>
                    </a:lnTo>
                    <a:lnTo>
                      <a:pt x="0" y="56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4" name="Rectangle 432"/>
              <p:cNvSpPr>
                <a:spLocks noChangeArrowheads="1"/>
              </p:cNvSpPr>
              <p:nvPr/>
            </p:nvSpPr>
            <p:spPr bwMode="auto">
              <a:xfrm>
                <a:off x="2770" y="2945"/>
                <a:ext cx="56" cy="67"/>
              </a:xfrm>
              <a:prstGeom prst="rect">
                <a:avLst/>
              </a:prstGeom>
              <a:solidFill>
                <a:srgbClr val="CEB2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5" name="Freeform 433"/>
              <p:cNvSpPr>
                <a:spLocks/>
              </p:cNvSpPr>
              <p:nvPr/>
            </p:nvSpPr>
            <p:spPr bwMode="auto">
              <a:xfrm>
                <a:off x="2781" y="2945"/>
                <a:ext cx="33" cy="45"/>
              </a:xfrm>
              <a:custGeom>
                <a:avLst/>
                <a:gdLst>
                  <a:gd name="T0" fmla="*/ 0 w 33"/>
                  <a:gd name="T1" fmla="*/ 11 h 45"/>
                  <a:gd name="T2" fmla="*/ 0 w 33"/>
                  <a:gd name="T3" fmla="*/ 23 h 45"/>
                  <a:gd name="T4" fmla="*/ 0 w 33"/>
                  <a:gd name="T5" fmla="*/ 34 h 45"/>
                  <a:gd name="T6" fmla="*/ 11 w 33"/>
                  <a:gd name="T7" fmla="*/ 45 h 45"/>
                  <a:gd name="T8" fmla="*/ 33 w 33"/>
                  <a:gd name="T9" fmla="*/ 34 h 45"/>
                  <a:gd name="T10" fmla="*/ 33 w 33"/>
                  <a:gd name="T11" fmla="*/ 23 h 45"/>
                  <a:gd name="T12" fmla="*/ 33 w 33"/>
                  <a:gd name="T13" fmla="*/ 0 h 45"/>
                  <a:gd name="T14" fmla="*/ 11 w 33"/>
                  <a:gd name="T15" fmla="*/ 0 h 45"/>
                  <a:gd name="T16" fmla="*/ 0 w 33"/>
                  <a:gd name="T17" fmla="*/ 11 h 45"/>
                  <a:gd name="T18" fmla="*/ 0 w 33"/>
                  <a:gd name="T19" fmla="*/ 11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45"/>
                  <a:gd name="T32" fmla="*/ 33 w 33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45">
                    <a:moveTo>
                      <a:pt x="0" y="11"/>
                    </a:moveTo>
                    <a:lnTo>
                      <a:pt x="0" y="23"/>
                    </a:lnTo>
                    <a:lnTo>
                      <a:pt x="0" y="34"/>
                    </a:lnTo>
                    <a:lnTo>
                      <a:pt x="11" y="45"/>
                    </a:lnTo>
                    <a:lnTo>
                      <a:pt x="33" y="34"/>
                    </a:lnTo>
                    <a:lnTo>
                      <a:pt x="33" y="23"/>
                    </a:lnTo>
                    <a:lnTo>
                      <a:pt x="33" y="0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6" name="Rectangle 434"/>
              <p:cNvSpPr>
                <a:spLocks noChangeArrowheads="1"/>
              </p:cNvSpPr>
              <p:nvPr/>
            </p:nvSpPr>
            <p:spPr bwMode="auto">
              <a:xfrm>
                <a:off x="2770" y="2945"/>
                <a:ext cx="56" cy="67"/>
              </a:xfrm>
              <a:prstGeom prst="rect">
                <a:avLst/>
              </a:prstGeom>
              <a:solidFill>
                <a:srgbClr val="CEB2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7" name="Freeform 435"/>
              <p:cNvSpPr>
                <a:spLocks/>
              </p:cNvSpPr>
              <p:nvPr/>
            </p:nvSpPr>
            <p:spPr bwMode="auto">
              <a:xfrm>
                <a:off x="2737" y="2833"/>
                <a:ext cx="89" cy="135"/>
              </a:xfrm>
              <a:custGeom>
                <a:avLst/>
                <a:gdLst>
                  <a:gd name="T0" fmla="*/ 11 w 89"/>
                  <a:gd name="T1" fmla="*/ 79 h 135"/>
                  <a:gd name="T2" fmla="*/ 0 w 89"/>
                  <a:gd name="T3" fmla="*/ 45 h 135"/>
                  <a:gd name="T4" fmla="*/ 11 w 89"/>
                  <a:gd name="T5" fmla="*/ 22 h 135"/>
                  <a:gd name="T6" fmla="*/ 33 w 89"/>
                  <a:gd name="T7" fmla="*/ 0 h 135"/>
                  <a:gd name="T8" fmla="*/ 44 w 89"/>
                  <a:gd name="T9" fmla="*/ 0 h 135"/>
                  <a:gd name="T10" fmla="*/ 77 w 89"/>
                  <a:gd name="T11" fmla="*/ 11 h 135"/>
                  <a:gd name="T12" fmla="*/ 89 w 89"/>
                  <a:gd name="T13" fmla="*/ 56 h 135"/>
                  <a:gd name="T14" fmla="*/ 89 w 89"/>
                  <a:gd name="T15" fmla="*/ 101 h 135"/>
                  <a:gd name="T16" fmla="*/ 66 w 89"/>
                  <a:gd name="T17" fmla="*/ 135 h 135"/>
                  <a:gd name="T18" fmla="*/ 33 w 89"/>
                  <a:gd name="T19" fmla="*/ 123 h 135"/>
                  <a:gd name="T20" fmla="*/ 22 w 89"/>
                  <a:gd name="T21" fmla="*/ 112 h 135"/>
                  <a:gd name="T22" fmla="*/ 11 w 89"/>
                  <a:gd name="T23" fmla="*/ 79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9"/>
                  <a:gd name="T37" fmla="*/ 0 h 135"/>
                  <a:gd name="T38" fmla="*/ 89 w 89"/>
                  <a:gd name="T39" fmla="*/ 135 h 1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9" h="135">
                    <a:moveTo>
                      <a:pt x="11" y="79"/>
                    </a:moveTo>
                    <a:lnTo>
                      <a:pt x="0" y="45"/>
                    </a:lnTo>
                    <a:lnTo>
                      <a:pt x="11" y="22"/>
                    </a:lnTo>
                    <a:lnTo>
                      <a:pt x="33" y="0"/>
                    </a:lnTo>
                    <a:lnTo>
                      <a:pt x="44" y="0"/>
                    </a:lnTo>
                    <a:lnTo>
                      <a:pt x="77" y="11"/>
                    </a:lnTo>
                    <a:lnTo>
                      <a:pt x="89" y="56"/>
                    </a:lnTo>
                    <a:lnTo>
                      <a:pt x="89" y="101"/>
                    </a:lnTo>
                    <a:lnTo>
                      <a:pt x="66" y="135"/>
                    </a:lnTo>
                    <a:lnTo>
                      <a:pt x="33" y="123"/>
                    </a:lnTo>
                    <a:lnTo>
                      <a:pt x="22" y="112"/>
                    </a:lnTo>
                    <a:lnTo>
                      <a:pt x="11" y="79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8" name="Freeform 436"/>
              <p:cNvSpPr>
                <a:spLocks/>
              </p:cNvSpPr>
              <p:nvPr/>
            </p:nvSpPr>
            <p:spPr bwMode="auto">
              <a:xfrm>
                <a:off x="2726" y="2811"/>
                <a:ext cx="122" cy="145"/>
              </a:xfrm>
              <a:custGeom>
                <a:avLst/>
                <a:gdLst>
                  <a:gd name="T0" fmla="*/ 77 w 122"/>
                  <a:gd name="T1" fmla="*/ 44 h 145"/>
                  <a:gd name="T2" fmla="*/ 66 w 122"/>
                  <a:gd name="T3" fmla="*/ 56 h 145"/>
                  <a:gd name="T4" fmla="*/ 55 w 122"/>
                  <a:gd name="T5" fmla="*/ 67 h 145"/>
                  <a:gd name="T6" fmla="*/ 44 w 122"/>
                  <a:gd name="T7" fmla="*/ 89 h 145"/>
                  <a:gd name="T8" fmla="*/ 44 w 122"/>
                  <a:gd name="T9" fmla="*/ 78 h 145"/>
                  <a:gd name="T10" fmla="*/ 44 w 122"/>
                  <a:gd name="T11" fmla="*/ 56 h 145"/>
                  <a:gd name="T12" fmla="*/ 33 w 122"/>
                  <a:gd name="T13" fmla="*/ 78 h 145"/>
                  <a:gd name="T14" fmla="*/ 33 w 122"/>
                  <a:gd name="T15" fmla="*/ 89 h 145"/>
                  <a:gd name="T16" fmla="*/ 33 w 122"/>
                  <a:gd name="T17" fmla="*/ 78 h 145"/>
                  <a:gd name="T18" fmla="*/ 22 w 122"/>
                  <a:gd name="T19" fmla="*/ 89 h 145"/>
                  <a:gd name="T20" fmla="*/ 22 w 122"/>
                  <a:gd name="T21" fmla="*/ 112 h 145"/>
                  <a:gd name="T22" fmla="*/ 33 w 122"/>
                  <a:gd name="T23" fmla="*/ 134 h 145"/>
                  <a:gd name="T24" fmla="*/ 33 w 122"/>
                  <a:gd name="T25" fmla="*/ 145 h 145"/>
                  <a:gd name="T26" fmla="*/ 22 w 122"/>
                  <a:gd name="T27" fmla="*/ 145 h 145"/>
                  <a:gd name="T28" fmla="*/ 0 w 122"/>
                  <a:gd name="T29" fmla="*/ 134 h 145"/>
                  <a:gd name="T30" fmla="*/ 0 w 122"/>
                  <a:gd name="T31" fmla="*/ 123 h 145"/>
                  <a:gd name="T32" fmla="*/ 0 w 122"/>
                  <a:gd name="T33" fmla="*/ 101 h 145"/>
                  <a:gd name="T34" fmla="*/ 11 w 122"/>
                  <a:gd name="T35" fmla="*/ 67 h 145"/>
                  <a:gd name="T36" fmla="*/ 11 w 122"/>
                  <a:gd name="T37" fmla="*/ 56 h 145"/>
                  <a:gd name="T38" fmla="*/ 11 w 122"/>
                  <a:gd name="T39" fmla="*/ 33 h 145"/>
                  <a:gd name="T40" fmla="*/ 44 w 122"/>
                  <a:gd name="T41" fmla="*/ 0 h 145"/>
                  <a:gd name="T42" fmla="*/ 66 w 122"/>
                  <a:gd name="T43" fmla="*/ 0 h 145"/>
                  <a:gd name="T44" fmla="*/ 77 w 122"/>
                  <a:gd name="T45" fmla="*/ 0 h 145"/>
                  <a:gd name="T46" fmla="*/ 88 w 122"/>
                  <a:gd name="T47" fmla="*/ 11 h 145"/>
                  <a:gd name="T48" fmla="*/ 111 w 122"/>
                  <a:gd name="T49" fmla="*/ 11 h 145"/>
                  <a:gd name="T50" fmla="*/ 122 w 122"/>
                  <a:gd name="T51" fmla="*/ 44 h 145"/>
                  <a:gd name="T52" fmla="*/ 122 w 122"/>
                  <a:gd name="T53" fmla="*/ 67 h 145"/>
                  <a:gd name="T54" fmla="*/ 122 w 122"/>
                  <a:gd name="T55" fmla="*/ 78 h 145"/>
                  <a:gd name="T56" fmla="*/ 111 w 122"/>
                  <a:gd name="T57" fmla="*/ 89 h 145"/>
                  <a:gd name="T58" fmla="*/ 111 w 122"/>
                  <a:gd name="T59" fmla="*/ 89 h 145"/>
                  <a:gd name="T60" fmla="*/ 111 w 122"/>
                  <a:gd name="T61" fmla="*/ 89 h 145"/>
                  <a:gd name="T62" fmla="*/ 100 w 122"/>
                  <a:gd name="T63" fmla="*/ 67 h 145"/>
                  <a:gd name="T64" fmla="*/ 100 w 122"/>
                  <a:gd name="T65" fmla="*/ 56 h 145"/>
                  <a:gd name="T66" fmla="*/ 77 w 122"/>
                  <a:gd name="T67" fmla="*/ 44 h 1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45"/>
                  <a:gd name="T104" fmla="*/ 122 w 122"/>
                  <a:gd name="T105" fmla="*/ 145 h 1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45">
                    <a:moveTo>
                      <a:pt x="77" y="44"/>
                    </a:moveTo>
                    <a:lnTo>
                      <a:pt x="66" y="56"/>
                    </a:lnTo>
                    <a:lnTo>
                      <a:pt x="55" y="67"/>
                    </a:lnTo>
                    <a:lnTo>
                      <a:pt x="44" y="89"/>
                    </a:lnTo>
                    <a:lnTo>
                      <a:pt x="44" y="78"/>
                    </a:lnTo>
                    <a:lnTo>
                      <a:pt x="44" y="56"/>
                    </a:lnTo>
                    <a:lnTo>
                      <a:pt x="33" y="78"/>
                    </a:lnTo>
                    <a:lnTo>
                      <a:pt x="33" y="89"/>
                    </a:lnTo>
                    <a:lnTo>
                      <a:pt x="33" y="78"/>
                    </a:lnTo>
                    <a:lnTo>
                      <a:pt x="22" y="89"/>
                    </a:lnTo>
                    <a:lnTo>
                      <a:pt x="22" y="112"/>
                    </a:lnTo>
                    <a:lnTo>
                      <a:pt x="33" y="134"/>
                    </a:lnTo>
                    <a:lnTo>
                      <a:pt x="33" y="145"/>
                    </a:lnTo>
                    <a:lnTo>
                      <a:pt x="22" y="145"/>
                    </a:lnTo>
                    <a:lnTo>
                      <a:pt x="0" y="134"/>
                    </a:lnTo>
                    <a:lnTo>
                      <a:pt x="0" y="123"/>
                    </a:lnTo>
                    <a:lnTo>
                      <a:pt x="0" y="101"/>
                    </a:lnTo>
                    <a:lnTo>
                      <a:pt x="11" y="67"/>
                    </a:lnTo>
                    <a:lnTo>
                      <a:pt x="11" y="56"/>
                    </a:lnTo>
                    <a:lnTo>
                      <a:pt x="11" y="33"/>
                    </a:lnTo>
                    <a:lnTo>
                      <a:pt x="44" y="0"/>
                    </a:lnTo>
                    <a:lnTo>
                      <a:pt x="66" y="0"/>
                    </a:lnTo>
                    <a:lnTo>
                      <a:pt x="77" y="0"/>
                    </a:lnTo>
                    <a:lnTo>
                      <a:pt x="88" y="11"/>
                    </a:lnTo>
                    <a:lnTo>
                      <a:pt x="111" y="11"/>
                    </a:lnTo>
                    <a:lnTo>
                      <a:pt x="122" y="44"/>
                    </a:lnTo>
                    <a:lnTo>
                      <a:pt x="122" y="67"/>
                    </a:lnTo>
                    <a:lnTo>
                      <a:pt x="122" y="78"/>
                    </a:lnTo>
                    <a:lnTo>
                      <a:pt x="111" y="89"/>
                    </a:lnTo>
                    <a:lnTo>
                      <a:pt x="100" y="67"/>
                    </a:lnTo>
                    <a:lnTo>
                      <a:pt x="100" y="56"/>
                    </a:lnTo>
                    <a:lnTo>
                      <a:pt x="77" y="44"/>
                    </a:lnTo>
                    <a:close/>
                  </a:path>
                </a:pathLst>
              </a:custGeom>
              <a:solidFill>
                <a:srgbClr val="7B4B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9" name="Rectangle 437"/>
              <p:cNvSpPr>
                <a:spLocks noChangeArrowheads="1"/>
              </p:cNvSpPr>
              <p:nvPr/>
            </p:nvSpPr>
            <p:spPr bwMode="auto">
              <a:xfrm>
                <a:off x="2759" y="2811"/>
                <a:ext cx="11" cy="44"/>
              </a:xfrm>
              <a:prstGeom prst="rect">
                <a:avLst/>
              </a:prstGeom>
              <a:solidFill>
                <a:srgbClr val="927D3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0" name="Rectangle 438"/>
              <p:cNvSpPr>
                <a:spLocks noChangeArrowheads="1"/>
              </p:cNvSpPr>
              <p:nvPr/>
            </p:nvSpPr>
            <p:spPr bwMode="auto">
              <a:xfrm>
                <a:off x="2770" y="2811"/>
                <a:ext cx="11" cy="44"/>
              </a:xfrm>
              <a:prstGeom prst="rect">
                <a:avLst/>
              </a:prstGeom>
              <a:solidFill>
                <a:srgbClr val="90793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1" name="Rectangle 439"/>
              <p:cNvSpPr>
                <a:spLocks noChangeArrowheads="1"/>
              </p:cNvSpPr>
              <p:nvPr/>
            </p:nvSpPr>
            <p:spPr bwMode="auto">
              <a:xfrm>
                <a:off x="2781" y="2811"/>
                <a:ext cx="11" cy="44"/>
              </a:xfrm>
              <a:prstGeom prst="rect">
                <a:avLst/>
              </a:prstGeom>
              <a:solidFill>
                <a:srgbClr val="8A6C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2" name="Rectangle 440"/>
              <p:cNvSpPr>
                <a:spLocks noChangeArrowheads="1"/>
              </p:cNvSpPr>
              <p:nvPr/>
            </p:nvSpPr>
            <p:spPr bwMode="auto">
              <a:xfrm>
                <a:off x="2792" y="2811"/>
                <a:ext cx="11" cy="44"/>
              </a:xfrm>
              <a:prstGeom prst="rect">
                <a:avLst/>
              </a:prstGeom>
              <a:solidFill>
                <a:srgbClr val="845F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3" name="Rectangle 441"/>
              <p:cNvSpPr>
                <a:spLocks noChangeArrowheads="1"/>
              </p:cNvSpPr>
              <p:nvPr/>
            </p:nvSpPr>
            <p:spPr bwMode="auto">
              <a:xfrm>
                <a:off x="2803" y="2811"/>
                <a:ext cx="11" cy="44"/>
              </a:xfrm>
              <a:prstGeom prst="rect">
                <a:avLst/>
              </a:prstGeom>
              <a:solidFill>
                <a:srgbClr val="7E52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4" name="Rectangle 442"/>
              <p:cNvSpPr>
                <a:spLocks noChangeArrowheads="1"/>
              </p:cNvSpPr>
              <p:nvPr/>
            </p:nvSpPr>
            <p:spPr bwMode="auto">
              <a:xfrm>
                <a:off x="2814" y="2811"/>
                <a:ext cx="12" cy="44"/>
              </a:xfrm>
              <a:prstGeom prst="rect">
                <a:avLst/>
              </a:prstGeom>
              <a:solidFill>
                <a:srgbClr val="7E51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5" name="Rectangle 443"/>
              <p:cNvSpPr>
                <a:spLocks noChangeArrowheads="1"/>
              </p:cNvSpPr>
              <p:nvPr/>
            </p:nvSpPr>
            <p:spPr bwMode="auto">
              <a:xfrm>
                <a:off x="2770" y="2844"/>
                <a:ext cx="56" cy="11"/>
              </a:xfrm>
              <a:prstGeom prst="rect">
                <a:avLst/>
              </a:prstGeom>
              <a:solidFill>
                <a:srgbClr val="96704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6" name="Rectangle 444"/>
              <p:cNvSpPr>
                <a:spLocks noChangeArrowheads="1"/>
              </p:cNvSpPr>
              <p:nvPr/>
            </p:nvSpPr>
            <p:spPr bwMode="auto">
              <a:xfrm>
                <a:off x="2770" y="2855"/>
                <a:ext cx="56" cy="12"/>
              </a:xfrm>
              <a:prstGeom prst="rect">
                <a:avLst/>
              </a:prstGeom>
              <a:solidFill>
                <a:srgbClr val="7C4C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7" name="Rectangle 445"/>
              <p:cNvSpPr>
                <a:spLocks noChangeArrowheads="1"/>
              </p:cNvSpPr>
              <p:nvPr/>
            </p:nvSpPr>
            <p:spPr bwMode="auto">
              <a:xfrm>
                <a:off x="2770" y="2867"/>
                <a:ext cx="56" cy="11"/>
              </a:xfrm>
              <a:prstGeom prst="rect">
                <a:avLst/>
              </a:prstGeom>
              <a:solidFill>
                <a:srgbClr val="9872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8" name="Rectangle 446"/>
              <p:cNvSpPr>
                <a:spLocks noChangeArrowheads="1"/>
              </p:cNvSpPr>
              <p:nvPr/>
            </p:nvSpPr>
            <p:spPr bwMode="auto">
              <a:xfrm>
                <a:off x="2770" y="2878"/>
                <a:ext cx="56" cy="11"/>
              </a:xfrm>
              <a:prstGeom prst="rect">
                <a:avLst/>
              </a:prstGeom>
              <a:solidFill>
                <a:srgbClr val="B497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9" name="Rectangle 447"/>
              <p:cNvSpPr>
                <a:spLocks noChangeArrowheads="1"/>
              </p:cNvSpPr>
              <p:nvPr/>
            </p:nvSpPr>
            <p:spPr bwMode="auto">
              <a:xfrm>
                <a:off x="2770" y="2889"/>
                <a:ext cx="56" cy="11"/>
              </a:xfrm>
              <a:prstGeom prst="rect">
                <a:avLst/>
              </a:prstGeom>
              <a:solidFill>
                <a:srgbClr val="D0BD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0" name="Rectangle 448"/>
              <p:cNvSpPr>
                <a:spLocks noChangeArrowheads="1"/>
              </p:cNvSpPr>
              <p:nvPr/>
            </p:nvSpPr>
            <p:spPr bwMode="auto">
              <a:xfrm>
                <a:off x="2759" y="2844"/>
                <a:ext cx="55" cy="11"/>
              </a:xfrm>
              <a:prstGeom prst="rect">
                <a:avLst/>
              </a:prstGeom>
              <a:solidFill>
                <a:srgbClr val="9872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1" name="Rectangle 450"/>
              <p:cNvSpPr>
                <a:spLocks noChangeArrowheads="1"/>
              </p:cNvSpPr>
              <p:nvPr/>
            </p:nvSpPr>
            <p:spPr bwMode="auto">
              <a:xfrm>
                <a:off x="2759" y="2844"/>
                <a:ext cx="55" cy="11"/>
              </a:xfrm>
              <a:prstGeom prst="rect">
                <a:avLst/>
              </a:prstGeom>
              <a:solidFill>
                <a:srgbClr val="98724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2" name="Rectangle 451"/>
              <p:cNvSpPr>
                <a:spLocks noChangeArrowheads="1"/>
              </p:cNvSpPr>
              <p:nvPr/>
            </p:nvSpPr>
            <p:spPr bwMode="auto">
              <a:xfrm>
                <a:off x="2759" y="2855"/>
                <a:ext cx="55" cy="12"/>
              </a:xfrm>
              <a:prstGeom prst="rect">
                <a:avLst/>
              </a:prstGeom>
              <a:solidFill>
                <a:srgbClr val="84582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3" name="Rectangle 453"/>
              <p:cNvSpPr>
                <a:spLocks noChangeArrowheads="1"/>
              </p:cNvSpPr>
              <p:nvPr/>
            </p:nvSpPr>
            <p:spPr bwMode="auto">
              <a:xfrm>
                <a:off x="2759" y="2855"/>
                <a:ext cx="55" cy="12"/>
              </a:xfrm>
              <a:prstGeom prst="rect">
                <a:avLst/>
              </a:prstGeom>
              <a:solidFill>
                <a:srgbClr val="84582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4" name="Rectangle 454"/>
              <p:cNvSpPr>
                <a:spLocks noChangeArrowheads="1"/>
              </p:cNvSpPr>
              <p:nvPr/>
            </p:nvSpPr>
            <p:spPr bwMode="auto">
              <a:xfrm>
                <a:off x="2759" y="2867"/>
                <a:ext cx="55" cy="11"/>
              </a:xfrm>
              <a:prstGeom prst="rect">
                <a:avLst/>
              </a:prstGeom>
              <a:solidFill>
                <a:srgbClr val="AB8C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5" name="Rectangle 456"/>
              <p:cNvSpPr>
                <a:spLocks noChangeArrowheads="1"/>
              </p:cNvSpPr>
              <p:nvPr/>
            </p:nvSpPr>
            <p:spPr bwMode="auto">
              <a:xfrm>
                <a:off x="2759" y="2867"/>
                <a:ext cx="55" cy="11"/>
              </a:xfrm>
              <a:prstGeom prst="rect">
                <a:avLst/>
              </a:prstGeom>
              <a:solidFill>
                <a:srgbClr val="AB8C5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6" name="Rectangle 457"/>
              <p:cNvSpPr>
                <a:spLocks noChangeArrowheads="1"/>
              </p:cNvSpPr>
              <p:nvPr/>
            </p:nvSpPr>
            <p:spPr bwMode="auto">
              <a:xfrm>
                <a:off x="2759" y="2878"/>
                <a:ext cx="55" cy="11"/>
              </a:xfrm>
              <a:prstGeom prst="rect">
                <a:avLst/>
              </a:prstGeom>
              <a:solidFill>
                <a:srgbClr val="D2BF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7" name="Rectangle 459"/>
              <p:cNvSpPr>
                <a:spLocks noChangeArrowheads="1"/>
              </p:cNvSpPr>
              <p:nvPr/>
            </p:nvSpPr>
            <p:spPr bwMode="auto">
              <a:xfrm>
                <a:off x="2759" y="2878"/>
                <a:ext cx="55" cy="11"/>
              </a:xfrm>
              <a:prstGeom prst="rect">
                <a:avLst/>
              </a:prstGeom>
              <a:solidFill>
                <a:srgbClr val="D2BF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8" name="Freeform 460"/>
              <p:cNvSpPr>
                <a:spLocks/>
              </p:cNvSpPr>
              <p:nvPr/>
            </p:nvSpPr>
            <p:spPr bwMode="auto">
              <a:xfrm>
                <a:off x="2704" y="2912"/>
                <a:ext cx="177" cy="392"/>
              </a:xfrm>
              <a:custGeom>
                <a:avLst/>
                <a:gdLst>
                  <a:gd name="T0" fmla="*/ 77 w 177"/>
                  <a:gd name="T1" fmla="*/ 78 h 392"/>
                  <a:gd name="T2" fmla="*/ 66 w 177"/>
                  <a:gd name="T3" fmla="*/ 56 h 392"/>
                  <a:gd name="T4" fmla="*/ 44 w 177"/>
                  <a:gd name="T5" fmla="*/ 33 h 392"/>
                  <a:gd name="T6" fmla="*/ 22 w 177"/>
                  <a:gd name="T7" fmla="*/ 11 h 392"/>
                  <a:gd name="T8" fmla="*/ 11 w 177"/>
                  <a:gd name="T9" fmla="*/ 0 h 392"/>
                  <a:gd name="T10" fmla="*/ 0 w 177"/>
                  <a:gd name="T11" fmla="*/ 0 h 392"/>
                  <a:gd name="T12" fmla="*/ 0 w 177"/>
                  <a:gd name="T13" fmla="*/ 11 h 392"/>
                  <a:gd name="T14" fmla="*/ 0 w 177"/>
                  <a:gd name="T15" fmla="*/ 33 h 392"/>
                  <a:gd name="T16" fmla="*/ 0 w 177"/>
                  <a:gd name="T17" fmla="*/ 89 h 392"/>
                  <a:gd name="T18" fmla="*/ 11 w 177"/>
                  <a:gd name="T19" fmla="*/ 157 h 392"/>
                  <a:gd name="T20" fmla="*/ 22 w 177"/>
                  <a:gd name="T21" fmla="*/ 213 h 392"/>
                  <a:gd name="T22" fmla="*/ 33 w 177"/>
                  <a:gd name="T23" fmla="*/ 269 h 392"/>
                  <a:gd name="T24" fmla="*/ 22 w 177"/>
                  <a:gd name="T25" fmla="*/ 325 h 392"/>
                  <a:gd name="T26" fmla="*/ 11 w 177"/>
                  <a:gd name="T27" fmla="*/ 358 h 392"/>
                  <a:gd name="T28" fmla="*/ 0 w 177"/>
                  <a:gd name="T29" fmla="*/ 381 h 392"/>
                  <a:gd name="T30" fmla="*/ 11 w 177"/>
                  <a:gd name="T31" fmla="*/ 381 h 392"/>
                  <a:gd name="T32" fmla="*/ 22 w 177"/>
                  <a:gd name="T33" fmla="*/ 381 h 392"/>
                  <a:gd name="T34" fmla="*/ 88 w 177"/>
                  <a:gd name="T35" fmla="*/ 392 h 392"/>
                  <a:gd name="T36" fmla="*/ 155 w 177"/>
                  <a:gd name="T37" fmla="*/ 392 h 392"/>
                  <a:gd name="T38" fmla="*/ 166 w 177"/>
                  <a:gd name="T39" fmla="*/ 392 h 392"/>
                  <a:gd name="T40" fmla="*/ 177 w 177"/>
                  <a:gd name="T41" fmla="*/ 381 h 392"/>
                  <a:gd name="T42" fmla="*/ 177 w 177"/>
                  <a:gd name="T43" fmla="*/ 370 h 392"/>
                  <a:gd name="T44" fmla="*/ 166 w 177"/>
                  <a:gd name="T45" fmla="*/ 347 h 392"/>
                  <a:gd name="T46" fmla="*/ 155 w 177"/>
                  <a:gd name="T47" fmla="*/ 314 h 392"/>
                  <a:gd name="T48" fmla="*/ 155 w 177"/>
                  <a:gd name="T49" fmla="*/ 280 h 392"/>
                  <a:gd name="T50" fmla="*/ 155 w 177"/>
                  <a:gd name="T51" fmla="*/ 235 h 392"/>
                  <a:gd name="T52" fmla="*/ 166 w 177"/>
                  <a:gd name="T53" fmla="*/ 190 h 392"/>
                  <a:gd name="T54" fmla="*/ 177 w 177"/>
                  <a:gd name="T55" fmla="*/ 145 h 392"/>
                  <a:gd name="T56" fmla="*/ 177 w 177"/>
                  <a:gd name="T57" fmla="*/ 123 h 392"/>
                  <a:gd name="T58" fmla="*/ 177 w 177"/>
                  <a:gd name="T59" fmla="*/ 112 h 392"/>
                  <a:gd name="T60" fmla="*/ 144 w 177"/>
                  <a:gd name="T61" fmla="*/ 100 h 392"/>
                  <a:gd name="T62" fmla="*/ 133 w 177"/>
                  <a:gd name="T63" fmla="*/ 89 h 392"/>
                  <a:gd name="T64" fmla="*/ 122 w 177"/>
                  <a:gd name="T65" fmla="*/ 89 h 392"/>
                  <a:gd name="T66" fmla="*/ 122 w 177"/>
                  <a:gd name="T67" fmla="*/ 100 h 392"/>
                  <a:gd name="T68" fmla="*/ 122 w 177"/>
                  <a:gd name="T69" fmla="*/ 123 h 392"/>
                  <a:gd name="T70" fmla="*/ 122 w 177"/>
                  <a:gd name="T71" fmla="*/ 157 h 392"/>
                  <a:gd name="T72" fmla="*/ 122 w 177"/>
                  <a:gd name="T73" fmla="*/ 179 h 392"/>
                  <a:gd name="T74" fmla="*/ 110 w 177"/>
                  <a:gd name="T75" fmla="*/ 201 h 392"/>
                  <a:gd name="T76" fmla="*/ 99 w 177"/>
                  <a:gd name="T77" fmla="*/ 213 h 392"/>
                  <a:gd name="T78" fmla="*/ 99 w 177"/>
                  <a:gd name="T79" fmla="*/ 213 h 392"/>
                  <a:gd name="T80" fmla="*/ 99 w 177"/>
                  <a:gd name="T81" fmla="*/ 190 h 392"/>
                  <a:gd name="T82" fmla="*/ 88 w 177"/>
                  <a:gd name="T83" fmla="*/ 157 h 392"/>
                  <a:gd name="T84" fmla="*/ 88 w 177"/>
                  <a:gd name="T85" fmla="*/ 134 h 392"/>
                  <a:gd name="T86" fmla="*/ 77 w 177"/>
                  <a:gd name="T87" fmla="*/ 112 h 392"/>
                  <a:gd name="T88" fmla="*/ 77 w 177"/>
                  <a:gd name="T89" fmla="*/ 89 h 392"/>
                  <a:gd name="T90" fmla="*/ 77 w 177"/>
                  <a:gd name="T91" fmla="*/ 78 h 3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7"/>
                  <a:gd name="T139" fmla="*/ 0 h 392"/>
                  <a:gd name="T140" fmla="*/ 177 w 177"/>
                  <a:gd name="T141" fmla="*/ 392 h 3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7" h="392">
                    <a:moveTo>
                      <a:pt x="77" y="78"/>
                    </a:moveTo>
                    <a:lnTo>
                      <a:pt x="66" y="56"/>
                    </a:lnTo>
                    <a:lnTo>
                      <a:pt x="44" y="33"/>
                    </a:lnTo>
                    <a:lnTo>
                      <a:pt x="22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33"/>
                    </a:lnTo>
                    <a:lnTo>
                      <a:pt x="0" y="89"/>
                    </a:lnTo>
                    <a:lnTo>
                      <a:pt x="11" y="157"/>
                    </a:lnTo>
                    <a:lnTo>
                      <a:pt x="22" y="213"/>
                    </a:lnTo>
                    <a:lnTo>
                      <a:pt x="33" y="269"/>
                    </a:lnTo>
                    <a:lnTo>
                      <a:pt x="22" y="325"/>
                    </a:lnTo>
                    <a:lnTo>
                      <a:pt x="11" y="358"/>
                    </a:lnTo>
                    <a:lnTo>
                      <a:pt x="0" y="381"/>
                    </a:lnTo>
                    <a:lnTo>
                      <a:pt x="11" y="381"/>
                    </a:lnTo>
                    <a:lnTo>
                      <a:pt x="22" y="381"/>
                    </a:lnTo>
                    <a:lnTo>
                      <a:pt x="88" y="392"/>
                    </a:lnTo>
                    <a:lnTo>
                      <a:pt x="155" y="392"/>
                    </a:lnTo>
                    <a:lnTo>
                      <a:pt x="166" y="392"/>
                    </a:lnTo>
                    <a:lnTo>
                      <a:pt x="177" y="381"/>
                    </a:lnTo>
                    <a:lnTo>
                      <a:pt x="177" y="370"/>
                    </a:lnTo>
                    <a:lnTo>
                      <a:pt x="166" y="347"/>
                    </a:lnTo>
                    <a:lnTo>
                      <a:pt x="155" y="314"/>
                    </a:lnTo>
                    <a:lnTo>
                      <a:pt x="155" y="280"/>
                    </a:lnTo>
                    <a:lnTo>
                      <a:pt x="155" y="235"/>
                    </a:lnTo>
                    <a:lnTo>
                      <a:pt x="166" y="190"/>
                    </a:lnTo>
                    <a:lnTo>
                      <a:pt x="177" y="145"/>
                    </a:lnTo>
                    <a:lnTo>
                      <a:pt x="177" y="123"/>
                    </a:lnTo>
                    <a:lnTo>
                      <a:pt x="177" y="112"/>
                    </a:lnTo>
                    <a:lnTo>
                      <a:pt x="144" y="100"/>
                    </a:lnTo>
                    <a:lnTo>
                      <a:pt x="133" y="89"/>
                    </a:lnTo>
                    <a:lnTo>
                      <a:pt x="122" y="89"/>
                    </a:lnTo>
                    <a:lnTo>
                      <a:pt x="122" y="100"/>
                    </a:lnTo>
                    <a:lnTo>
                      <a:pt x="122" y="123"/>
                    </a:lnTo>
                    <a:lnTo>
                      <a:pt x="122" y="157"/>
                    </a:lnTo>
                    <a:lnTo>
                      <a:pt x="122" y="179"/>
                    </a:lnTo>
                    <a:lnTo>
                      <a:pt x="110" y="201"/>
                    </a:lnTo>
                    <a:lnTo>
                      <a:pt x="99" y="213"/>
                    </a:lnTo>
                    <a:lnTo>
                      <a:pt x="99" y="190"/>
                    </a:lnTo>
                    <a:lnTo>
                      <a:pt x="88" y="157"/>
                    </a:lnTo>
                    <a:lnTo>
                      <a:pt x="88" y="134"/>
                    </a:lnTo>
                    <a:lnTo>
                      <a:pt x="77" y="112"/>
                    </a:lnTo>
                    <a:lnTo>
                      <a:pt x="77" y="89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9" name="Freeform 462"/>
              <p:cNvSpPr>
                <a:spLocks/>
              </p:cNvSpPr>
              <p:nvPr/>
            </p:nvSpPr>
            <p:spPr bwMode="auto">
              <a:xfrm>
                <a:off x="2737" y="2945"/>
                <a:ext cx="77" cy="213"/>
              </a:xfrm>
              <a:custGeom>
                <a:avLst/>
                <a:gdLst>
                  <a:gd name="T0" fmla="*/ 77 w 77"/>
                  <a:gd name="T1" fmla="*/ 213 h 213"/>
                  <a:gd name="T2" fmla="*/ 66 w 77"/>
                  <a:gd name="T3" fmla="*/ 191 h 213"/>
                  <a:gd name="T4" fmla="*/ 55 w 77"/>
                  <a:gd name="T5" fmla="*/ 146 h 213"/>
                  <a:gd name="T6" fmla="*/ 44 w 77"/>
                  <a:gd name="T7" fmla="*/ 112 h 213"/>
                  <a:gd name="T8" fmla="*/ 44 w 77"/>
                  <a:gd name="T9" fmla="*/ 90 h 213"/>
                  <a:gd name="T10" fmla="*/ 44 w 77"/>
                  <a:gd name="T11" fmla="*/ 79 h 213"/>
                  <a:gd name="T12" fmla="*/ 44 w 77"/>
                  <a:gd name="T13" fmla="*/ 56 h 213"/>
                  <a:gd name="T14" fmla="*/ 44 w 77"/>
                  <a:gd name="T15" fmla="*/ 45 h 213"/>
                  <a:gd name="T16" fmla="*/ 44 w 77"/>
                  <a:gd name="T17" fmla="*/ 34 h 213"/>
                  <a:gd name="T18" fmla="*/ 22 w 77"/>
                  <a:gd name="T19" fmla="*/ 0 h 213"/>
                  <a:gd name="T20" fmla="*/ 22 w 77"/>
                  <a:gd name="T21" fmla="*/ 0 h 213"/>
                  <a:gd name="T22" fmla="*/ 11 w 77"/>
                  <a:gd name="T23" fmla="*/ 11 h 213"/>
                  <a:gd name="T24" fmla="*/ 0 w 77"/>
                  <a:gd name="T25" fmla="*/ 23 h 213"/>
                  <a:gd name="T26" fmla="*/ 0 w 77"/>
                  <a:gd name="T27" fmla="*/ 34 h 213"/>
                  <a:gd name="T28" fmla="*/ 22 w 77"/>
                  <a:gd name="T29" fmla="*/ 56 h 213"/>
                  <a:gd name="T30" fmla="*/ 22 w 77"/>
                  <a:gd name="T31" fmla="*/ 67 h 213"/>
                  <a:gd name="T32" fmla="*/ 11 w 77"/>
                  <a:gd name="T33" fmla="*/ 79 h 213"/>
                  <a:gd name="T34" fmla="*/ 11 w 77"/>
                  <a:gd name="T35" fmla="*/ 90 h 213"/>
                  <a:gd name="T36" fmla="*/ 22 w 77"/>
                  <a:gd name="T37" fmla="*/ 112 h 213"/>
                  <a:gd name="T38" fmla="*/ 44 w 77"/>
                  <a:gd name="T39" fmla="*/ 146 h 213"/>
                  <a:gd name="T40" fmla="*/ 66 w 77"/>
                  <a:gd name="T41" fmla="*/ 191 h 213"/>
                  <a:gd name="T42" fmla="*/ 77 w 77"/>
                  <a:gd name="T43" fmla="*/ 213 h 213"/>
                  <a:gd name="T44" fmla="*/ 77 w 77"/>
                  <a:gd name="T45" fmla="*/ 213 h 2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7"/>
                  <a:gd name="T70" fmla="*/ 0 h 213"/>
                  <a:gd name="T71" fmla="*/ 77 w 77"/>
                  <a:gd name="T72" fmla="*/ 213 h 2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7" h="213">
                    <a:moveTo>
                      <a:pt x="77" y="213"/>
                    </a:moveTo>
                    <a:lnTo>
                      <a:pt x="66" y="191"/>
                    </a:lnTo>
                    <a:lnTo>
                      <a:pt x="55" y="146"/>
                    </a:lnTo>
                    <a:lnTo>
                      <a:pt x="44" y="112"/>
                    </a:lnTo>
                    <a:lnTo>
                      <a:pt x="44" y="90"/>
                    </a:lnTo>
                    <a:lnTo>
                      <a:pt x="44" y="79"/>
                    </a:lnTo>
                    <a:lnTo>
                      <a:pt x="44" y="56"/>
                    </a:lnTo>
                    <a:lnTo>
                      <a:pt x="44" y="45"/>
                    </a:lnTo>
                    <a:lnTo>
                      <a:pt x="44" y="34"/>
                    </a:lnTo>
                    <a:lnTo>
                      <a:pt x="22" y="0"/>
                    </a:lnTo>
                    <a:lnTo>
                      <a:pt x="11" y="11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22" y="56"/>
                    </a:lnTo>
                    <a:lnTo>
                      <a:pt x="22" y="67"/>
                    </a:lnTo>
                    <a:lnTo>
                      <a:pt x="11" y="79"/>
                    </a:lnTo>
                    <a:lnTo>
                      <a:pt x="11" y="90"/>
                    </a:lnTo>
                    <a:lnTo>
                      <a:pt x="22" y="112"/>
                    </a:lnTo>
                    <a:lnTo>
                      <a:pt x="44" y="146"/>
                    </a:lnTo>
                    <a:lnTo>
                      <a:pt x="66" y="191"/>
                    </a:lnTo>
                    <a:lnTo>
                      <a:pt x="77" y="213"/>
                    </a:lnTo>
                    <a:close/>
                  </a:path>
                </a:pathLst>
              </a:custGeom>
              <a:solidFill>
                <a:srgbClr val="B2A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0" name="Freeform 463"/>
              <p:cNvSpPr>
                <a:spLocks/>
              </p:cNvSpPr>
              <p:nvPr/>
            </p:nvSpPr>
            <p:spPr bwMode="auto">
              <a:xfrm>
                <a:off x="2737" y="3012"/>
                <a:ext cx="66" cy="79"/>
              </a:xfrm>
              <a:custGeom>
                <a:avLst/>
                <a:gdLst>
                  <a:gd name="T0" fmla="*/ 0 w 66"/>
                  <a:gd name="T1" fmla="*/ 57 h 79"/>
                  <a:gd name="T2" fmla="*/ 0 w 66"/>
                  <a:gd name="T3" fmla="*/ 45 h 79"/>
                  <a:gd name="T4" fmla="*/ 22 w 66"/>
                  <a:gd name="T5" fmla="*/ 34 h 79"/>
                  <a:gd name="T6" fmla="*/ 33 w 66"/>
                  <a:gd name="T7" fmla="*/ 12 h 79"/>
                  <a:gd name="T8" fmla="*/ 44 w 66"/>
                  <a:gd name="T9" fmla="*/ 0 h 79"/>
                  <a:gd name="T10" fmla="*/ 55 w 66"/>
                  <a:gd name="T11" fmla="*/ 0 h 79"/>
                  <a:gd name="T12" fmla="*/ 66 w 66"/>
                  <a:gd name="T13" fmla="*/ 0 h 79"/>
                  <a:gd name="T14" fmla="*/ 66 w 66"/>
                  <a:gd name="T15" fmla="*/ 12 h 79"/>
                  <a:gd name="T16" fmla="*/ 55 w 66"/>
                  <a:gd name="T17" fmla="*/ 23 h 79"/>
                  <a:gd name="T18" fmla="*/ 33 w 66"/>
                  <a:gd name="T19" fmla="*/ 45 h 79"/>
                  <a:gd name="T20" fmla="*/ 11 w 66"/>
                  <a:gd name="T21" fmla="*/ 68 h 79"/>
                  <a:gd name="T22" fmla="*/ 0 w 66"/>
                  <a:gd name="T23" fmla="*/ 79 h 79"/>
                  <a:gd name="T24" fmla="*/ 0 w 66"/>
                  <a:gd name="T25" fmla="*/ 57 h 79"/>
                  <a:gd name="T26" fmla="*/ 0 w 66"/>
                  <a:gd name="T27" fmla="*/ 57 h 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"/>
                  <a:gd name="T43" fmla="*/ 0 h 79"/>
                  <a:gd name="T44" fmla="*/ 66 w 66"/>
                  <a:gd name="T45" fmla="*/ 79 h 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" h="79">
                    <a:moveTo>
                      <a:pt x="0" y="57"/>
                    </a:moveTo>
                    <a:lnTo>
                      <a:pt x="0" y="45"/>
                    </a:lnTo>
                    <a:lnTo>
                      <a:pt x="22" y="34"/>
                    </a:lnTo>
                    <a:lnTo>
                      <a:pt x="33" y="12"/>
                    </a:lnTo>
                    <a:lnTo>
                      <a:pt x="44" y="0"/>
                    </a:lnTo>
                    <a:lnTo>
                      <a:pt x="55" y="0"/>
                    </a:lnTo>
                    <a:lnTo>
                      <a:pt x="66" y="0"/>
                    </a:lnTo>
                    <a:lnTo>
                      <a:pt x="66" y="12"/>
                    </a:lnTo>
                    <a:lnTo>
                      <a:pt x="55" y="23"/>
                    </a:lnTo>
                    <a:lnTo>
                      <a:pt x="33" y="45"/>
                    </a:lnTo>
                    <a:lnTo>
                      <a:pt x="11" y="68"/>
                    </a:lnTo>
                    <a:lnTo>
                      <a:pt x="0" y="79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1" name="Freeform 464"/>
              <p:cNvSpPr>
                <a:spLocks/>
              </p:cNvSpPr>
              <p:nvPr/>
            </p:nvSpPr>
            <p:spPr bwMode="auto">
              <a:xfrm>
                <a:off x="2859" y="3024"/>
                <a:ext cx="133" cy="246"/>
              </a:xfrm>
              <a:custGeom>
                <a:avLst/>
                <a:gdLst>
                  <a:gd name="T0" fmla="*/ 22 w 133"/>
                  <a:gd name="T1" fmla="*/ 0 h 246"/>
                  <a:gd name="T2" fmla="*/ 22 w 133"/>
                  <a:gd name="T3" fmla="*/ 11 h 246"/>
                  <a:gd name="T4" fmla="*/ 33 w 133"/>
                  <a:gd name="T5" fmla="*/ 45 h 246"/>
                  <a:gd name="T6" fmla="*/ 44 w 133"/>
                  <a:gd name="T7" fmla="*/ 112 h 246"/>
                  <a:gd name="T8" fmla="*/ 55 w 133"/>
                  <a:gd name="T9" fmla="*/ 179 h 246"/>
                  <a:gd name="T10" fmla="*/ 66 w 133"/>
                  <a:gd name="T11" fmla="*/ 190 h 246"/>
                  <a:gd name="T12" fmla="*/ 66 w 133"/>
                  <a:gd name="T13" fmla="*/ 202 h 246"/>
                  <a:gd name="T14" fmla="*/ 77 w 133"/>
                  <a:gd name="T15" fmla="*/ 202 h 246"/>
                  <a:gd name="T16" fmla="*/ 100 w 133"/>
                  <a:gd name="T17" fmla="*/ 190 h 246"/>
                  <a:gd name="T18" fmla="*/ 111 w 133"/>
                  <a:gd name="T19" fmla="*/ 179 h 246"/>
                  <a:gd name="T20" fmla="*/ 122 w 133"/>
                  <a:gd name="T21" fmla="*/ 179 h 246"/>
                  <a:gd name="T22" fmla="*/ 133 w 133"/>
                  <a:gd name="T23" fmla="*/ 202 h 246"/>
                  <a:gd name="T24" fmla="*/ 122 w 133"/>
                  <a:gd name="T25" fmla="*/ 213 h 246"/>
                  <a:gd name="T26" fmla="*/ 111 w 133"/>
                  <a:gd name="T27" fmla="*/ 224 h 246"/>
                  <a:gd name="T28" fmla="*/ 88 w 133"/>
                  <a:gd name="T29" fmla="*/ 235 h 246"/>
                  <a:gd name="T30" fmla="*/ 66 w 133"/>
                  <a:gd name="T31" fmla="*/ 246 h 246"/>
                  <a:gd name="T32" fmla="*/ 44 w 133"/>
                  <a:gd name="T33" fmla="*/ 246 h 246"/>
                  <a:gd name="T34" fmla="*/ 33 w 133"/>
                  <a:gd name="T35" fmla="*/ 235 h 246"/>
                  <a:gd name="T36" fmla="*/ 33 w 133"/>
                  <a:gd name="T37" fmla="*/ 224 h 246"/>
                  <a:gd name="T38" fmla="*/ 22 w 133"/>
                  <a:gd name="T39" fmla="*/ 213 h 246"/>
                  <a:gd name="T40" fmla="*/ 11 w 133"/>
                  <a:gd name="T41" fmla="*/ 157 h 246"/>
                  <a:gd name="T42" fmla="*/ 0 w 133"/>
                  <a:gd name="T43" fmla="*/ 101 h 246"/>
                  <a:gd name="T44" fmla="*/ 0 w 133"/>
                  <a:gd name="T45" fmla="*/ 89 h 246"/>
                  <a:gd name="T46" fmla="*/ 0 w 133"/>
                  <a:gd name="T47" fmla="*/ 78 h 246"/>
                  <a:gd name="T48" fmla="*/ 22 w 133"/>
                  <a:gd name="T49" fmla="*/ 0 h 246"/>
                  <a:gd name="T50" fmla="*/ 22 w 133"/>
                  <a:gd name="T51" fmla="*/ 0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3"/>
                  <a:gd name="T79" fmla="*/ 0 h 246"/>
                  <a:gd name="T80" fmla="*/ 133 w 133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3" h="246">
                    <a:moveTo>
                      <a:pt x="22" y="0"/>
                    </a:moveTo>
                    <a:lnTo>
                      <a:pt x="22" y="11"/>
                    </a:lnTo>
                    <a:lnTo>
                      <a:pt x="33" y="45"/>
                    </a:lnTo>
                    <a:lnTo>
                      <a:pt x="44" y="112"/>
                    </a:lnTo>
                    <a:lnTo>
                      <a:pt x="55" y="179"/>
                    </a:lnTo>
                    <a:lnTo>
                      <a:pt x="66" y="190"/>
                    </a:lnTo>
                    <a:lnTo>
                      <a:pt x="66" y="202"/>
                    </a:lnTo>
                    <a:lnTo>
                      <a:pt x="77" y="202"/>
                    </a:lnTo>
                    <a:lnTo>
                      <a:pt x="100" y="190"/>
                    </a:lnTo>
                    <a:lnTo>
                      <a:pt x="111" y="179"/>
                    </a:lnTo>
                    <a:lnTo>
                      <a:pt x="122" y="179"/>
                    </a:lnTo>
                    <a:lnTo>
                      <a:pt x="133" y="202"/>
                    </a:lnTo>
                    <a:lnTo>
                      <a:pt x="122" y="213"/>
                    </a:lnTo>
                    <a:lnTo>
                      <a:pt x="111" y="224"/>
                    </a:lnTo>
                    <a:lnTo>
                      <a:pt x="88" y="235"/>
                    </a:lnTo>
                    <a:lnTo>
                      <a:pt x="66" y="246"/>
                    </a:lnTo>
                    <a:lnTo>
                      <a:pt x="44" y="246"/>
                    </a:lnTo>
                    <a:lnTo>
                      <a:pt x="33" y="235"/>
                    </a:lnTo>
                    <a:lnTo>
                      <a:pt x="33" y="224"/>
                    </a:lnTo>
                    <a:lnTo>
                      <a:pt x="22" y="213"/>
                    </a:lnTo>
                    <a:lnTo>
                      <a:pt x="11" y="157"/>
                    </a:lnTo>
                    <a:lnTo>
                      <a:pt x="0" y="101"/>
                    </a:lnTo>
                    <a:lnTo>
                      <a:pt x="0" y="89"/>
                    </a:lnTo>
                    <a:lnTo>
                      <a:pt x="0" y="7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2" name="Freeform 465"/>
              <p:cNvSpPr>
                <a:spLocks/>
              </p:cNvSpPr>
              <p:nvPr/>
            </p:nvSpPr>
            <p:spPr bwMode="auto">
              <a:xfrm>
                <a:off x="2737" y="2912"/>
                <a:ext cx="77" cy="134"/>
              </a:xfrm>
              <a:custGeom>
                <a:avLst/>
                <a:gdLst>
                  <a:gd name="T0" fmla="*/ 11 w 77"/>
                  <a:gd name="T1" fmla="*/ 0 h 134"/>
                  <a:gd name="T2" fmla="*/ 77 w 77"/>
                  <a:gd name="T3" fmla="*/ 123 h 134"/>
                  <a:gd name="T4" fmla="*/ 55 w 77"/>
                  <a:gd name="T5" fmla="*/ 134 h 134"/>
                  <a:gd name="T6" fmla="*/ 44 w 77"/>
                  <a:gd name="T7" fmla="*/ 123 h 134"/>
                  <a:gd name="T8" fmla="*/ 44 w 77"/>
                  <a:gd name="T9" fmla="*/ 112 h 134"/>
                  <a:gd name="T10" fmla="*/ 44 w 77"/>
                  <a:gd name="T11" fmla="*/ 100 h 134"/>
                  <a:gd name="T12" fmla="*/ 44 w 77"/>
                  <a:gd name="T13" fmla="*/ 89 h 134"/>
                  <a:gd name="T14" fmla="*/ 33 w 77"/>
                  <a:gd name="T15" fmla="*/ 56 h 134"/>
                  <a:gd name="T16" fmla="*/ 22 w 77"/>
                  <a:gd name="T17" fmla="*/ 33 h 134"/>
                  <a:gd name="T18" fmla="*/ 11 w 77"/>
                  <a:gd name="T19" fmla="*/ 22 h 134"/>
                  <a:gd name="T20" fmla="*/ 11 w 77"/>
                  <a:gd name="T21" fmla="*/ 22 h 134"/>
                  <a:gd name="T22" fmla="*/ 0 w 77"/>
                  <a:gd name="T23" fmla="*/ 22 h 134"/>
                  <a:gd name="T24" fmla="*/ 0 w 77"/>
                  <a:gd name="T25" fmla="*/ 11 h 134"/>
                  <a:gd name="T26" fmla="*/ 0 w 77"/>
                  <a:gd name="T27" fmla="*/ 0 h 134"/>
                  <a:gd name="T28" fmla="*/ 0 w 77"/>
                  <a:gd name="T29" fmla="*/ 0 h 134"/>
                  <a:gd name="T30" fmla="*/ 11 w 77"/>
                  <a:gd name="T31" fmla="*/ 0 h 134"/>
                  <a:gd name="T32" fmla="*/ 11 w 77"/>
                  <a:gd name="T33" fmla="*/ 0 h 1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34"/>
                  <a:gd name="T53" fmla="*/ 77 w 77"/>
                  <a:gd name="T54" fmla="*/ 134 h 1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34">
                    <a:moveTo>
                      <a:pt x="11" y="0"/>
                    </a:moveTo>
                    <a:lnTo>
                      <a:pt x="77" y="123"/>
                    </a:lnTo>
                    <a:lnTo>
                      <a:pt x="55" y="134"/>
                    </a:lnTo>
                    <a:lnTo>
                      <a:pt x="44" y="123"/>
                    </a:lnTo>
                    <a:lnTo>
                      <a:pt x="44" y="112"/>
                    </a:lnTo>
                    <a:lnTo>
                      <a:pt x="44" y="100"/>
                    </a:lnTo>
                    <a:lnTo>
                      <a:pt x="44" y="89"/>
                    </a:lnTo>
                    <a:lnTo>
                      <a:pt x="33" y="56"/>
                    </a:lnTo>
                    <a:lnTo>
                      <a:pt x="22" y="33"/>
                    </a:lnTo>
                    <a:lnTo>
                      <a:pt x="11" y="22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3" name="Freeform 466"/>
              <p:cNvSpPr>
                <a:spLocks/>
              </p:cNvSpPr>
              <p:nvPr/>
            </p:nvSpPr>
            <p:spPr bwMode="auto">
              <a:xfrm>
                <a:off x="2770" y="2979"/>
                <a:ext cx="22" cy="67"/>
              </a:xfrm>
              <a:custGeom>
                <a:avLst/>
                <a:gdLst>
                  <a:gd name="T0" fmla="*/ 0 w 22"/>
                  <a:gd name="T1" fmla="*/ 33 h 67"/>
                  <a:gd name="T2" fmla="*/ 0 w 22"/>
                  <a:gd name="T3" fmla="*/ 11 h 67"/>
                  <a:gd name="T4" fmla="*/ 11 w 22"/>
                  <a:gd name="T5" fmla="*/ 0 h 67"/>
                  <a:gd name="T6" fmla="*/ 22 w 22"/>
                  <a:gd name="T7" fmla="*/ 11 h 67"/>
                  <a:gd name="T8" fmla="*/ 22 w 22"/>
                  <a:gd name="T9" fmla="*/ 33 h 67"/>
                  <a:gd name="T10" fmla="*/ 22 w 22"/>
                  <a:gd name="T11" fmla="*/ 56 h 67"/>
                  <a:gd name="T12" fmla="*/ 11 w 22"/>
                  <a:gd name="T13" fmla="*/ 67 h 67"/>
                  <a:gd name="T14" fmla="*/ 0 w 22"/>
                  <a:gd name="T15" fmla="*/ 56 h 67"/>
                  <a:gd name="T16" fmla="*/ 0 w 22"/>
                  <a:gd name="T17" fmla="*/ 33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7"/>
                  <a:gd name="T29" fmla="*/ 22 w 22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7">
                    <a:moveTo>
                      <a:pt x="0" y="33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22" y="11"/>
                    </a:lnTo>
                    <a:lnTo>
                      <a:pt x="22" y="33"/>
                    </a:lnTo>
                    <a:lnTo>
                      <a:pt x="22" y="56"/>
                    </a:lnTo>
                    <a:lnTo>
                      <a:pt x="11" y="67"/>
                    </a:lnTo>
                    <a:lnTo>
                      <a:pt x="0" y="5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4" name="Freeform 467"/>
              <p:cNvSpPr>
                <a:spLocks/>
              </p:cNvSpPr>
              <p:nvPr/>
            </p:nvSpPr>
            <p:spPr bwMode="auto">
              <a:xfrm>
                <a:off x="2981" y="3158"/>
                <a:ext cx="88" cy="68"/>
              </a:xfrm>
              <a:custGeom>
                <a:avLst/>
                <a:gdLst>
                  <a:gd name="T0" fmla="*/ 0 w 88"/>
                  <a:gd name="T1" fmla="*/ 45 h 68"/>
                  <a:gd name="T2" fmla="*/ 66 w 88"/>
                  <a:gd name="T3" fmla="*/ 0 h 68"/>
                  <a:gd name="T4" fmla="*/ 88 w 88"/>
                  <a:gd name="T5" fmla="*/ 23 h 68"/>
                  <a:gd name="T6" fmla="*/ 11 w 88"/>
                  <a:gd name="T7" fmla="*/ 68 h 68"/>
                  <a:gd name="T8" fmla="*/ 0 w 88"/>
                  <a:gd name="T9" fmla="*/ 4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68"/>
                  <a:gd name="T17" fmla="*/ 88 w 8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68">
                    <a:moveTo>
                      <a:pt x="0" y="45"/>
                    </a:moveTo>
                    <a:lnTo>
                      <a:pt x="66" y="0"/>
                    </a:lnTo>
                    <a:lnTo>
                      <a:pt x="88" y="23"/>
                    </a:lnTo>
                    <a:lnTo>
                      <a:pt x="11" y="68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5" name="Freeform 468"/>
              <p:cNvSpPr>
                <a:spLocks/>
              </p:cNvSpPr>
              <p:nvPr/>
            </p:nvSpPr>
            <p:spPr bwMode="auto">
              <a:xfrm>
                <a:off x="3036" y="3136"/>
                <a:ext cx="55" cy="45"/>
              </a:xfrm>
              <a:custGeom>
                <a:avLst/>
                <a:gdLst>
                  <a:gd name="T0" fmla="*/ 11 w 55"/>
                  <a:gd name="T1" fmla="*/ 11 h 45"/>
                  <a:gd name="T2" fmla="*/ 44 w 55"/>
                  <a:gd name="T3" fmla="*/ 0 h 45"/>
                  <a:gd name="T4" fmla="*/ 44 w 55"/>
                  <a:gd name="T5" fmla="*/ 0 h 45"/>
                  <a:gd name="T6" fmla="*/ 55 w 55"/>
                  <a:gd name="T7" fmla="*/ 22 h 45"/>
                  <a:gd name="T8" fmla="*/ 44 w 55"/>
                  <a:gd name="T9" fmla="*/ 33 h 45"/>
                  <a:gd name="T10" fmla="*/ 22 w 55"/>
                  <a:gd name="T11" fmla="*/ 45 h 45"/>
                  <a:gd name="T12" fmla="*/ 11 w 55"/>
                  <a:gd name="T13" fmla="*/ 45 h 45"/>
                  <a:gd name="T14" fmla="*/ 0 w 55"/>
                  <a:gd name="T15" fmla="*/ 33 h 45"/>
                  <a:gd name="T16" fmla="*/ 11 w 55"/>
                  <a:gd name="T17" fmla="*/ 1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45"/>
                  <a:gd name="T29" fmla="*/ 55 w 55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45">
                    <a:moveTo>
                      <a:pt x="11" y="11"/>
                    </a:moveTo>
                    <a:lnTo>
                      <a:pt x="44" y="0"/>
                    </a:lnTo>
                    <a:lnTo>
                      <a:pt x="55" y="22"/>
                    </a:lnTo>
                    <a:lnTo>
                      <a:pt x="44" y="33"/>
                    </a:lnTo>
                    <a:lnTo>
                      <a:pt x="22" y="45"/>
                    </a:lnTo>
                    <a:lnTo>
                      <a:pt x="11" y="45"/>
                    </a:lnTo>
                    <a:lnTo>
                      <a:pt x="0" y="33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6" name="Freeform 469"/>
              <p:cNvSpPr>
                <a:spLocks/>
              </p:cNvSpPr>
              <p:nvPr/>
            </p:nvSpPr>
            <p:spPr bwMode="auto">
              <a:xfrm>
                <a:off x="3003" y="3080"/>
                <a:ext cx="133" cy="101"/>
              </a:xfrm>
              <a:custGeom>
                <a:avLst/>
                <a:gdLst>
                  <a:gd name="T0" fmla="*/ 55 w 133"/>
                  <a:gd name="T1" fmla="*/ 11 h 101"/>
                  <a:gd name="T2" fmla="*/ 133 w 133"/>
                  <a:gd name="T3" fmla="*/ 0 h 101"/>
                  <a:gd name="T4" fmla="*/ 66 w 133"/>
                  <a:gd name="T5" fmla="*/ 89 h 101"/>
                  <a:gd name="T6" fmla="*/ 0 w 133"/>
                  <a:gd name="T7" fmla="*/ 101 h 101"/>
                  <a:gd name="T8" fmla="*/ 55 w 133"/>
                  <a:gd name="T9" fmla="*/ 11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101"/>
                  <a:gd name="T17" fmla="*/ 133 w 133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101">
                    <a:moveTo>
                      <a:pt x="55" y="11"/>
                    </a:moveTo>
                    <a:lnTo>
                      <a:pt x="133" y="0"/>
                    </a:lnTo>
                    <a:lnTo>
                      <a:pt x="66" y="89"/>
                    </a:lnTo>
                    <a:lnTo>
                      <a:pt x="0" y="101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7" name="Freeform 470"/>
              <p:cNvSpPr>
                <a:spLocks/>
              </p:cNvSpPr>
              <p:nvPr/>
            </p:nvSpPr>
            <p:spPr bwMode="auto">
              <a:xfrm>
                <a:off x="2803" y="2990"/>
                <a:ext cx="56" cy="146"/>
              </a:xfrm>
              <a:custGeom>
                <a:avLst/>
                <a:gdLst>
                  <a:gd name="T0" fmla="*/ 23 w 56"/>
                  <a:gd name="T1" fmla="*/ 0 h 146"/>
                  <a:gd name="T2" fmla="*/ 23 w 56"/>
                  <a:gd name="T3" fmla="*/ 11 h 146"/>
                  <a:gd name="T4" fmla="*/ 23 w 56"/>
                  <a:gd name="T5" fmla="*/ 45 h 146"/>
                  <a:gd name="T6" fmla="*/ 23 w 56"/>
                  <a:gd name="T7" fmla="*/ 67 h 146"/>
                  <a:gd name="T8" fmla="*/ 23 w 56"/>
                  <a:gd name="T9" fmla="*/ 90 h 146"/>
                  <a:gd name="T10" fmla="*/ 23 w 56"/>
                  <a:gd name="T11" fmla="*/ 101 h 146"/>
                  <a:gd name="T12" fmla="*/ 11 w 56"/>
                  <a:gd name="T13" fmla="*/ 123 h 146"/>
                  <a:gd name="T14" fmla="*/ 0 w 56"/>
                  <a:gd name="T15" fmla="*/ 135 h 146"/>
                  <a:gd name="T16" fmla="*/ 0 w 56"/>
                  <a:gd name="T17" fmla="*/ 146 h 146"/>
                  <a:gd name="T18" fmla="*/ 11 w 56"/>
                  <a:gd name="T19" fmla="*/ 146 h 146"/>
                  <a:gd name="T20" fmla="*/ 23 w 56"/>
                  <a:gd name="T21" fmla="*/ 123 h 146"/>
                  <a:gd name="T22" fmla="*/ 34 w 56"/>
                  <a:gd name="T23" fmla="*/ 112 h 146"/>
                  <a:gd name="T24" fmla="*/ 45 w 56"/>
                  <a:gd name="T25" fmla="*/ 101 h 146"/>
                  <a:gd name="T26" fmla="*/ 45 w 56"/>
                  <a:gd name="T27" fmla="*/ 79 h 146"/>
                  <a:gd name="T28" fmla="*/ 45 w 56"/>
                  <a:gd name="T29" fmla="*/ 67 h 146"/>
                  <a:gd name="T30" fmla="*/ 45 w 56"/>
                  <a:gd name="T31" fmla="*/ 67 h 146"/>
                  <a:gd name="T32" fmla="*/ 45 w 56"/>
                  <a:gd name="T33" fmla="*/ 56 h 146"/>
                  <a:gd name="T34" fmla="*/ 56 w 56"/>
                  <a:gd name="T35" fmla="*/ 34 h 146"/>
                  <a:gd name="T36" fmla="*/ 45 w 56"/>
                  <a:gd name="T37" fmla="*/ 22 h 146"/>
                  <a:gd name="T38" fmla="*/ 34 w 56"/>
                  <a:gd name="T39" fmla="*/ 11 h 146"/>
                  <a:gd name="T40" fmla="*/ 23 w 56"/>
                  <a:gd name="T41" fmla="*/ 0 h 146"/>
                  <a:gd name="T42" fmla="*/ 23 w 56"/>
                  <a:gd name="T43" fmla="*/ 0 h 1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6"/>
                  <a:gd name="T67" fmla="*/ 0 h 146"/>
                  <a:gd name="T68" fmla="*/ 56 w 56"/>
                  <a:gd name="T69" fmla="*/ 146 h 1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6" h="146">
                    <a:moveTo>
                      <a:pt x="23" y="0"/>
                    </a:moveTo>
                    <a:lnTo>
                      <a:pt x="23" y="11"/>
                    </a:lnTo>
                    <a:lnTo>
                      <a:pt x="23" y="45"/>
                    </a:lnTo>
                    <a:lnTo>
                      <a:pt x="23" y="67"/>
                    </a:lnTo>
                    <a:lnTo>
                      <a:pt x="23" y="90"/>
                    </a:lnTo>
                    <a:lnTo>
                      <a:pt x="23" y="101"/>
                    </a:lnTo>
                    <a:lnTo>
                      <a:pt x="11" y="123"/>
                    </a:lnTo>
                    <a:lnTo>
                      <a:pt x="0" y="135"/>
                    </a:lnTo>
                    <a:lnTo>
                      <a:pt x="0" y="146"/>
                    </a:lnTo>
                    <a:lnTo>
                      <a:pt x="11" y="146"/>
                    </a:lnTo>
                    <a:lnTo>
                      <a:pt x="23" y="123"/>
                    </a:lnTo>
                    <a:lnTo>
                      <a:pt x="34" y="112"/>
                    </a:lnTo>
                    <a:lnTo>
                      <a:pt x="45" y="101"/>
                    </a:lnTo>
                    <a:lnTo>
                      <a:pt x="45" y="79"/>
                    </a:lnTo>
                    <a:lnTo>
                      <a:pt x="45" y="67"/>
                    </a:lnTo>
                    <a:lnTo>
                      <a:pt x="45" y="56"/>
                    </a:lnTo>
                    <a:lnTo>
                      <a:pt x="56" y="34"/>
                    </a:lnTo>
                    <a:lnTo>
                      <a:pt x="45" y="22"/>
                    </a:lnTo>
                    <a:lnTo>
                      <a:pt x="34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2A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8" name="Freeform 471"/>
              <p:cNvSpPr>
                <a:spLocks/>
              </p:cNvSpPr>
              <p:nvPr/>
            </p:nvSpPr>
            <p:spPr bwMode="auto">
              <a:xfrm>
                <a:off x="2792" y="3158"/>
                <a:ext cx="11" cy="23"/>
              </a:xfrm>
              <a:custGeom>
                <a:avLst/>
                <a:gdLst>
                  <a:gd name="T0" fmla="*/ 0 w 11"/>
                  <a:gd name="T1" fmla="*/ 11 h 23"/>
                  <a:gd name="T2" fmla="*/ 11 w 11"/>
                  <a:gd name="T3" fmla="*/ 0 h 23"/>
                  <a:gd name="T4" fmla="*/ 11 w 11"/>
                  <a:gd name="T5" fmla="*/ 11 h 23"/>
                  <a:gd name="T6" fmla="*/ 11 w 11"/>
                  <a:gd name="T7" fmla="*/ 23 h 23"/>
                  <a:gd name="T8" fmla="*/ 0 w 11"/>
                  <a:gd name="T9" fmla="*/ 1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3"/>
                  <a:gd name="T17" fmla="*/ 11 w 1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3">
                    <a:moveTo>
                      <a:pt x="0" y="11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11" y="2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2A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9" name="Freeform 472"/>
              <p:cNvSpPr>
                <a:spLocks/>
              </p:cNvSpPr>
              <p:nvPr/>
            </p:nvSpPr>
            <p:spPr bwMode="auto">
              <a:xfrm>
                <a:off x="2792" y="3203"/>
                <a:ext cx="11" cy="11"/>
              </a:xfrm>
              <a:custGeom>
                <a:avLst/>
                <a:gdLst>
                  <a:gd name="T0" fmla="*/ 0 w 11"/>
                  <a:gd name="T1" fmla="*/ 0 h 11"/>
                  <a:gd name="T2" fmla="*/ 11 w 11"/>
                  <a:gd name="T3" fmla="*/ 0 h 11"/>
                  <a:gd name="T4" fmla="*/ 11 w 11"/>
                  <a:gd name="T5" fmla="*/ 0 h 11"/>
                  <a:gd name="T6" fmla="*/ 11 w 11"/>
                  <a:gd name="T7" fmla="*/ 11 h 11"/>
                  <a:gd name="T8" fmla="*/ 0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0" y="0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A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0" name="Freeform 473"/>
              <p:cNvSpPr>
                <a:spLocks/>
              </p:cNvSpPr>
              <p:nvPr/>
            </p:nvSpPr>
            <p:spPr bwMode="auto">
              <a:xfrm>
                <a:off x="2792" y="3237"/>
                <a:ext cx="11" cy="11"/>
              </a:xfrm>
              <a:custGeom>
                <a:avLst/>
                <a:gdLst>
                  <a:gd name="T0" fmla="*/ 0 w 11"/>
                  <a:gd name="T1" fmla="*/ 0 h 11"/>
                  <a:gd name="T2" fmla="*/ 11 w 11"/>
                  <a:gd name="T3" fmla="*/ 0 h 11"/>
                  <a:gd name="T4" fmla="*/ 11 w 11"/>
                  <a:gd name="T5" fmla="*/ 0 h 11"/>
                  <a:gd name="T6" fmla="*/ 11 w 11"/>
                  <a:gd name="T7" fmla="*/ 11 h 11"/>
                  <a:gd name="T8" fmla="*/ 0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0" y="0"/>
                    </a:moveTo>
                    <a:lnTo>
                      <a:pt x="11" y="0"/>
                    </a:lnTo>
                    <a:lnTo>
                      <a:pt x="1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A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1" name="Rectangle 474"/>
              <p:cNvSpPr>
                <a:spLocks noChangeArrowheads="1"/>
              </p:cNvSpPr>
              <p:nvPr/>
            </p:nvSpPr>
            <p:spPr bwMode="auto">
              <a:xfrm>
                <a:off x="2648" y="3102"/>
                <a:ext cx="45" cy="45"/>
              </a:xfrm>
              <a:prstGeom prst="rect">
                <a:avLst/>
              </a:prstGeom>
              <a:solidFill>
                <a:srgbClr val="604B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2" name="Freeform 475"/>
              <p:cNvSpPr>
                <a:spLocks/>
              </p:cNvSpPr>
              <p:nvPr/>
            </p:nvSpPr>
            <p:spPr bwMode="auto">
              <a:xfrm>
                <a:off x="2659" y="3102"/>
                <a:ext cx="22" cy="23"/>
              </a:xfrm>
              <a:custGeom>
                <a:avLst/>
                <a:gdLst>
                  <a:gd name="T0" fmla="*/ 22 w 22"/>
                  <a:gd name="T1" fmla="*/ 0 h 23"/>
                  <a:gd name="T2" fmla="*/ 0 w 22"/>
                  <a:gd name="T3" fmla="*/ 23 h 23"/>
                  <a:gd name="T4" fmla="*/ 0 w 22"/>
                  <a:gd name="T5" fmla="*/ 23 h 23"/>
                  <a:gd name="T6" fmla="*/ 11 w 22"/>
                  <a:gd name="T7" fmla="*/ 11 h 23"/>
                  <a:gd name="T8" fmla="*/ 22 w 22"/>
                  <a:gd name="T9" fmla="*/ 0 h 23"/>
                  <a:gd name="T10" fmla="*/ 22 w 2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3"/>
                  <a:gd name="T20" fmla="*/ 22 w 2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3">
                    <a:moveTo>
                      <a:pt x="22" y="0"/>
                    </a:moveTo>
                    <a:lnTo>
                      <a:pt x="0" y="23"/>
                    </a:lnTo>
                    <a:lnTo>
                      <a:pt x="11" y="11"/>
                    </a:lnTo>
                    <a:lnTo>
                      <a:pt x="22" y="0"/>
                    </a:lnTo>
                    <a:close/>
                  </a:path>
                </a:pathLst>
              </a:custGeom>
              <a:blipFill dpi="0" rotWithShape="0">
                <a:blip r:embed="rId11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3" name="Rectangle 476"/>
              <p:cNvSpPr>
                <a:spLocks noChangeArrowheads="1"/>
              </p:cNvSpPr>
              <p:nvPr/>
            </p:nvSpPr>
            <p:spPr bwMode="auto">
              <a:xfrm>
                <a:off x="2648" y="3102"/>
                <a:ext cx="45" cy="45"/>
              </a:xfrm>
              <a:prstGeom prst="rect">
                <a:avLst/>
              </a:prstGeom>
              <a:solidFill>
                <a:srgbClr val="604B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4" name="Rectangle 477"/>
              <p:cNvSpPr>
                <a:spLocks noChangeArrowheads="1"/>
              </p:cNvSpPr>
              <p:nvPr/>
            </p:nvSpPr>
            <p:spPr bwMode="auto">
              <a:xfrm>
                <a:off x="2892" y="3226"/>
                <a:ext cx="44" cy="44"/>
              </a:xfrm>
              <a:prstGeom prst="rect">
                <a:avLst/>
              </a:prstGeom>
              <a:solidFill>
                <a:srgbClr val="604B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" name="Freeform 478"/>
              <p:cNvSpPr>
                <a:spLocks/>
              </p:cNvSpPr>
              <p:nvPr/>
            </p:nvSpPr>
            <p:spPr bwMode="auto">
              <a:xfrm>
                <a:off x="2903" y="3226"/>
                <a:ext cx="22" cy="22"/>
              </a:xfrm>
              <a:custGeom>
                <a:avLst/>
                <a:gdLst>
                  <a:gd name="T0" fmla="*/ 22 w 22"/>
                  <a:gd name="T1" fmla="*/ 0 h 22"/>
                  <a:gd name="T2" fmla="*/ 0 w 22"/>
                  <a:gd name="T3" fmla="*/ 22 h 22"/>
                  <a:gd name="T4" fmla="*/ 0 w 22"/>
                  <a:gd name="T5" fmla="*/ 22 h 22"/>
                  <a:gd name="T6" fmla="*/ 11 w 22"/>
                  <a:gd name="T7" fmla="*/ 11 h 22"/>
                  <a:gd name="T8" fmla="*/ 11 w 22"/>
                  <a:gd name="T9" fmla="*/ 0 h 22"/>
                  <a:gd name="T10" fmla="*/ 22 w 22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2"/>
                  <a:gd name="T20" fmla="*/ 22 w 22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2">
                    <a:moveTo>
                      <a:pt x="22" y="0"/>
                    </a:moveTo>
                    <a:lnTo>
                      <a:pt x="0" y="22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blipFill dpi="0" rotWithShape="0">
                <a:blip r:embed="rId1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6" name="Rectangle 479"/>
              <p:cNvSpPr>
                <a:spLocks noChangeArrowheads="1"/>
              </p:cNvSpPr>
              <p:nvPr/>
            </p:nvSpPr>
            <p:spPr bwMode="auto">
              <a:xfrm>
                <a:off x="2892" y="3226"/>
                <a:ext cx="44" cy="44"/>
              </a:xfrm>
              <a:prstGeom prst="rect">
                <a:avLst/>
              </a:prstGeom>
              <a:solidFill>
                <a:srgbClr val="604B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7" name="Rectangle 480"/>
              <p:cNvSpPr>
                <a:spLocks noChangeArrowheads="1"/>
              </p:cNvSpPr>
              <p:nvPr/>
            </p:nvSpPr>
            <p:spPr bwMode="auto">
              <a:xfrm>
                <a:off x="2715" y="2945"/>
                <a:ext cx="33" cy="112"/>
              </a:xfrm>
              <a:prstGeom prst="rect">
                <a:avLst/>
              </a:prstGeom>
              <a:solidFill>
                <a:srgbClr val="604B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8" name="Freeform 481"/>
              <p:cNvSpPr>
                <a:spLocks/>
              </p:cNvSpPr>
              <p:nvPr/>
            </p:nvSpPr>
            <p:spPr bwMode="auto">
              <a:xfrm>
                <a:off x="2715" y="2956"/>
                <a:ext cx="11" cy="90"/>
              </a:xfrm>
              <a:custGeom>
                <a:avLst/>
                <a:gdLst>
                  <a:gd name="T0" fmla="*/ 11 w 11"/>
                  <a:gd name="T1" fmla="*/ 0 h 90"/>
                  <a:gd name="T2" fmla="*/ 11 w 11"/>
                  <a:gd name="T3" fmla="*/ 12 h 90"/>
                  <a:gd name="T4" fmla="*/ 11 w 11"/>
                  <a:gd name="T5" fmla="*/ 34 h 90"/>
                  <a:gd name="T6" fmla="*/ 0 w 11"/>
                  <a:gd name="T7" fmla="*/ 90 h 90"/>
                  <a:gd name="T8" fmla="*/ 11 w 11"/>
                  <a:gd name="T9" fmla="*/ 23 h 90"/>
                  <a:gd name="T10" fmla="*/ 11 w 11"/>
                  <a:gd name="T11" fmla="*/ 12 h 90"/>
                  <a:gd name="T12" fmla="*/ 11 w 11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90"/>
                  <a:gd name="T23" fmla="*/ 11 w 1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90">
                    <a:moveTo>
                      <a:pt x="11" y="0"/>
                    </a:moveTo>
                    <a:lnTo>
                      <a:pt x="11" y="12"/>
                    </a:lnTo>
                    <a:lnTo>
                      <a:pt x="11" y="34"/>
                    </a:lnTo>
                    <a:lnTo>
                      <a:pt x="0" y="90"/>
                    </a:lnTo>
                    <a:lnTo>
                      <a:pt x="11" y="23"/>
                    </a:lnTo>
                    <a:lnTo>
                      <a:pt x="11" y="12"/>
                    </a:lnTo>
                    <a:lnTo>
                      <a:pt x="11" y="0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9" name="Rectangle 483"/>
              <p:cNvSpPr>
                <a:spLocks noChangeArrowheads="1"/>
              </p:cNvSpPr>
              <p:nvPr/>
            </p:nvSpPr>
            <p:spPr bwMode="auto">
              <a:xfrm>
                <a:off x="2338" y="3270"/>
                <a:ext cx="953" cy="12"/>
              </a:xfrm>
              <a:prstGeom prst="rect">
                <a:avLst/>
              </a:prstGeom>
              <a:solidFill>
                <a:srgbClr val="7B4B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0" name="Rectangle 484"/>
              <p:cNvSpPr>
                <a:spLocks noChangeArrowheads="1"/>
              </p:cNvSpPr>
              <p:nvPr/>
            </p:nvSpPr>
            <p:spPr bwMode="auto">
              <a:xfrm>
                <a:off x="2348" y="3321"/>
                <a:ext cx="898" cy="426"/>
              </a:xfrm>
              <a:prstGeom prst="rect">
                <a:avLst/>
              </a:prstGeom>
              <a:solidFill>
                <a:srgbClr val="7B4B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1" name="Rectangle 485"/>
              <p:cNvSpPr>
                <a:spLocks noChangeArrowheads="1"/>
              </p:cNvSpPr>
              <p:nvPr/>
            </p:nvSpPr>
            <p:spPr bwMode="auto">
              <a:xfrm>
                <a:off x="2360" y="3282"/>
                <a:ext cx="898" cy="33"/>
              </a:xfrm>
              <a:prstGeom prst="rect">
                <a:avLst/>
              </a:prstGeom>
              <a:solidFill>
                <a:srgbClr val="37220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242" name="Picture 486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03" y="3719"/>
                <a:ext cx="34" cy="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3" name="Rectangle 487"/>
              <p:cNvSpPr>
                <a:spLocks noChangeArrowheads="1"/>
              </p:cNvSpPr>
              <p:nvPr/>
            </p:nvSpPr>
            <p:spPr bwMode="auto">
              <a:xfrm>
                <a:off x="2360" y="3282"/>
                <a:ext cx="898" cy="33"/>
              </a:xfrm>
              <a:prstGeom prst="rect">
                <a:avLst/>
              </a:prstGeom>
              <a:solidFill>
                <a:srgbClr val="37220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4" name="Freeform 488"/>
              <p:cNvSpPr>
                <a:spLocks/>
              </p:cNvSpPr>
              <p:nvPr/>
            </p:nvSpPr>
            <p:spPr bwMode="auto">
              <a:xfrm>
                <a:off x="2526" y="3226"/>
                <a:ext cx="133" cy="44"/>
              </a:xfrm>
              <a:custGeom>
                <a:avLst/>
                <a:gdLst>
                  <a:gd name="T0" fmla="*/ 0 w 133"/>
                  <a:gd name="T1" fmla="*/ 0 h 44"/>
                  <a:gd name="T2" fmla="*/ 133 w 133"/>
                  <a:gd name="T3" fmla="*/ 33 h 44"/>
                  <a:gd name="T4" fmla="*/ 133 w 133"/>
                  <a:gd name="T5" fmla="*/ 44 h 44"/>
                  <a:gd name="T6" fmla="*/ 0 w 133"/>
                  <a:gd name="T7" fmla="*/ 44 h 44"/>
                  <a:gd name="T8" fmla="*/ 0 w 13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44"/>
                  <a:gd name="T17" fmla="*/ 133 w 13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44">
                    <a:moveTo>
                      <a:pt x="0" y="0"/>
                    </a:moveTo>
                    <a:lnTo>
                      <a:pt x="133" y="33"/>
                    </a:lnTo>
                    <a:lnTo>
                      <a:pt x="133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5" name="Freeform 489"/>
              <p:cNvSpPr>
                <a:spLocks/>
              </p:cNvSpPr>
              <p:nvPr/>
            </p:nvSpPr>
            <p:spPr bwMode="auto">
              <a:xfrm>
                <a:off x="2604" y="3035"/>
                <a:ext cx="199" cy="247"/>
              </a:xfrm>
              <a:custGeom>
                <a:avLst/>
                <a:gdLst>
                  <a:gd name="T0" fmla="*/ 199 w 199"/>
                  <a:gd name="T1" fmla="*/ 0 h 247"/>
                  <a:gd name="T2" fmla="*/ 199 w 199"/>
                  <a:gd name="T3" fmla="*/ 11 h 247"/>
                  <a:gd name="T4" fmla="*/ 199 w 199"/>
                  <a:gd name="T5" fmla="*/ 34 h 247"/>
                  <a:gd name="T6" fmla="*/ 199 w 199"/>
                  <a:gd name="T7" fmla="*/ 56 h 247"/>
                  <a:gd name="T8" fmla="*/ 199 w 199"/>
                  <a:gd name="T9" fmla="*/ 78 h 247"/>
                  <a:gd name="T10" fmla="*/ 188 w 199"/>
                  <a:gd name="T11" fmla="*/ 134 h 247"/>
                  <a:gd name="T12" fmla="*/ 177 w 199"/>
                  <a:gd name="T13" fmla="*/ 157 h 247"/>
                  <a:gd name="T14" fmla="*/ 177 w 199"/>
                  <a:gd name="T15" fmla="*/ 179 h 247"/>
                  <a:gd name="T16" fmla="*/ 155 w 199"/>
                  <a:gd name="T17" fmla="*/ 213 h 247"/>
                  <a:gd name="T18" fmla="*/ 133 w 199"/>
                  <a:gd name="T19" fmla="*/ 224 h 247"/>
                  <a:gd name="T20" fmla="*/ 111 w 199"/>
                  <a:gd name="T21" fmla="*/ 235 h 247"/>
                  <a:gd name="T22" fmla="*/ 89 w 199"/>
                  <a:gd name="T23" fmla="*/ 247 h 247"/>
                  <a:gd name="T24" fmla="*/ 66 w 199"/>
                  <a:gd name="T25" fmla="*/ 247 h 247"/>
                  <a:gd name="T26" fmla="*/ 44 w 199"/>
                  <a:gd name="T27" fmla="*/ 235 h 247"/>
                  <a:gd name="T28" fmla="*/ 33 w 199"/>
                  <a:gd name="T29" fmla="*/ 235 h 247"/>
                  <a:gd name="T30" fmla="*/ 0 w 199"/>
                  <a:gd name="T31" fmla="*/ 224 h 247"/>
                  <a:gd name="T32" fmla="*/ 0 w 199"/>
                  <a:gd name="T33" fmla="*/ 213 h 247"/>
                  <a:gd name="T34" fmla="*/ 44 w 199"/>
                  <a:gd name="T35" fmla="*/ 213 h 247"/>
                  <a:gd name="T36" fmla="*/ 44 w 199"/>
                  <a:gd name="T37" fmla="*/ 235 h 247"/>
                  <a:gd name="T38" fmla="*/ 33 w 199"/>
                  <a:gd name="T39" fmla="*/ 235 h 247"/>
                  <a:gd name="T40" fmla="*/ 33 w 199"/>
                  <a:gd name="T41" fmla="*/ 213 h 247"/>
                  <a:gd name="T42" fmla="*/ 44 w 199"/>
                  <a:gd name="T43" fmla="*/ 224 h 247"/>
                  <a:gd name="T44" fmla="*/ 44 w 199"/>
                  <a:gd name="T45" fmla="*/ 213 h 247"/>
                  <a:gd name="T46" fmla="*/ 55 w 199"/>
                  <a:gd name="T47" fmla="*/ 224 h 247"/>
                  <a:gd name="T48" fmla="*/ 55 w 199"/>
                  <a:gd name="T49" fmla="*/ 224 h 247"/>
                  <a:gd name="T50" fmla="*/ 66 w 199"/>
                  <a:gd name="T51" fmla="*/ 224 h 247"/>
                  <a:gd name="T52" fmla="*/ 66 w 199"/>
                  <a:gd name="T53" fmla="*/ 224 h 247"/>
                  <a:gd name="T54" fmla="*/ 89 w 199"/>
                  <a:gd name="T55" fmla="*/ 224 h 247"/>
                  <a:gd name="T56" fmla="*/ 89 w 199"/>
                  <a:gd name="T57" fmla="*/ 224 h 247"/>
                  <a:gd name="T58" fmla="*/ 111 w 199"/>
                  <a:gd name="T59" fmla="*/ 224 h 247"/>
                  <a:gd name="T60" fmla="*/ 111 w 199"/>
                  <a:gd name="T61" fmla="*/ 224 h 247"/>
                  <a:gd name="T62" fmla="*/ 133 w 199"/>
                  <a:gd name="T63" fmla="*/ 213 h 247"/>
                  <a:gd name="T64" fmla="*/ 122 w 199"/>
                  <a:gd name="T65" fmla="*/ 213 h 247"/>
                  <a:gd name="T66" fmla="*/ 144 w 199"/>
                  <a:gd name="T67" fmla="*/ 202 h 247"/>
                  <a:gd name="T68" fmla="*/ 144 w 199"/>
                  <a:gd name="T69" fmla="*/ 202 h 247"/>
                  <a:gd name="T70" fmla="*/ 155 w 199"/>
                  <a:gd name="T71" fmla="*/ 179 h 247"/>
                  <a:gd name="T72" fmla="*/ 155 w 199"/>
                  <a:gd name="T73" fmla="*/ 179 h 247"/>
                  <a:gd name="T74" fmla="*/ 166 w 199"/>
                  <a:gd name="T75" fmla="*/ 157 h 247"/>
                  <a:gd name="T76" fmla="*/ 166 w 199"/>
                  <a:gd name="T77" fmla="*/ 157 h 247"/>
                  <a:gd name="T78" fmla="*/ 177 w 199"/>
                  <a:gd name="T79" fmla="*/ 134 h 247"/>
                  <a:gd name="T80" fmla="*/ 177 w 199"/>
                  <a:gd name="T81" fmla="*/ 134 h 247"/>
                  <a:gd name="T82" fmla="*/ 177 w 199"/>
                  <a:gd name="T83" fmla="*/ 78 h 247"/>
                  <a:gd name="T84" fmla="*/ 177 w 199"/>
                  <a:gd name="T85" fmla="*/ 78 h 247"/>
                  <a:gd name="T86" fmla="*/ 177 w 199"/>
                  <a:gd name="T87" fmla="*/ 56 h 247"/>
                  <a:gd name="T88" fmla="*/ 177 w 199"/>
                  <a:gd name="T89" fmla="*/ 56 h 247"/>
                  <a:gd name="T90" fmla="*/ 177 w 199"/>
                  <a:gd name="T91" fmla="*/ 34 h 247"/>
                  <a:gd name="T92" fmla="*/ 177 w 199"/>
                  <a:gd name="T93" fmla="*/ 34 h 247"/>
                  <a:gd name="T94" fmla="*/ 177 w 199"/>
                  <a:gd name="T95" fmla="*/ 11 h 247"/>
                  <a:gd name="T96" fmla="*/ 177 w 199"/>
                  <a:gd name="T97" fmla="*/ 11 h 247"/>
                  <a:gd name="T98" fmla="*/ 177 w 199"/>
                  <a:gd name="T99" fmla="*/ 0 h 247"/>
                  <a:gd name="T100" fmla="*/ 199 w 199"/>
                  <a:gd name="T101" fmla="*/ 0 h 24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9"/>
                  <a:gd name="T154" fmla="*/ 0 h 247"/>
                  <a:gd name="T155" fmla="*/ 199 w 199"/>
                  <a:gd name="T156" fmla="*/ 247 h 24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9" h="247">
                    <a:moveTo>
                      <a:pt x="199" y="0"/>
                    </a:moveTo>
                    <a:lnTo>
                      <a:pt x="199" y="11"/>
                    </a:lnTo>
                    <a:lnTo>
                      <a:pt x="199" y="34"/>
                    </a:lnTo>
                    <a:lnTo>
                      <a:pt x="199" y="56"/>
                    </a:lnTo>
                    <a:lnTo>
                      <a:pt x="199" y="78"/>
                    </a:lnTo>
                    <a:lnTo>
                      <a:pt x="188" y="134"/>
                    </a:lnTo>
                    <a:lnTo>
                      <a:pt x="177" y="157"/>
                    </a:lnTo>
                    <a:lnTo>
                      <a:pt x="177" y="179"/>
                    </a:lnTo>
                    <a:lnTo>
                      <a:pt x="155" y="213"/>
                    </a:lnTo>
                    <a:lnTo>
                      <a:pt x="133" y="224"/>
                    </a:lnTo>
                    <a:lnTo>
                      <a:pt x="111" y="235"/>
                    </a:lnTo>
                    <a:lnTo>
                      <a:pt x="89" y="247"/>
                    </a:lnTo>
                    <a:lnTo>
                      <a:pt x="66" y="247"/>
                    </a:lnTo>
                    <a:lnTo>
                      <a:pt x="44" y="235"/>
                    </a:lnTo>
                    <a:lnTo>
                      <a:pt x="33" y="235"/>
                    </a:lnTo>
                    <a:lnTo>
                      <a:pt x="0" y="224"/>
                    </a:lnTo>
                    <a:lnTo>
                      <a:pt x="0" y="213"/>
                    </a:lnTo>
                    <a:lnTo>
                      <a:pt x="44" y="213"/>
                    </a:lnTo>
                    <a:lnTo>
                      <a:pt x="44" y="235"/>
                    </a:lnTo>
                    <a:lnTo>
                      <a:pt x="33" y="235"/>
                    </a:lnTo>
                    <a:lnTo>
                      <a:pt x="33" y="213"/>
                    </a:lnTo>
                    <a:lnTo>
                      <a:pt x="44" y="224"/>
                    </a:lnTo>
                    <a:lnTo>
                      <a:pt x="44" y="213"/>
                    </a:lnTo>
                    <a:lnTo>
                      <a:pt x="55" y="224"/>
                    </a:lnTo>
                    <a:lnTo>
                      <a:pt x="66" y="224"/>
                    </a:lnTo>
                    <a:lnTo>
                      <a:pt x="89" y="224"/>
                    </a:lnTo>
                    <a:lnTo>
                      <a:pt x="111" y="224"/>
                    </a:lnTo>
                    <a:lnTo>
                      <a:pt x="133" y="213"/>
                    </a:lnTo>
                    <a:lnTo>
                      <a:pt x="122" y="213"/>
                    </a:lnTo>
                    <a:lnTo>
                      <a:pt x="144" y="202"/>
                    </a:lnTo>
                    <a:lnTo>
                      <a:pt x="155" y="179"/>
                    </a:lnTo>
                    <a:lnTo>
                      <a:pt x="166" y="157"/>
                    </a:lnTo>
                    <a:lnTo>
                      <a:pt x="177" y="134"/>
                    </a:lnTo>
                    <a:lnTo>
                      <a:pt x="177" y="78"/>
                    </a:lnTo>
                    <a:lnTo>
                      <a:pt x="177" y="56"/>
                    </a:lnTo>
                    <a:lnTo>
                      <a:pt x="177" y="34"/>
                    </a:lnTo>
                    <a:lnTo>
                      <a:pt x="177" y="11"/>
                    </a:lnTo>
                    <a:lnTo>
                      <a:pt x="177" y="0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6" name="Rectangle 490"/>
              <p:cNvSpPr>
                <a:spLocks noChangeArrowheads="1"/>
              </p:cNvSpPr>
              <p:nvPr/>
            </p:nvSpPr>
            <p:spPr bwMode="auto">
              <a:xfrm>
                <a:off x="3136" y="3113"/>
                <a:ext cx="77" cy="90"/>
              </a:xfrm>
              <a:prstGeom prst="rect">
                <a:avLst/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7" name="Freeform 491"/>
              <p:cNvSpPr>
                <a:spLocks noEditPoints="1"/>
              </p:cNvSpPr>
              <p:nvPr/>
            </p:nvSpPr>
            <p:spPr bwMode="auto">
              <a:xfrm>
                <a:off x="3136" y="3113"/>
                <a:ext cx="88" cy="101"/>
              </a:xfrm>
              <a:custGeom>
                <a:avLst/>
                <a:gdLst>
                  <a:gd name="T0" fmla="*/ 0 w 88"/>
                  <a:gd name="T1" fmla="*/ 0 h 101"/>
                  <a:gd name="T2" fmla="*/ 88 w 88"/>
                  <a:gd name="T3" fmla="*/ 0 h 101"/>
                  <a:gd name="T4" fmla="*/ 88 w 88"/>
                  <a:gd name="T5" fmla="*/ 101 h 101"/>
                  <a:gd name="T6" fmla="*/ 0 w 88"/>
                  <a:gd name="T7" fmla="*/ 101 h 101"/>
                  <a:gd name="T8" fmla="*/ 0 w 88"/>
                  <a:gd name="T9" fmla="*/ 0 h 101"/>
                  <a:gd name="T10" fmla="*/ 11 w 88"/>
                  <a:gd name="T11" fmla="*/ 90 h 101"/>
                  <a:gd name="T12" fmla="*/ 0 w 88"/>
                  <a:gd name="T13" fmla="*/ 90 h 101"/>
                  <a:gd name="T14" fmla="*/ 77 w 88"/>
                  <a:gd name="T15" fmla="*/ 90 h 101"/>
                  <a:gd name="T16" fmla="*/ 77 w 88"/>
                  <a:gd name="T17" fmla="*/ 90 h 101"/>
                  <a:gd name="T18" fmla="*/ 77 w 88"/>
                  <a:gd name="T19" fmla="*/ 0 h 101"/>
                  <a:gd name="T20" fmla="*/ 77 w 88"/>
                  <a:gd name="T21" fmla="*/ 12 h 101"/>
                  <a:gd name="T22" fmla="*/ 0 w 88"/>
                  <a:gd name="T23" fmla="*/ 12 h 101"/>
                  <a:gd name="T24" fmla="*/ 11 w 88"/>
                  <a:gd name="T25" fmla="*/ 0 h 101"/>
                  <a:gd name="T26" fmla="*/ 11 w 88"/>
                  <a:gd name="T27" fmla="*/ 90 h 1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8"/>
                  <a:gd name="T43" fmla="*/ 0 h 101"/>
                  <a:gd name="T44" fmla="*/ 88 w 88"/>
                  <a:gd name="T45" fmla="*/ 101 h 10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8" h="101">
                    <a:moveTo>
                      <a:pt x="0" y="0"/>
                    </a:moveTo>
                    <a:lnTo>
                      <a:pt x="88" y="0"/>
                    </a:lnTo>
                    <a:lnTo>
                      <a:pt x="88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  <a:moveTo>
                      <a:pt x="11" y="90"/>
                    </a:moveTo>
                    <a:lnTo>
                      <a:pt x="0" y="90"/>
                    </a:lnTo>
                    <a:lnTo>
                      <a:pt x="77" y="90"/>
                    </a:lnTo>
                    <a:lnTo>
                      <a:pt x="77" y="0"/>
                    </a:lnTo>
                    <a:lnTo>
                      <a:pt x="77" y="12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1" y="90"/>
                    </a:lnTo>
                    <a:close/>
                  </a:path>
                </a:pathLst>
              </a:custGeom>
              <a:solidFill>
                <a:srgbClr val="3C5C74"/>
              </a:solidFill>
              <a:ln w="17463">
                <a:solidFill>
                  <a:srgbClr val="3C5C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8" name="Rectangle 492"/>
              <p:cNvSpPr>
                <a:spLocks noChangeArrowheads="1"/>
              </p:cNvSpPr>
              <p:nvPr/>
            </p:nvSpPr>
            <p:spPr bwMode="auto">
              <a:xfrm>
                <a:off x="3125" y="3169"/>
                <a:ext cx="99" cy="101"/>
              </a:xfrm>
              <a:prstGeom prst="rect">
                <a:avLst/>
              </a:prstGeom>
              <a:solidFill>
                <a:srgbClr val="886E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9" name="Rectangle 493"/>
              <p:cNvSpPr>
                <a:spLocks noChangeArrowheads="1"/>
              </p:cNvSpPr>
              <p:nvPr/>
            </p:nvSpPr>
            <p:spPr bwMode="auto">
              <a:xfrm>
                <a:off x="2992" y="3203"/>
                <a:ext cx="144" cy="67"/>
              </a:xfrm>
              <a:prstGeom prst="rect">
                <a:avLst/>
              </a:prstGeom>
              <a:blipFill dpi="0" rotWithShape="0">
                <a:blip r:embed="rId14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0" name="Freeform 494"/>
              <p:cNvSpPr>
                <a:spLocks noEditPoints="1"/>
              </p:cNvSpPr>
              <p:nvPr/>
            </p:nvSpPr>
            <p:spPr bwMode="auto">
              <a:xfrm>
                <a:off x="2992" y="3203"/>
                <a:ext cx="155" cy="79"/>
              </a:xfrm>
              <a:custGeom>
                <a:avLst/>
                <a:gdLst>
                  <a:gd name="T0" fmla="*/ 0 w 155"/>
                  <a:gd name="T1" fmla="*/ 0 h 79"/>
                  <a:gd name="T2" fmla="*/ 155 w 155"/>
                  <a:gd name="T3" fmla="*/ 0 h 79"/>
                  <a:gd name="T4" fmla="*/ 155 w 155"/>
                  <a:gd name="T5" fmla="*/ 79 h 79"/>
                  <a:gd name="T6" fmla="*/ 0 w 155"/>
                  <a:gd name="T7" fmla="*/ 79 h 79"/>
                  <a:gd name="T8" fmla="*/ 0 w 155"/>
                  <a:gd name="T9" fmla="*/ 0 h 79"/>
                  <a:gd name="T10" fmla="*/ 11 w 155"/>
                  <a:gd name="T11" fmla="*/ 67 h 79"/>
                  <a:gd name="T12" fmla="*/ 0 w 155"/>
                  <a:gd name="T13" fmla="*/ 67 h 79"/>
                  <a:gd name="T14" fmla="*/ 144 w 155"/>
                  <a:gd name="T15" fmla="*/ 67 h 79"/>
                  <a:gd name="T16" fmla="*/ 144 w 155"/>
                  <a:gd name="T17" fmla="*/ 67 h 79"/>
                  <a:gd name="T18" fmla="*/ 144 w 155"/>
                  <a:gd name="T19" fmla="*/ 0 h 79"/>
                  <a:gd name="T20" fmla="*/ 144 w 155"/>
                  <a:gd name="T21" fmla="*/ 11 h 79"/>
                  <a:gd name="T22" fmla="*/ 0 w 155"/>
                  <a:gd name="T23" fmla="*/ 11 h 79"/>
                  <a:gd name="T24" fmla="*/ 11 w 155"/>
                  <a:gd name="T25" fmla="*/ 0 h 79"/>
                  <a:gd name="T26" fmla="*/ 11 w 155"/>
                  <a:gd name="T27" fmla="*/ 67 h 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5"/>
                  <a:gd name="T43" fmla="*/ 0 h 79"/>
                  <a:gd name="T44" fmla="*/ 155 w 155"/>
                  <a:gd name="T45" fmla="*/ 79 h 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5" h="79">
                    <a:moveTo>
                      <a:pt x="0" y="0"/>
                    </a:moveTo>
                    <a:lnTo>
                      <a:pt x="155" y="0"/>
                    </a:lnTo>
                    <a:lnTo>
                      <a:pt x="155" y="79"/>
                    </a:lnTo>
                    <a:lnTo>
                      <a:pt x="0" y="79"/>
                    </a:lnTo>
                    <a:lnTo>
                      <a:pt x="0" y="0"/>
                    </a:lnTo>
                    <a:close/>
                    <a:moveTo>
                      <a:pt x="11" y="67"/>
                    </a:moveTo>
                    <a:lnTo>
                      <a:pt x="0" y="67"/>
                    </a:lnTo>
                    <a:lnTo>
                      <a:pt x="144" y="67"/>
                    </a:lnTo>
                    <a:lnTo>
                      <a:pt x="144" y="0"/>
                    </a:lnTo>
                    <a:lnTo>
                      <a:pt x="144" y="11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3C5C74"/>
              </a:solidFill>
              <a:ln w="17463">
                <a:solidFill>
                  <a:srgbClr val="3C5C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1" name="Freeform 495"/>
              <p:cNvSpPr>
                <a:spLocks/>
              </p:cNvSpPr>
              <p:nvPr/>
            </p:nvSpPr>
            <p:spPr bwMode="auto">
              <a:xfrm>
                <a:off x="2947" y="3158"/>
                <a:ext cx="67" cy="101"/>
              </a:xfrm>
              <a:custGeom>
                <a:avLst/>
                <a:gdLst>
                  <a:gd name="T0" fmla="*/ 56 w 67"/>
                  <a:gd name="T1" fmla="*/ 0 h 101"/>
                  <a:gd name="T2" fmla="*/ 67 w 67"/>
                  <a:gd name="T3" fmla="*/ 11 h 101"/>
                  <a:gd name="T4" fmla="*/ 12 w 67"/>
                  <a:gd name="T5" fmla="*/ 101 h 101"/>
                  <a:gd name="T6" fmla="*/ 0 w 67"/>
                  <a:gd name="T7" fmla="*/ 101 h 101"/>
                  <a:gd name="T8" fmla="*/ 56 w 67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101"/>
                  <a:gd name="T17" fmla="*/ 67 w 67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101">
                    <a:moveTo>
                      <a:pt x="56" y="0"/>
                    </a:moveTo>
                    <a:lnTo>
                      <a:pt x="67" y="11"/>
                    </a:lnTo>
                    <a:lnTo>
                      <a:pt x="12" y="101"/>
                    </a:lnTo>
                    <a:lnTo>
                      <a:pt x="0" y="10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2" name="Rectangle 496"/>
              <p:cNvSpPr>
                <a:spLocks noChangeArrowheads="1"/>
              </p:cNvSpPr>
              <p:nvPr/>
            </p:nvSpPr>
            <p:spPr bwMode="auto">
              <a:xfrm>
                <a:off x="2404" y="3214"/>
                <a:ext cx="45" cy="56"/>
              </a:xfrm>
              <a:prstGeom prst="rect">
                <a:avLst/>
              </a:prstGeom>
              <a:solidFill>
                <a:srgbClr val="FAC0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3" name="Freeform 497"/>
              <p:cNvSpPr>
                <a:spLocks/>
              </p:cNvSpPr>
              <p:nvPr/>
            </p:nvSpPr>
            <p:spPr bwMode="auto">
              <a:xfrm>
                <a:off x="2382" y="3214"/>
                <a:ext cx="22" cy="45"/>
              </a:xfrm>
              <a:custGeom>
                <a:avLst/>
                <a:gdLst>
                  <a:gd name="T0" fmla="*/ 22 w 22"/>
                  <a:gd name="T1" fmla="*/ 23 h 45"/>
                  <a:gd name="T2" fmla="*/ 11 w 22"/>
                  <a:gd name="T3" fmla="*/ 23 h 45"/>
                  <a:gd name="T4" fmla="*/ 22 w 22"/>
                  <a:gd name="T5" fmla="*/ 12 h 45"/>
                  <a:gd name="T6" fmla="*/ 22 w 22"/>
                  <a:gd name="T7" fmla="*/ 23 h 45"/>
                  <a:gd name="T8" fmla="*/ 22 w 22"/>
                  <a:gd name="T9" fmla="*/ 12 h 45"/>
                  <a:gd name="T10" fmla="*/ 22 w 22"/>
                  <a:gd name="T11" fmla="*/ 23 h 45"/>
                  <a:gd name="T12" fmla="*/ 22 w 22"/>
                  <a:gd name="T13" fmla="*/ 23 h 45"/>
                  <a:gd name="T14" fmla="*/ 22 w 22"/>
                  <a:gd name="T15" fmla="*/ 34 h 45"/>
                  <a:gd name="T16" fmla="*/ 11 w 22"/>
                  <a:gd name="T17" fmla="*/ 23 h 45"/>
                  <a:gd name="T18" fmla="*/ 22 w 22"/>
                  <a:gd name="T19" fmla="*/ 23 h 45"/>
                  <a:gd name="T20" fmla="*/ 22 w 22"/>
                  <a:gd name="T21" fmla="*/ 45 h 45"/>
                  <a:gd name="T22" fmla="*/ 0 w 22"/>
                  <a:gd name="T23" fmla="*/ 45 h 45"/>
                  <a:gd name="T24" fmla="*/ 0 w 22"/>
                  <a:gd name="T25" fmla="*/ 23 h 45"/>
                  <a:gd name="T26" fmla="*/ 0 w 22"/>
                  <a:gd name="T27" fmla="*/ 12 h 45"/>
                  <a:gd name="T28" fmla="*/ 11 w 22"/>
                  <a:gd name="T29" fmla="*/ 0 h 45"/>
                  <a:gd name="T30" fmla="*/ 22 w 22"/>
                  <a:gd name="T31" fmla="*/ 0 h 45"/>
                  <a:gd name="T32" fmla="*/ 22 w 22"/>
                  <a:gd name="T33" fmla="*/ 2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45"/>
                  <a:gd name="T53" fmla="*/ 22 w 2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45">
                    <a:moveTo>
                      <a:pt x="22" y="23"/>
                    </a:moveTo>
                    <a:lnTo>
                      <a:pt x="11" y="23"/>
                    </a:lnTo>
                    <a:lnTo>
                      <a:pt x="22" y="12"/>
                    </a:lnTo>
                    <a:lnTo>
                      <a:pt x="22" y="23"/>
                    </a:lnTo>
                    <a:lnTo>
                      <a:pt x="22" y="12"/>
                    </a:lnTo>
                    <a:lnTo>
                      <a:pt x="22" y="23"/>
                    </a:lnTo>
                    <a:lnTo>
                      <a:pt x="22" y="34"/>
                    </a:lnTo>
                    <a:lnTo>
                      <a:pt x="11" y="23"/>
                    </a:lnTo>
                    <a:lnTo>
                      <a:pt x="22" y="23"/>
                    </a:lnTo>
                    <a:lnTo>
                      <a:pt x="22" y="45"/>
                    </a:lnTo>
                    <a:lnTo>
                      <a:pt x="0" y="45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FBC090"/>
              </a:solidFill>
              <a:ln w="17463">
                <a:solidFill>
                  <a:srgbClr val="FBC09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4" name="Rectangle 498"/>
              <p:cNvSpPr>
                <a:spLocks noChangeArrowheads="1"/>
              </p:cNvSpPr>
              <p:nvPr/>
            </p:nvSpPr>
            <p:spPr bwMode="auto">
              <a:xfrm>
                <a:off x="2704" y="3259"/>
                <a:ext cx="177" cy="11"/>
              </a:xfrm>
              <a:prstGeom prst="rect">
                <a:avLst/>
              </a:prstGeom>
              <a:solidFill>
                <a:srgbClr val="B2B1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60" name="Group 736"/>
            <p:cNvGrpSpPr>
              <a:grpSpLocks/>
            </p:cNvGrpSpPr>
            <p:nvPr/>
          </p:nvGrpSpPr>
          <p:grpSpPr bwMode="auto">
            <a:xfrm>
              <a:off x="4419600" y="5299075"/>
              <a:ext cx="139700" cy="552450"/>
              <a:chOff x="3507" y="2386"/>
              <a:chExt cx="312" cy="963"/>
            </a:xfrm>
          </p:grpSpPr>
          <p:sp>
            <p:nvSpPr>
              <p:cNvPr id="1157" name="Freeform 680"/>
              <p:cNvSpPr>
                <a:spLocks/>
              </p:cNvSpPr>
              <p:nvPr/>
            </p:nvSpPr>
            <p:spPr bwMode="auto">
              <a:xfrm>
                <a:off x="3791" y="2875"/>
                <a:ext cx="14" cy="57"/>
              </a:xfrm>
              <a:custGeom>
                <a:avLst/>
                <a:gdLst>
                  <a:gd name="T0" fmla="*/ 0 w 14"/>
                  <a:gd name="T1" fmla="*/ 29 h 57"/>
                  <a:gd name="T2" fmla="*/ 0 w 14"/>
                  <a:gd name="T3" fmla="*/ 14 h 57"/>
                  <a:gd name="T4" fmla="*/ 0 w 14"/>
                  <a:gd name="T5" fmla="*/ 0 h 57"/>
                  <a:gd name="T6" fmla="*/ 14 w 14"/>
                  <a:gd name="T7" fmla="*/ 14 h 57"/>
                  <a:gd name="T8" fmla="*/ 14 w 14"/>
                  <a:gd name="T9" fmla="*/ 29 h 57"/>
                  <a:gd name="T10" fmla="*/ 14 w 14"/>
                  <a:gd name="T11" fmla="*/ 43 h 57"/>
                  <a:gd name="T12" fmla="*/ 0 w 14"/>
                  <a:gd name="T13" fmla="*/ 57 h 57"/>
                  <a:gd name="T14" fmla="*/ 0 w 14"/>
                  <a:gd name="T15" fmla="*/ 43 h 57"/>
                  <a:gd name="T16" fmla="*/ 0 w 14"/>
                  <a:gd name="T17" fmla="*/ 29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7"/>
                  <a:gd name="T29" fmla="*/ 14 w 14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7">
                    <a:moveTo>
                      <a:pt x="0" y="29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4" y="14"/>
                    </a:lnTo>
                    <a:lnTo>
                      <a:pt x="14" y="29"/>
                    </a:lnTo>
                    <a:lnTo>
                      <a:pt x="14" y="43"/>
                    </a:lnTo>
                    <a:lnTo>
                      <a:pt x="0" y="57"/>
                    </a:lnTo>
                    <a:lnTo>
                      <a:pt x="0" y="4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8" name="Freeform 681"/>
              <p:cNvSpPr>
                <a:spLocks/>
              </p:cNvSpPr>
              <p:nvPr/>
            </p:nvSpPr>
            <p:spPr bwMode="auto">
              <a:xfrm>
                <a:off x="3607" y="3249"/>
                <a:ext cx="56" cy="57"/>
              </a:xfrm>
              <a:custGeom>
                <a:avLst/>
                <a:gdLst>
                  <a:gd name="T0" fmla="*/ 14 w 56"/>
                  <a:gd name="T1" fmla="*/ 0 h 57"/>
                  <a:gd name="T2" fmla="*/ 0 w 56"/>
                  <a:gd name="T3" fmla="*/ 14 h 57"/>
                  <a:gd name="T4" fmla="*/ 0 w 56"/>
                  <a:gd name="T5" fmla="*/ 28 h 57"/>
                  <a:gd name="T6" fmla="*/ 14 w 56"/>
                  <a:gd name="T7" fmla="*/ 57 h 57"/>
                  <a:gd name="T8" fmla="*/ 28 w 56"/>
                  <a:gd name="T9" fmla="*/ 57 h 57"/>
                  <a:gd name="T10" fmla="*/ 42 w 56"/>
                  <a:gd name="T11" fmla="*/ 43 h 57"/>
                  <a:gd name="T12" fmla="*/ 56 w 56"/>
                  <a:gd name="T13" fmla="*/ 28 h 57"/>
                  <a:gd name="T14" fmla="*/ 42 w 56"/>
                  <a:gd name="T15" fmla="*/ 14 h 57"/>
                  <a:gd name="T16" fmla="*/ 42 w 56"/>
                  <a:gd name="T17" fmla="*/ 0 h 57"/>
                  <a:gd name="T18" fmla="*/ 14 w 56"/>
                  <a:gd name="T19" fmla="*/ 0 h 57"/>
                  <a:gd name="T20" fmla="*/ 14 w 56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"/>
                  <a:gd name="T34" fmla="*/ 0 h 57"/>
                  <a:gd name="T35" fmla="*/ 56 w 56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" h="57">
                    <a:moveTo>
                      <a:pt x="14" y="0"/>
                    </a:moveTo>
                    <a:lnTo>
                      <a:pt x="0" y="14"/>
                    </a:lnTo>
                    <a:lnTo>
                      <a:pt x="0" y="28"/>
                    </a:lnTo>
                    <a:lnTo>
                      <a:pt x="14" y="57"/>
                    </a:lnTo>
                    <a:lnTo>
                      <a:pt x="28" y="57"/>
                    </a:lnTo>
                    <a:lnTo>
                      <a:pt x="42" y="43"/>
                    </a:lnTo>
                    <a:lnTo>
                      <a:pt x="56" y="28"/>
                    </a:lnTo>
                    <a:lnTo>
                      <a:pt x="42" y="14"/>
                    </a:lnTo>
                    <a:lnTo>
                      <a:pt x="4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9" name="Freeform 682"/>
              <p:cNvSpPr>
                <a:spLocks/>
              </p:cNvSpPr>
              <p:nvPr/>
            </p:nvSpPr>
            <p:spPr bwMode="auto">
              <a:xfrm>
                <a:off x="3706" y="3277"/>
                <a:ext cx="57" cy="72"/>
              </a:xfrm>
              <a:custGeom>
                <a:avLst/>
                <a:gdLst>
                  <a:gd name="T0" fmla="*/ 0 w 57"/>
                  <a:gd name="T1" fmla="*/ 15 h 72"/>
                  <a:gd name="T2" fmla="*/ 0 w 57"/>
                  <a:gd name="T3" fmla="*/ 43 h 72"/>
                  <a:gd name="T4" fmla="*/ 14 w 57"/>
                  <a:gd name="T5" fmla="*/ 72 h 72"/>
                  <a:gd name="T6" fmla="*/ 28 w 57"/>
                  <a:gd name="T7" fmla="*/ 72 h 72"/>
                  <a:gd name="T8" fmla="*/ 42 w 57"/>
                  <a:gd name="T9" fmla="*/ 72 h 72"/>
                  <a:gd name="T10" fmla="*/ 57 w 57"/>
                  <a:gd name="T11" fmla="*/ 72 h 72"/>
                  <a:gd name="T12" fmla="*/ 57 w 57"/>
                  <a:gd name="T13" fmla="*/ 43 h 72"/>
                  <a:gd name="T14" fmla="*/ 42 w 57"/>
                  <a:gd name="T15" fmla="*/ 15 h 72"/>
                  <a:gd name="T16" fmla="*/ 28 w 57"/>
                  <a:gd name="T17" fmla="*/ 0 h 72"/>
                  <a:gd name="T18" fmla="*/ 0 w 57"/>
                  <a:gd name="T19" fmla="*/ 15 h 72"/>
                  <a:gd name="T20" fmla="*/ 0 w 57"/>
                  <a:gd name="T21" fmla="*/ 15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"/>
                  <a:gd name="T34" fmla="*/ 0 h 72"/>
                  <a:gd name="T35" fmla="*/ 57 w 57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" h="72">
                    <a:moveTo>
                      <a:pt x="0" y="15"/>
                    </a:moveTo>
                    <a:lnTo>
                      <a:pt x="0" y="43"/>
                    </a:lnTo>
                    <a:lnTo>
                      <a:pt x="14" y="72"/>
                    </a:lnTo>
                    <a:lnTo>
                      <a:pt x="28" y="72"/>
                    </a:lnTo>
                    <a:lnTo>
                      <a:pt x="42" y="72"/>
                    </a:lnTo>
                    <a:lnTo>
                      <a:pt x="57" y="72"/>
                    </a:lnTo>
                    <a:lnTo>
                      <a:pt x="57" y="43"/>
                    </a:lnTo>
                    <a:lnTo>
                      <a:pt x="42" y="15"/>
                    </a:lnTo>
                    <a:lnTo>
                      <a:pt x="28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0" name="Freeform 683"/>
              <p:cNvSpPr>
                <a:spLocks/>
              </p:cNvSpPr>
              <p:nvPr/>
            </p:nvSpPr>
            <p:spPr bwMode="auto">
              <a:xfrm>
                <a:off x="3592" y="2774"/>
                <a:ext cx="171" cy="546"/>
              </a:xfrm>
              <a:custGeom>
                <a:avLst/>
                <a:gdLst>
                  <a:gd name="T0" fmla="*/ 0 w 171"/>
                  <a:gd name="T1" fmla="*/ 15 h 546"/>
                  <a:gd name="T2" fmla="*/ 0 w 171"/>
                  <a:gd name="T3" fmla="*/ 43 h 546"/>
                  <a:gd name="T4" fmla="*/ 0 w 171"/>
                  <a:gd name="T5" fmla="*/ 101 h 546"/>
                  <a:gd name="T6" fmla="*/ 15 w 171"/>
                  <a:gd name="T7" fmla="*/ 187 h 546"/>
                  <a:gd name="T8" fmla="*/ 15 w 171"/>
                  <a:gd name="T9" fmla="*/ 273 h 546"/>
                  <a:gd name="T10" fmla="*/ 15 w 171"/>
                  <a:gd name="T11" fmla="*/ 345 h 546"/>
                  <a:gd name="T12" fmla="*/ 15 w 171"/>
                  <a:gd name="T13" fmla="*/ 417 h 546"/>
                  <a:gd name="T14" fmla="*/ 0 w 171"/>
                  <a:gd name="T15" fmla="*/ 460 h 546"/>
                  <a:gd name="T16" fmla="*/ 0 w 171"/>
                  <a:gd name="T17" fmla="*/ 489 h 546"/>
                  <a:gd name="T18" fmla="*/ 43 w 171"/>
                  <a:gd name="T19" fmla="*/ 503 h 546"/>
                  <a:gd name="T20" fmla="*/ 57 w 171"/>
                  <a:gd name="T21" fmla="*/ 503 h 546"/>
                  <a:gd name="T22" fmla="*/ 71 w 171"/>
                  <a:gd name="T23" fmla="*/ 489 h 546"/>
                  <a:gd name="T24" fmla="*/ 71 w 171"/>
                  <a:gd name="T25" fmla="*/ 460 h 546"/>
                  <a:gd name="T26" fmla="*/ 86 w 171"/>
                  <a:gd name="T27" fmla="*/ 417 h 546"/>
                  <a:gd name="T28" fmla="*/ 86 w 171"/>
                  <a:gd name="T29" fmla="*/ 288 h 546"/>
                  <a:gd name="T30" fmla="*/ 86 w 171"/>
                  <a:gd name="T31" fmla="*/ 230 h 546"/>
                  <a:gd name="T32" fmla="*/ 86 w 171"/>
                  <a:gd name="T33" fmla="*/ 173 h 546"/>
                  <a:gd name="T34" fmla="*/ 86 w 171"/>
                  <a:gd name="T35" fmla="*/ 158 h 546"/>
                  <a:gd name="T36" fmla="*/ 86 w 171"/>
                  <a:gd name="T37" fmla="*/ 144 h 546"/>
                  <a:gd name="T38" fmla="*/ 86 w 171"/>
                  <a:gd name="T39" fmla="*/ 158 h 546"/>
                  <a:gd name="T40" fmla="*/ 86 w 171"/>
                  <a:gd name="T41" fmla="*/ 202 h 546"/>
                  <a:gd name="T42" fmla="*/ 86 w 171"/>
                  <a:gd name="T43" fmla="*/ 230 h 546"/>
                  <a:gd name="T44" fmla="*/ 86 w 171"/>
                  <a:gd name="T45" fmla="*/ 259 h 546"/>
                  <a:gd name="T46" fmla="*/ 100 w 171"/>
                  <a:gd name="T47" fmla="*/ 331 h 546"/>
                  <a:gd name="T48" fmla="*/ 100 w 171"/>
                  <a:gd name="T49" fmla="*/ 417 h 546"/>
                  <a:gd name="T50" fmla="*/ 100 w 171"/>
                  <a:gd name="T51" fmla="*/ 489 h 546"/>
                  <a:gd name="T52" fmla="*/ 100 w 171"/>
                  <a:gd name="T53" fmla="*/ 518 h 546"/>
                  <a:gd name="T54" fmla="*/ 100 w 171"/>
                  <a:gd name="T55" fmla="*/ 532 h 546"/>
                  <a:gd name="T56" fmla="*/ 114 w 171"/>
                  <a:gd name="T57" fmla="*/ 546 h 546"/>
                  <a:gd name="T58" fmla="*/ 142 w 171"/>
                  <a:gd name="T59" fmla="*/ 546 h 546"/>
                  <a:gd name="T60" fmla="*/ 171 w 171"/>
                  <a:gd name="T61" fmla="*/ 546 h 546"/>
                  <a:gd name="T62" fmla="*/ 171 w 171"/>
                  <a:gd name="T63" fmla="*/ 532 h 546"/>
                  <a:gd name="T64" fmla="*/ 171 w 171"/>
                  <a:gd name="T65" fmla="*/ 518 h 546"/>
                  <a:gd name="T66" fmla="*/ 171 w 171"/>
                  <a:gd name="T67" fmla="*/ 503 h 546"/>
                  <a:gd name="T68" fmla="*/ 171 w 171"/>
                  <a:gd name="T69" fmla="*/ 403 h 546"/>
                  <a:gd name="T70" fmla="*/ 156 w 171"/>
                  <a:gd name="T71" fmla="*/ 302 h 546"/>
                  <a:gd name="T72" fmla="*/ 156 w 171"/>
                  <a:gd name="T73" fmla="*/ 259 h 546"/>
                  <a:gd name="T74" fmla="*/ 156 w 171"/>
                  <a:gd name="T75" fmla="*/ 230 h 546"/>
                  <a:gd name="T76" fmla="*/ 156 w 171"/>
                  <a:gd name="T77" fmla="*/ 187 h 546"/>
                  <a:gd name="T78" fmla="*/ 156 w 171"/>
                  <a:gd name="T79" fmla="*/ 115 h 546"/>
                  <a:gd name="T80" fmla="*/ 156 w 171"/>
                  <a:gd name="T81" fmla="*/ 43 h 546"/>
                  <a:gd name="T82" fmla="*/ 156 w 171"/>
                  <a:gd name="T83" fmla="*/ 29 h 546"/>
                  <a:gd name="T84" fmla="*/ 156 w 171"/>
                  <a:gd name="T85" fmla="*/ 15 h 546"/>
                  <a:gd name="T86" fmla="*/ 142 w 171"/>
                  <a:gd name="T87" fmla="*/ 15 h 546"/>
                  <a:gd name="T88" fmla="*/ 114 w 171"/>
                  <a:gd name="T89" fmla="*/ 0 h 546"/>
                  <a:gd name="T90" fmla="*/ 86 w 171"/>
                  <a:gd name="T91" fmla="*/ 0 h 546"/>
                  <a:gd name="T92" fmla="*/ 71 w 171"/>
                  <a:gd name="T93" fmla="*/ 0 h 546"/>
                  <a:gd name="T94" fmla="*/ 0 w 171"/>
                  <a:gd name="T95" fmla="*/ 15 h 546"/>
                  <a:gd name="T96" fmla="*/ 0 w 171"/>
                  <a:gd name="T97" fmla="*/ 15 h 5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71"/>
                  <a:gd name="T148" fmla="*/ 0 h 546"/>
                  <a:gd name="T149" fmla="*/ 171 w 171"/>
                  <a:gd name="T150" fmla="*/ 546 h 54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71" h="546">
                    <a:moveTo>
                      <a:pt x="0" y="15"/>
                    </a:moveTo>
                    <a:lnTo>
                      <a:pt x="0" y="43"/>
                    </a:lnTo>
                    <a:lnTo>
                      <a:pt x="0" y="101"/>
                    </a:lnTo>
                    <a:lnTo>
                      <a:pt x="15" y="187"/>
                    </a:lnTo>
                    <a:lnTo>
                      <a:pt x="15" y="273"/>
                    </a:lnTo>
                    <a:lnTo>
                      <a:pt x="15" y="345"/>
                    </a:lnTo>
                    <a:lnTo>
                      <a:pt x="15" y="417"/>
                    </a:lnTo>
                    <a:lnTo>
                      <a:pt x="0" y="460"/>
                    </a:lnTo>
                    <a:lnTo>
                      <a:pt x="0" y="489"/>
                    </a:lnTo>
                    <a:lnTo>
                      <a:pt x="43" y="503"/>
                    </a:lnTo>
                    <a:lnTo>
                      <a:pt x="57" y="503"/>
                    </a:lnTo>
                    <a:lnTo>
                      <a:pt x="71" y="489"/>
                    </a:lnTo>
                    <a:lnTo>
                      <a:pt x="71" y="460"/>
                    </a:lnTo>
                    <a:lnTo>
                      <a:pt x="86" y="417"/>
                    </a:lnTo>
                    <a:lnTo>
                      <a:pt x="86" y="288"/>
                    </a:lnTo>
                    <a:lnTo>
                      <a:pt x="86" y="230"/>
                    </a:lnTo>
                    <a:lnTo>
                      <a:pt x="86" y="173"/>
                    </a:lnTo>
                    <a:lnTo>
                      <a:pt x="86" y="158"/>
                    </a:lnTo>
                    <a:lnTo>
                      <a:pt x="86" y="144"/>
                    </a:lnTo>
                    <a:lnTo>
                      <a:pt x="86" y="158"/>
                    </a:lnTo>
                    <a:lnTo>
                      <a:pt x="86" y="202"/>
                    </a:lnTo>
                    <a:lnTo>
                      <a:pt x="86" y="230"/>
                    </a:lnTo>
                    <a:lnTo>
                      <a:pt x="86" y="259"/>
                    </a:lnTo>
                    <a:lnTo>
                      <a:pt x="100" y="331"/>
                    </a:lnTo>
                    <a:lnTo>
                      <a:pt x="100" y="417"/>
                    </a:lnTo>
                    <a:lnTo>
                      <a:pt x="100" y="489"/>
                    </a:lnTo>
                    <a:lnTo>
                      <a:pt x="100" y="518"/>
                    </a:lnTo>
                    <a:lnTo>
                      <a:pt x="100" y="532"/>
                    </a:lnTo>
                    <a:lnTo>
                      <a:pt x="114" y="546"/>
                    </a:lnTo>
                    <a:lnTo>
                      <a:pt x="142" y="546"/>
                    </a:lnTo>
                    <a:lnTo>
                      <a:pt x="171" y="546"/>
                    </a:lnTo>
                    <a:lnTo>
                      <a:pt x="171" y="532"/>
                    </a:lnTo>
                    <a:lnTo>
                      <a:pt x="171" y="518"/>
                    </a:lnTo>
                    <a:lnTo>
                      <a:pt x="171" y="503"/>
                    </a:lnTo>
                    <a:lnTo>
                      <a:pt x="171" y="403"/>
                    </a:lnTo>
                    <a:lnTo>
                      <a:pt x="156" y="302"/>
                    </a:lnTo>
                    <a:lnTo>
                      <a:pt x="156" y="259"/>
                    </a:lnTo>
                    <a:lnTo>
                      <a:pt x="156" y="230"/>
                    </a:lnTo>
                    <a:lnTo>
                      <a:pt x="156" y="187"/>
                    </a:lnTo>
                    <a:lnTo>
                      <a:pt x="156" y="115"/>
                    </a:lnTo>
                    <a:lnTo>
                      <a:pt x="156" y="43"/>
                    </a:lnTo>
                    <a:lnTo>
                      <a:pt x="156" y="29"/>
                    </a:lnTo>
                    <a:lnTo>
                      <a:pt x="156" y="15"/>
                    </a:lnTo>
                    <a:lnTo>
                      <a:pt x="142" y="15"/>
                    </a:lnTo>
                    <a:lnTo>
                      <a:pt x="114" y="0"/>
                    </a:lnTo>
                    <a:lnTo>
                      <a:pt x="86" y="0"/>
                    </a:lnTo>
                    <a:lnTo>
                      <a:pt x="71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B3B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1" name="Freeform 684"/>
              <p:cNvSpPr>
                <a:spLocks/>
              </p:cNvSpPr>
              <p:nvPr/>
            </p:nvSpPr>
            <p:spPr bwMode="auto">
              <a:xfrm>
                <a:off x="3564" y="2516"/>
                <a:ext cx="255" cy="388"/>
              </a:xfrm>
              <a:custGeom>
                <a:avLst/>
                <a:gdLst>
                  <a:gd name="T0" fmla="*/ 0 w 255"/>
                  <a:gd name="T1" fmla="*/ 43 h 388"/>
                  <a:gd name="T2" fmla="*/ 14 w 255"/>
                  <a:gd name="T3" fmla="*/ 28 h 388"/>
                  <a:gd name="T4" fmla="*/ 43 w 255"/>
                  <a:gd name="T5" fmla="*/ 14 h 388"/>
                  <a:gd name="T6" fmla="*/ 71 w 255"/>
                  <a:gd name="T7" fmla="*/ 0 h 388"/>
                  <a:gd name="T8" fmla="*/ 99 w 255"/>
                  <a:gd name="T9" fmla="*/ 0 h 388"/>
                  <a:gd name="T10" fmla="*/ 128 w 255"/>
                  <a:gd name="T11" fmla="*/ 0 h 388"/>
                  <a:gd name="T12" fmla="*/ 170 w 255"/>
                  <a:gd name="T13" fmla="*/ 14 h 388"/>
                  <a:gd name="T14" fmla="*/ 199 w 255"/>
                  <a:gd name="T15" fmla="*/ 14 h 388"/>
                  <a:gd name="T16" fmla="*/ 213 w 255"/>
                  <a:gd name="T17" fmla="*/ 28 h 388"/>
                  <a:gd name="T18" fmla="*/ 213 w 255"/>
                  <a:gd name="T19" fmla="*/ 43 h 388"/>
                  <a:gd name="T20" fmla="*/ 227 w 255"/>
                  <a:gd name="T21" fmla="*/ 86 h 388"/>
                  <a:gd name="T22" fmla="*/ 241 w 255"/>
                  <a:gd name="T23" fmla="*/ 187 h 388"/>
                  <a:gd name="T24" fmla="*/ 255 w 255"/>
                  <a:gd name="T25" fmla="*/ 301 h 388"/>
                  <a:gd name="T26" fmla="*/ 255 w 255"/>
                  <a:gd name="T27" fmla="*/ 345 h 388"/>
                  <a:gd name="T28" fmla="*/ 255 w 255"/>
                  <a:gd name="T29" fmla="*/ 373 h 388"/>
                  <a:gd name="T30" fmla="*/ 227 w 255"/>
                  <a:gd name="T31" fmla="*/ 373 h 388"/>
                  <a:gd name="T32" fmla="*/ 213 w 255"/>
                  <a:gd name="T33" fmla="*/ 373 h 388"/>
                  <a:gd name="T34" fmla="*/ 213 w 255"/>
                  <a:gd name="T35" fmla="*/ 359 h 388"/>
                  <a:gd name="T36" fmla="*/ 199 w 255"/>
                  <a:gd name="T37" fmla="*/ 345 h 388"/>
                  <a:gd name="T38" fmla="*/ 199 w 255"/>
                  <a:gd name="T39" fmla="*/ 258 h 388"/>
                  <a:gd name="T40" fmla="*/ 184 w 255"/>
                  <a:gd name="T41" fmla="*/ 172 h 388"/>
                  <a:gd name="T42" fmla="*/ 184 w 255"/>
                  <a:gd name="T43" fmla="*/ 143 h 388"/>
                  <a:gd name="T44" fmla="*/ 184 w 255"/>
                  <a:gd name="T45" fmla="*/ 129 h 388"/>
                  <a:gd name="T46" fmla="*/ 184 w 255"/>
                  <a:gd name="T47" fmla="*/ 143 h 388"/>
                  <a:gd name="T48" fmla="*/ 184 w 255"/>
                  <a:gd name="T49" fmla="*/ 187 h 388"/>
                  <a:gd name="T50" fmla="*/ 184 w 255"/>
                  <a:gd name="T51" fmla="*/ 215 h 388"/>
                  <a:gd name="T52" fmla="*/ 184 w 255"/>
                  <a:gd name="T53" fmla="*/ 244 h 388"/>
                  <a:gd name="T54" fmla="*/ 199 w 255"/>
                  <a:gd name="T55" fmla="*/ 316 h 388"/>
                  <a:gd name="T56" fmla="*/ 199 w 255"/>
                  <a:gd name="T57" fmla="*/ 345 h 388"/>
                  <a:gd name="T58" fmla="*/ 199 w 255"/>
                  <a:gd name="T59" fmla="*/ 359 h 388"/>
                  <a:gd name="T60" fmla="*/ 170 w 255"/>
                  <a:gd name="T61" fmla="*/ 373 h 388"/>
                  <a:gd name="T62" fmla="*/ 128 w 255"/>
                  <a:gd name="T63" fmla="*/ 388 h 388"/>
                  <a:gd name="T64" fmla="*/ 128 w 255"/>
                  <a:gd name="T65" fmla="*/ 373 h 388"/>
                  <a:gd name="T66" fmla="*/ 114 w 255"/>
                  <a:gd name="T67" fmla="*/ 345 h 388"/>
                  <a:gd name="T68" fmla="*/ 114 w 255"/>
                  <a:gd name="T69" fmla="*/ 330 h 388"/>
                  <a:gd name="T70" fmla="*/ 114 w 255"/>
                  <a:gd name="T71" fmla="*/ 316 h 388"/>
                  <a:gd name="T72" fmla="*/ 114 w 255"/>
                  <a:gd name="T73" fmla="*/ 330 h 388"/>
                  <a:gd name="T74" fmla="*/ 114 w 255"/>
                  <a:gd name="T75" fmla="*/ 345 h 388"/>
                  <a:gd name="T76" fmla="*/ 114 w 255"/>
                  <a:gd name="T77" fmla="*/ 373 h 388"/>
                  <a:gd name="T78" fmla="*/ 99 w 255"/>
                  <a:gd name="T79" fmla="*/ 388 h 388"/>
                  <a:gd name="T80" fmla="*/ 85 w 255"/>
                  <a:gd name="T81" fmla="*/ 388 h 388"/>
                  <a:gd name="T82" fmla="*/ 57 w 255"/>
                  <a:gd name="T83" fmla="*/ 373 h 388"/>
                  <a:gd name="T84" fmla="*/ 28 w 255"/>
                  <a:gd name="T85" fmla="*/ 359 h 388"/>
                  <a:gd name="T86" fmla="*/ 14 w 255"/>
                  <a:gd name="T87" fmla="*/ 345 h 388"/>
                  <a:gd name="T88" fmla="*/ 14 w 255"/>
                  <a:gd name="T89" fmla="*/ 330 h 388"/>
                  <a:gd name="T90" fmla="*/ 14 w 255"/>
                  <a:gd name="T91" fmla="*/ 301 h 388"/>
                  <a:gd name="T92" fmla="*/ 28 w 255"/>
                  <a:gd name="T93" fmla="*/ 273 h 388"/>
                  <a:gd name="T94" fmla="*/ 28 w 255"/>
                  <a:gd name="T95" fmla="*/ 244 h 388"/>
                  <a:gd name="T96" fmla="*/ 28 w 255"/>
                  <a:gd name="T97" fmla="*/ 187 h 388"/>
                  <a:gd name="T98" fmla="*/ 28 w 255"/>
                  <a:gd name="T99" fmla="*/ 158 h 388"/>
                  <a:gd name="T100" fmla="*/ 14 w 255"/>
                  <a:gd name="T101" fmla="*/ 143 h 388"/>
                  <a:gd name="T102" fmla="*/ 0 w 255"/>
                  <a:gd name="T103" fmla="*/ 100 h 388"/>
                  <a:gd name="T104" fmla="*/ 0 w 255"/>
                  <a:gd name="T105" fmla="*/ 57 h 388"/>
                  <a:gd name="T106" fmla="*/ 0 w 255"/>
                  <a:gd name="T107" fmla="*/ 43 h 3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5"/>
                  <a:gd name="T163" fmla="*/ 0 h 388"/>
                  <a:gd name="T164" fmla="*/ 255 w 255"/>
                  <a:gd name="T165" fmla="*/ 388 h 3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5" h="388">
                    <a:moveTo>
                      <a:pt x="0" y="43"/>
                    </a:moveTo>
                    <a:lnTo>
                      <a:pt x="14" y="28"/>
                    </a:lnTo>
                    <a:lnTo>
                      <a:pt x="43" y="14"/>
                    </a:lnTo>
                    <a:lnTo>
                      <a:pt x="71" y="0"/>
                    </a:lnTo>
                    <a:lnTo>
                      <a:pt x="99" y="0"/>
                    </a:lnTo>
                    <a:lnTo>
                      <a:pt x="128" y="0"/>
                    </a:lnTo>
                    <a:lnTo>
                      <a:pt x="170" y="14"/>
                    </a:lnTo>
                    <a:lnTo>
                      <a:pt x="199" y="14"/>
                    </a:lnTo>
                    <a:lnTo>
                      <a:pt x="213" y="28"/>
                    </a:lnTo>
                    <a:lnTo>
                      <a:pt x="213" y="43"/>
                    </a:lnTo>
                    <a:lnTo>
                      <a:pt x="227" y="86"/>
                    </a:lnTo>
                    <a:lnTo>
                      <a:pt x="241" y="187"/>
                    </a:lnTo>
                    <a:lnTo>
                      <a:pt x="255" y="301"/>
                    </a:lnTo>
                    <a:lnTo>
                      <a:pt x="255" y="345"/>
                    </a:lnTo>
                    <a:lnTo>
                      <a:pt x="255" y="373"/>
                    </a:lnTo>
                    <a:lnTo>
                      <a:pt x="227" y="373"/>
                    </a:lnTo>
                    <a:lnTo>
                      <a:pt x="213" y="373"/>
                    </a:lnTo>
                    <a:lnTo>
                      <a:pt x="213" y="359"/>
                    </a:lnTo>
                    <a:lnTo>
                      <a:pt x="199" y="345"/>
                    </a:lnTo>
                    <a:lnTo>
                      <a:pt x="199" y="258"/>
                    </a:lnTo>
                    <a:lnTo>
                      <a:pt x="184" y="172"/>
                    </a:lnTo>
                    <a:lnTo>
                      <a:pt x="184" y="143"/>
                    </a:lnTo>
                    <a:lnTo>
                      <a:pt x="184" y="129"/>
                    </a:lnTo>
                    <a:lnTo>
                      <a:pt x="184" y="143"/>
                    </a:lnTo>
                    <a:lnTo>
                      <a:pt x="184" y="187"/>
                    </a:lnTo>
                    <a:lnTo>
                      <a:pt x="184" y="215"/>
                    </a:lnTo>
                    <a:lnTo>
                      <a:pt x="184" y="244"/>
                    </a:lnTo>
                    <a:lnTo>
                      <a:pt x="199" y="316"/>
                    </a:lnTo>
                    <a:lnTo>
                      <a:pt x="199" y="345"/>
                    </a:lnTo>
                    <a:lnTo>
                      <a:pt x="199" y="359"/>
                    </a:lnTo>
                    <a:lnTo>
                      <a:pt x="170" y="373"/>
                    </a:lnTo>
                    <a:lnTo>
                      <a:pt x="128" y="388"/>
                    </a:lnTo>
                    <a:lnTo>
                      <a:pt x="128" y="373"/>
                    </a:lnTo>
                    <a:lnTo>
                      <a:pt x="114" y="345"/>
                    </a:lnTo>
                    <a:lnTo>
                      <a:pt x="114" y="330"/>
                    </a:lnTo>
                    <a:lnTo>
                      <a:pt x="114" y="316"/>
                    </a:lnTo>
                    <a:lnTo>
                      <a:pt x="114" y="330"/>
                    </a:lnTo>
                    <a:lnTo>
                      <a:pt x="114" y="345"/>
                    </a:lnTo>
                    <a:lnTo>
                      <a:pt x="114" y="373"/>
                    </a:lnTo>
                    <a:lnTo>
                      <a:pt x="99" y="388"/>
                    </a:lnTo>
                    <a:lnTo>
                      <a:pt x="85" y="388"/>
                    </a:lnTo>
                    <a:lnTo>
                      <a:pt x="57" y="373"/>
                    </a:lnTo>
                    <a:lnTo>
                      <a:pt x="28" y="359"/>
                    </a:lnTo>
                    <a:lnTo>
                      <a:pt x="14" y="345"/>
                    </a:lnTo>
                    <a:lnTo>
                      <a:pt x="14" y="330"/>
                    </a:lnTo>
                    <a:lnTo>
                      <a:pt x="14" y="301"/>
                    </a:lnTo>
                    <a:lnTo>
                      <a:pt x="28" y="273"/>
                    </a:lnTo>
                    <a:lnTo>
                      <a:pt x="28" y="244"/>
                    </a:lnTo>
                    <a:lnTo>
                      <a:pt x="28" y="187"/>
                    </a:lnTo>
                    <a:lnTo>
                      <a:pt x="28" y="158"/>
                    </a:lnTo>
                    <a:lnTo>
                      <a:pt x="14" y="143"/>
                    </a:lnTo>
                    <a:lnTo>
                      <a:pt x="0" y="100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2" name="Freeform 685"/>
              <p:cNvSpPr>
                <a:spLocks/>
              </p:cNvSpPr>
              <p:nvPr/>
            </p:nvSpPr>
            <p:spPr bwMode="auto">
              <a:xfrm>
                <a:off x="3635" y="2487"/>
                <a:ext cx="57" cy="72"/>
              </a:xfrm>
              <a:custGeom>
                <a:avLst/>
                <a:gdLst>
                  <a:gd name="T0" fmla="*/ 57 w 57"/>
                  <a:gd name="T1" fmla="*/ 0 h 72"/>
                  <a:gd name="T2" fmla="*/ 57 w 57"/>
                  <a:gd name="T3" fmla="*/ 29 h 72"/>
                  <a:gd name="T4" fmla="*/ 57 w 57"/>
                  <a:gd name="T5" fmla="*/ 57 h 72"/>
                  <a:gd name="T6" fmla="*/ 57 w 57"/>
                  <a:gd name="T7" fmla="*/ 72 h 72"/>
                  <a:gd name="T8" fmla="*/ 28 w 57"/>
                  <a:gd name="T9" fmla="*/ 72 h 72"/>
                  <a:gd name="T10" fmla="*/ 14 w 57"/>
                  <a:gd name="T11" fmla="*/ 72 h 72"/>
                  <a:gd name="T12" fmla="*/ 0 w 57"/>
                  <a:gd name="T13" fmla="*/ 57 h 72"/>
                  <a:gd name="T14" fmla="*/ 0 w 57"/>
                  <a:gd name="T15" fmla="*/ 43 h 72"/>
                  <a:gd name="T16" fmla="*/ 14 w 57"/>
                  <a:gd name="T17" fmla="*/ 29 h 72"/>
                  <a:gd name="T18" fmla="*/ 14 w 57"/>
                  <a:gd name="T19" fmla="*/ 14 h 72"/>
                  <a:gd name="T20" fmla="*/ 14 w 57"/>
                  <a:gd name="T21" fmla="*/ 14 h 72"/>
                  <a:gd name="T22" fmla="*/ 57 w 57"/>
                  <a:gd name="T23" fmla="*/ 0 h 72"/>
                  <a:gd name="T24" fmla="*/ 57 w 57"/>
                  <a:gd name="T25" fmla="*/ 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"/>
                  <a:gd name="T40" fmla="*/ 0 h 72"/>
                  <a:gd name="T41" fmla="*/ 57 w 57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" h="72">
                    <a:moveTo>
                      <a:pt x="57" y="0"/>
                    </a:moveTo>
                    <a:lnTo>
                      <a:pt x="57" y="29"/>
                    </a:lnTo>
                    <a:lnTo>
                      <a:pt x="57" y="57"/>
                    </a:lnTo>
                    <a:lnTo>
                      <a:pt x="57" y="72"/>
                    </a:lnTo>
                    <a:lnTo>
                      <a:pt x="28" y="72"/>
                    </a:lnTo>
                    <a:lnTo>
                      <a:pt x="14" y="72"/>
                    </a:lnTo>
                    <a:lnTo>
                      <a:pt x="0" y="57"/>
                    </a:lnTo>
                    <a:lnTo>
                      <a:pt x="0" y="43"/>
                    </a:lnTo>
                    <a:lnTo>
                      <a:pt x="14" y="29"/>
                    </a:lnTo>
                    <a:lnTo>
                      <a:pt x="14" y="1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3" name="Rectangle 686"/>
              <p:cNvSpPr>
                <a:spLocks noChangeArrowheads="1"/>
              </p:cNvSpPr>
              <p:nvPr/>
            </p:nvSpPr>
            <p:spPr bwMode="auto">
              <a:xfrm>
                <a:off x="3635" y="2487"/>
                <a:ext cx="71" cy="57"/>
              </a:xfrm>
              <a:prstGeom prst="rect">
                <a:avLst/>
              </a:prstGeom>
              <a:solidFill>
                <a:srgbClr val="C3B2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4" name="Freeform 687"/>
              <p:cNvSpPr>
                <a:spLocks/>
              </p:cNvSpPr>
              <p:nvPr/>
            </p:nvSpPr>
            <p:spPr bwMode="auto">
              <a:xfrm>
                <a:off x="3649" y="2487"/>
                <a:ext cx="43" cy="43"/>
              </a:xfrm>
              <a:custGeom>
                <a:avLst/>
                <a:gdLst>
                  <a:gd name="T0" fmla="*/ 0 w 43"/>
                  <a:gd name="T1" fmla="*/ 14 h 43"/>
                  <a:gd name="T2" fmla="*/ 0 w 43"/>
                  <a:gd name="T3" fmla="*/ 14 h 43"/>
                  <a:gd name="T4" fmla="*/ 0 w 43"/>
                  <a:gd name="T5" fmla="*/ 29 h 43"/>
                  <a:gd name="T6" fmla="*/ 0 w 43"/>
                  <a:gd name="T7" fmla="*/ 43 h 43"/>
                  <a:gd name="T8" fmla="*/ 14 w 43"/>
                  <a:gd name="T9" fmla="*/ 43 h 43"/>
                  <a:gd name="T10" fmla="*/ 29 w 43"/>
                  <a:gd name="T11" fmla="*/ 43 h 43"/>
                  <a:gd name="T12" fmla="*/ 43 w 43"/>
                  <a:gd name="T13" fmla="*/ 29 h 43"/>
                  <a:gd name="T14" fmla="*/ 43 w 43"/>
                  <a:gd name="T15" fmla="*/ 0 h 43"/>
                  <a:gd name="T16" fmla="*/ 29 w 43"/>
                  <a:gd name="T17" fmla="*/ 0 h 43"/>
                  <a:gd name="T18" fmla="*/ 14 w 43"/>
                  <a:gd name="T19" fmla="*/ 14 h 43"/>
                  <a:gd name="T20" fmla="*/ 0 w 43"/>
                  <a:gd name="T21" fmla="*/ 14 h 43"/>
                  <a:gd name="T22" fmla="*/ 0 w 43"/>
                  <a:gd name="T23" fmla="*/ 14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43"/>
                  <a:gd name="T38" fmla="*/ 43 w 43"/>
                  <a:gd name="T39" fmla="*/ 43 h 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43">
                    <a:moveTo>
                      <a:pt x="0" y="14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0" y="43"/>
                    </a:lnTo>
                    <a:lnTo>
                      <a:pt x="14" y="43"/>
                    </a:lnTo>
                    <a:lnTo>
                      <a:pt x="29" y="43"/>
                    </a:lnTo>
                    <a:lnTo>
                      <a:pt x="43" y="29"/>
                    </a:lnTo>
                    <a:lnTo>
                      <a:pt x="43" y="0"/>
                    </a:lnTo>
                    <a:lnTo>
                      <a:pt x="29" y="0"/>
                    </a:lnTo>
                    <a:lnTo>
                      <a:pt x="14" y="14"/>
                    </a:lnTo>
                    <a:lnTo>
                      <a:pt x="0" y="14"/>
                    </a:lnTo>
                    <a:close/>
                  </a:path>
                </a:pathLst>
              </a:custGeom>
              <a:blipFill dpi="0" rotWithShape="0">
                <a:blip r:embed="rId20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5" name="Rectangle 688"/>
              <p:cNvSpPr>
                <a:spLocks noChangeArrowheads="1"/>
              </p:cNvSpPr>
              <p:nvPr/>
            </p:nvSpPr>
            <p:spPr bwMode="auto">
              <a:xfrm>
                <a:off x="3635" y="2487"/>
                <a:ext cx="71" cy="57"/>
              </a:xfrm>
              <a:prstGeom prst="rect">
                <a:avLst/>
              </a:prstGeom>
              <a:solidFill>
                <a:srgbClr val="C3B2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6" name="Freeform 689"/>
              <p:cNvSpPr>
                <a:spLocks/>
              </p:cNvSpPr>
              <p:nvPr/>
            </p:nvSpPr>
            <p:spPr bwMode="auto">
              <a:xfrm>
                <a:off x="3621" y="2386"/>
                <a:ext cx="85" cy="130"/>
              </a:xfrm>
              <a:custGeom>
                <a:avLst/>
                <a:gdLst>
                  <a:gd name="T0" fmla="*/ 0 w 85"/>
                  <a:gd name="T1" fmla="*/ 44 h 130"/>
                  <a:gd name="T2" fmla="*/ 0 w 85"/>
                  <a:gd name="T3" fmla="*/ 29 h 130"/>
                  <a:gd name="T4" fmla="*/ 14 w 85"/>
                  <a:gd name="T5" fmla="*/ 15 h 130"/>
                  <a:gd name="T6" fmla="*/ 42 w 85"/>
                  <a:gd name="T7" fmla="*/ 0 h 130"/>
                  <a:gd name="T8" fmla="*/ 71 w 85"/>
                  <a:gd name="T9" fmla="*/ 15 h 130"/>
                  <a:gd name="T10" fmla="*/ 85 w 85"/>
                  <a:gd name="T11" fmla="*/ 44 h 130"/>
                  <a:gd name="T12" fmla="*/ 71 w 85"/>
                  <a:gd name="T13" fmla="*/ 101 h 130"/>
                  <a:gd name="T14" fmla="*/ 42 w 85"/>
                  <a:gd name="T15" fmla="*/ 130 h 130"/>
                  <a:gd name="T16" fmla="*/ 14 w 85"/>
                  <a:gd name="T17" fmla="*/ 115 h 130"/>
                  <a:gd name="T18" fmla="*/ 14 w 85"/>
                  <a:gd name="T19" fmla="*/ 87 h 130"/>
                  <a:gd name="T20" fmla="*/ 0 w 85"/>
                  <a:gd name="T21" fmla="*/ 44 h 1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5"/>
                  <a:gd name="T34" fmla="*/ 0 h 130"/>
                  <a:gd name="T35" fmla="*/ 85 w 85"/>
                  <a:gd name="T36" fmla="*/ 130 h 1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5" h="130">
                    <a:moveTo>
                      <a:pt x="0" y="44"/>
                    </a:moveTo>
                    <a:lnTo>
                      <a:pt x="0" y="29"/>
                    </a:lnTo>
                    <a:lnTo>
                      <a:pt x="14" y="15"/>
                    </a:lnTo>
                    <a:lnTo>
                      <a:pt x="42" y="0"/>
                    </a:lnTo>
                    <a:lnTo>
                      <a:pt x="71" y="15"/>
                    </a:lnTo>
                    <a:lnTo>
                      <a:pt x="85" y="44"/>
                    </a:lnTo>
                    <a:lnTo>
                      <a:pt x="71" y="101"/>
                    </a:lnTo>
                    <a:lnTo>
                      <a:pt x="42" y="130"/>
                    </a:lnTo>
                    <a:lnTo>
                      <a:pt x="14" y="115"/>
                    </a:lnTo>
                    <a:lnTo>
                      <a:pt x="14" y="8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7" name="Freeform 690"/>
              <p:cNvSpPr>
                <a:spLocks/>
              </p:cNvSpPr>
              <p:nvPr/>
            </p:nvSpPr>
            <p:spPr bwMode="auto">
              <a:xfrm>
                <a:off x="3621" y="2386"/>
                <a:ext cx="99" cy="72"/>
              </a:xfrm>
              <a:custGeom>
                <a:avLst/>
                <a:gdLst>
                  <a:gd name="T0" fmla="*/ 71 w 99"/>
                  <a:gd name="T1" fmla="*/ 29 h 72"/>
                  <a:gd name="T2" fmla="*/ 42 w 99"/>
                  <a:gd name="T3" fmla="*/ 29 h 72"/>
                  <a:gd name="T4" fmla="*/ 14 w 99"/>
                  <a:gd name="T5" fmla="*/ 29 h 72"/>
                  <a:gd name="T6" fmla="*/ 0 w 99"/>
                  <a:gd name="T7" fmla="*/ 44 h 72"/>
                  <a:gd name="T8" fmla="*/ 0 w 99"/>
                  <a:gd name="T9" fmla="*/ 58 h 72"/>
                  <a:gd name="T10" fmla="*/ 0 w 99"/>
                  <a:gd name="T11" fmla="*/ 72 h 72"/>
                  <a:gd name="T12" fmla="*/ 0 w 99"/>
                  <a:gd name="T13" fmla="*/ 58 h 72"/>
                  <a:gd name="T14" fmla="*/ 0 w 99"/>
                  <a:gd name="T15" fmla="*/ 44 h 72"/>
                  <a:gd name="T16" fmla="*/ 0 w 99"/>
                  <a:gd name="T17" fmla="*/ 29 h 72"/>
                  <a:gd name="T18" fmla="*/ 14 w 99"/>
                  <a:gd name="T19" fmla="*/ 0 h 72"/>
                  <a:gd name="T20" fmla="*/ 42 w 99"/>
                  <a:gd name="T21" fmla="*/ 0 h 72"/>
                  <a:gd name="T22" fmla="*/ 71 w 99"/>
                  <a:gd name="T23" fmla="*/ 0 h 72"/>
                  <a:gd name="T24" fmla="*/ 71 w 99"/>
                  <a:gd name="T25" fmla="*/ 15 h 72"/>
                  <a:gd name="T26" fmla="*/ 85 w 99"/>
                  <a:gd name="T27" fmla="*/ 15 h 72"/>
                  <a:gd name="T28" fmla="*/ 99 w 99"/>
                  <a:gd name="T29" fmla="*/ 44 h 72"/>
                  <a:gd name="T30" fmla="*/ 85 w 99"/>
                  <a:gd name="T31" fmla="*/ 58 h 72"/>
                  <a:gd name="T32" fmla="*/ 85 w 99"/>
                  <a:gd name="T33" fmla="*/ 72 h 72"/>
                  <a:gd name="T34" fmla="*/ 85 w 99"/>
                  <a:gd name="T35" fmla="*/ 72 h 72"/>
                  <a:gd name="T36" fmla="*/ 85 w 99"/>
                  <a:gd name="T37" fmla="*/ 44 h 72"/>
                  <a:gd name="T38" fmla="*/ 71 w 99"/>
                  <a:gd name="T39" fmla="*/ 29 h 72"/>
                  <a:gd name="T40" fmla="*/ 71 w 99"/>
                  <a:gd name="T41" fmla="*/ 29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72"/>
                  <a:gd name="T65" fmla="*/ 99 w 99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72">
                    <a:moveTo>
                      <a:pt x="71" y="29"/>
                    </a:moveTo>
                    <a:lnTo>
                      <a:pt x="42" y="29"/>
                    </a:lnTo>
                    <a:lnTo>
                      <a:pt x="14" y="29"/>
                    </a:lnTo>
                    <a:lnTo>
                      <a:pt x="0" y="44"/>
                    </a:lnTo>
                    <a:lnTo>
                      <a:pt x="0" y="58"/>
                    </a:lnTo>
                    <a:lnTo>
                      <a:pt x="0" y="72"/>
                    </a:lnTo>
                    <a:lnTo>
                      <a:pt x="0" y="58"/>
                    </a:lnTo>
                    <a:lnTo>
                      <a:pt x="0" y="44"/>
                    </a:lnTo>
                    <a:lnTo>
                      <a:pt x="0" y="29"/>
                    </a:lnTo>
                    <a:lnTo>
                      <a:pt x="14" y="0"/>
                    </a:lnTo>
                    <a:lnTo>
                      <a:pt x="42" y="0"/>
                    </a:lnTo>
                    <a:lnTo>
                      <a:pt x="71" y="0"/>
                    </a:lnTo>
                    <a:lnTo>
                      <a:pt x="71" y="15"/>
                    </a:lnTo>
                    <a:lnTo>
                      <a:pt x="85" y="15"/>
                    </a:lnTo>
                    <a:lnTo>
                      <a:pt x="99" y="44"/>
                    </a:lnTo>
                    <a:lnTo>
                      <a:pt x="85" y="58"/>
                    </a:lnTo>
                    <a:lnTo>
                      <a:pt x="85" y="72"/>
                    </a:lnTo>
                    <a:lnTo>
                      <a:pt x="85" y="44"/>
                    </a:ln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8" name="Rectangle 691"/>
              <p:cNvSpPr>
                <a:spLocks noChangeArrowheads="1"/>
              </p:cNvSpPr>
              <p:nvPr/>
            </p:nvSpPr>
            <p:spPr bwMode="auto">
              <a:xfrm>
                <a:off x="3649" y="2386"/>
                <a:ext cx="14" cy="29"/>
              </a:xfrm>
              <a:prstGeom prst="rect">
                <a:avLst/>
              </a:prstGeom>
              <a:solidFill>
                <a:srgbClr val="4D50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9" name="Rectangle 693"/>
              <p:cNvSpPr>
                <a:spLocks noChangeArrowheads="1"/>
              </p:cNvSpPr>
              <p:nvPr/>
            </p:nvSpPr>
            <p:spPr bwMode="auto">
              <a:xfrm>
                <a:off x="3649" y="2386"/>
                <a:ext cx="14" cy="29"/>
              </a:xfrm>
              <a:prstGeom prst="rect">
                <a:avLst/>
              </a:prstGeom>
              <a:solidFill>
                <a:srgbClr val="4D505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0" name="Rectangle 694"/>
              <p:cNvSpPr>
                <a:spLocks noChangeArrowheads="1"/>
              </p:cNvSpPr>
              <p:nvPr/>
            </p:nvSpPr>
            <p:spPr bwMode="auto">
              <a:xfrm>
                <a:off x="3663" y="2386"/>
                <a:ext cx="15" cy="29"/>
              </a:xfrm>
              <a:prstGeom prst="rect">
                <a:avLst/>
              </a:prstGeom>
              <a:solidFill>
                <a:srgbClr val="6B70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1" name="Rectangle 696"/>
              <p:cNvSpPr>
                <a:spLocks noChangeArrowheads="1"/>
              </p:cNvSpPr>
              <p:nvPr/>
            </p:nvSpPr>
            <p:spPr bwMode="auto">
              <a:xfrm>
                <a:off x="3663" y="2386"/>
                <a:ext cx="15" cy="29"/>
              </a:xfrm>
              <a:prstGeom prst="rect">
                <a:avLst/>
              </a:prstGeom>
              <a:solidFill>
                <a:srgbClr val="66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2" name="Rectangle 697"/>
              <p:cNvSpPr>
                <a:spLocks noChangeArrowheads="1"/>
              </p:cNvSpPr>
              <p:nvPr/>
            </p:nvSpPr>
            <p:spPr bwMode="auto">
              <a:xfrm>
                <a:off x="3678" y="2386"/>
                <a:ext cx="14" cy="29"/>
              </a:xfrm>
              <a:prstGeom prst="rect">
                <a:avLst/>
              </a:prstGeom>
              <a:solidFill>
                <a:srgbClr val="A5AF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3" name="Rectangle 699"/>
              <p:cNvSpPr>
                <a:spLocks noChangeArrowheads="1"/>
              </p:cNvSpPr>
              <p:nvPr/>
            </p:nvSpPr>
            <p:spPr bwMode="auto">
              <a:xfrm>
                <a:off x="3678" y="2386"/>
                <a:ext cx="14" cy="29"/>
              </a:xfrm>
              <a:prstGeom prst="rect">
                <a:avLst/>
              </a:prstGeom>
              <a:gradFill rotWithShape="1">
                <a:gsLst>
                  <a:gs pos="0">
                    <a:srgbClr val="663300"/>
                  </a:gs>
                  <a:gs pos="100000">
                    <a:srgbClr val="2F18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4" name="Rectangle 700"/>
              <p:cNvSpPr>
                <a:spLocks noChangeArrowheads="1"/>
              </p:cNvSpPr>
              <p:nvPr/>
            </p:nvSpPr>
            <p:spPr bwMode="auto">
              <a:xfrm>
                <a:off x="3692" y="2386"/>
                <a:ext cx="14" cy="29"/>
              </a:xfrm>
              <a:prstGeom prst="rect">
                <a:avLst/>
              </a:prstGeom>
              <a:solidFill>
                <a:srgbClr val="D4E3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5" name="Rectangle 702"/>
              <p:cNvSpPr>
                <a:spLocks noChangeArrowheads="1"/>
              </p:cNvSpPr>
              <p:nvPr/>
            </p:nvSpPr>
            <p:spPr bwMode="auto">
              <a:xfrm>
                <a:off x="3692" y="2386"/>
                <a:ext cx="14" cy="29"/>
              </a:xfrm>
              <a:prstGeom prst="rect">
                <a:avLst/>
              </a:prstGeom>
              <a:solidFill>
                <a:srgbClr val="66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6" name="Freeform 703"/>
              <p:cNvSpPr>
                <a:spLocks/>
              </p:cNvSpPr>
              <p:nvPr/>
            </p:nvSpPr>
            <p:spPr bwMode="auto">
              <a:xfrm>
                <a:off x="3663" y="2789"/>
                <a:ext cx="15" cy="14"/>
              </a:xfrm>
              <a:custGeom>
                <a:avLst/>
                <a:gdLst>
                  <a:gd name="T0" fmla="*/ 0 w 15"/>
                  <a:gd name="T1" fmla="*/ 0 h 14"/>
                  <a:gd name="T2" fmla="*/ 15 w 15"/>
                  <a:gd name="T3" fmla="*/ 0 h 14"/>
                  <a:gd name="T4" fmla="*/ 15 w 15"/>
                  <a:gd name="T5" fmla="*/ 0 h 14"/>
                  <a:gd name="T6" fmla="*/ 15 w 15"/>
                  <a:gd name="T7" fmla="*/ 14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0" y="0"/>
                    </a:moveTo>
                    <a:lnTo>
                      <a:pt x="15" y="0"/>
                    </a:lnTo>
                    <a:lnTo>
                      <a:pt x="1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7" name="Freeform 704"/>
              <p:cNvSpPr>
                <a:spLocks/>
              </p:cNvSpPr>
              <p:nvPr/>
            </p:nvSpPr>
            <p:spPr bwMode="auto">
              <a:xfrm>
                <a:off x="3521" y="2889"/>
                <a:ext cx="43" cy="43"/>
              </a:xfrm>
              <a:custGeom>
                <a:avLst/>
                <a:gdLst>
                  <a:gd name="T0" fmla="*/ 0 w 43"/>
                  <a:gd name="T1" fmla="*/ 15 h 43"/>
                  <a:gd name="T2" fmla="*/ 0 w 43"/>
                  <a:gd name="T3" fmla="*/ 0 h 43"/>
                  <a:gd name="T4" fmla="*/ 15 w 43"/>
                  <a:gd name="T5" fmla="*/ 0 h 43"/>
                  <a:gd name="T6" fmla="*/ 15 w 43"/>
                  <a:gd name="T7" fmla="*/ 15 h 43"/>
                  <a:gd name="T8" fmla="*/ 29 w 43"/>
                  <a:gd name="T9" fmla="*/ 29 h 43"/>
                  <a:gd name="T10" fmla="*/ 43 w 43"/>
                  <a:gd name="T11" fmla="*/ 29 h 43"/>
                  <a:gd name="T12" fmla="*/ 29 w 43"/>
                  <a:gd name="T13" fmla="*/ 43 h 43"/>
                  <a:gd name="T14" fmla="*/ 15 w 43"/>
                  <a:gd name="T15" fmla="*/ 29 h 43"/>
                  <a:gd name="T16" fmla="*/ 0 w 43"/>
                  <a:gd name="T17" fmla="*/ 29 h 43"/>
                  <a:gd name="T18" fmla="*/ 0 w 43"/>
                  <a:gd name="T19" fmla="*/ 15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43"/>
                  <a:gd name="T32" fmla="*/ 43 w 43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43">
                    <a:moveTo>
                      <a:pt x="0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5"/>
                    </a:lnTo>
                    <a:lnTo>
                      <a:pt x="29" y="29"/>
                    </a:lnTo>
                    <a:lnTo>
                      <a:pt x="43" y="29"/>
                    </a:lnTo>
                    <a:lnTo>
                      <a:pt x="29" y="43"/>
                    </a:lnTo>
                    <a:lnTo>
                      <a:pt x="15" y="29"/>
                    </a:lnTo>
                    <a:lnTo>
                      <a:pt x="0" y="2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8" name="Freeform 705"/>
              <p:cNvSpPr>
                <a:spLocks/>
              </p:cNvSpPr>
              <p:nvPr/>
            </p:nvSpPr>
            <p:spPr bwMode="auto">
              <a:xfrm>
                <a:off x="3521" y="2947"/>
                <a:ext cx="43" cy="158"/>
              </a:xfrm>
              <a:custGeom>
                <a:avLst/>
                <a:gdLst>
                  <a:gd name="T0" fmla="*/ 15 w 43"/>
                  <a:gd name="T1" fmla="*/ 0 h 158"/>
                  <a:gd name="T2" fmla="*/ 43 w 43"/>
                  <a:gd name="T3" fmla="*/ 0 h 158"/>
                  <a:gd name="T4" fmla="*/ 43 w 43"/>
                  <a:gd name="T5" fmla="*/ 158 h 158"/>
                  <a:gd name="T6" fmla="*/ 0 w 43"/>
                  <a:gd name="T7" fmla="*/ 158 h 158"/>
                  <a:gd name="T8" fmla="*/ 15 w 43"/>
                  <a:gd name="T9" fmla="*/ 100 h 158"/>
                  <a:gd name="T10" fmla="*/ 0 w 43"/>
                  <a:gd name="T11" fmla="*/ 100 h 158"/>
                  <a:gd name="T12" fmla="*/ 15 w 43"/>
                  <a:gd name="T13" fmla="*/ 0 h 1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158"/>
                  <a:gd name="T23" fmla="*/ 43 w 43"/>
                  <a:gd name="T24" fmla="*/ 158 h 1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158">
                    <a:moveTo>
                      <a:pt x="15" y="0"/>
                    </a:moveTo>
                    <a:lnTo>
                      <a:pt x="43" y="0"/>
                    </a:lnTo>
                    <a:lnTo>
                      <a:pt x="43" y="158"/>
                    </a:lnTo>
                    <a:lnTo>
                      <a:pt x="0" y="158"/>
                    </a:lnTo>
                    <a:lnTo>
                      <a:pt x="15" y="100"/>
                    </a:lnTo>
                    <a:lnTo>
                      <a:pt x="0" y="10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9" name="Freeform 709"/>
              <p:cNvSpPr>
                <a:spLocks/>
              </p:cNvSpPr>
              <p:nvPr/>
            </p:nvSpPr>
            <p:spPr bwMode="auto">
              <a:xfrm>
                <a:off x="3635" y="2516"/>
                <a:ext cx="71" cy="187"/>
              </a:xfrm>
              <a:custGeom>
                <a:avLst/>
                <a:gdLst>
                  <a:gd name="T0" fmla="*/ 14 w 71"/>
                  <a:gd name="T1" fmla="*/ 0 h 187"/>
                  <a:gd name="T2" fmla="*/ 14 w 71"/>
                  <a:gd name="T3" fmla="*/ 14 h 187"/>
                  <a:gd name="T4" fmla="*/ 28 w 71"/>
                  <a:gd name="T5" fmla="*/ 28 h 187"/>
                  <a:gd name="T6" fmla="*/ 43 w 71"/>
                  <a:gd name="T7" fmla="*/ 14 h 187"/>
                  <a:gd name="T8" fmla="*/ 57 w 71"/>
                  <a:gd name="T9" fmla="*/ 0 h 187"/>
                  <a:gd name="T10" fmla="*/ 57 w 71"/>
                  <a:gd name="T11" fmla="*/ 0 h 187"/>
                  <a:gd name="T12" fmla="*/ 71 w 71"/>
                  <a:gd name="T13" fmla="*/ 0 h 187"/>
                  <a:gd name="T14" fmla="*/ 57 w 71"/>
                  <a:gd name="T15" fmla="*/ 187 h 187"/>
                  <a:gd name="T16" fmla="*/ 14 w 71"/>
                  <a:gd name="T17" fmla="*/ 187 h 187"/>
                  <a:gd name="T18" fmla="*/ 0 w 71"/>
                  <a:gd name="T19" fmla="*/ 0 h 187"/>
                  <a:gd name="T20" fmla="*/ 14 w 71"/>
                  <a:gd name="T21" fmla="*/ 0 h 187"/>
                  <a:gd name="T22" fmla="*/ 14 w 71"/>
                  <a:gd name="T23" fmla="*/ 0 h 1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187"/>
                  <a:gd name="T38" fmla="*/ 71 w 71"/>
                  <a:gd name="T39" fmla="*/ 187 h 1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187">
                    <a:moveTo>
                      <a:pt x="14" y="0"/>
                    </a:moveTo>
                    <a:lnTo>
                      <a:pt x="14" y="14"/>
                    </a:lnTo>
                    <a:lnTo>
                      <a:pt x="28" y="28"/>
                    </a:lnTo>
                    <a:lnTo>
                      <a:pt x="43" y="14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57" y="187"/>
                    </a:lnTo>
                    <a:lnTo>
                      <a:pt x="14" y="187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0" name="Freeform 710"/>
              <p:cNvSpPr>
                <a:spLocks/>
              </p:cNvSpPr>
              <p:nvPr/>
            </p:nvSpPr>
            <p:spPr bwMode="auto">
              <a:xfrm>
                <a:off x="3635" y="2544"/>
                <a:ext cx="28" cy="15"/>
              </a:xfrm>
              <a:custGeom>
                <a:avLst/>
                <a:gdLst>
                  <a:gd name="T0" fmla="*/ 28 w 28"/>
                  <a:gd name="T1" fmla="*/ 0 h 15"/>
                  <a:gd name="T2" fmla="*/ 0 w 28"/>
                  <a:gd name="T3" fmla="*/ 15 h 15"/>
                  <a:gd name="T4" fmla="*/ 0 w 28"/>
                  <a:gd name="T5" fmla="*/ 15 h 15"/>
                  <a:gd name="T6" fmla="*/ 28 w 2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15"/>
                  <a:gd name="T14" fmla="*/ 28 w 28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15">
                    <a:moveTo>
                      <a:pt x="28" y="0"/>
                    </a:moveTo>
                    <a:lnTo>
                      <a:pt x="0" y="1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1" name="Freeform 711"/>
              <p:cNvSpPr>
                <a:spLocks/>
              </p:cNvSpPr>
              <p:nvPr/>
            </p:nvSpPr>
            <p:spPr bwMode="auto">
              <a:xfrm>
                <a:off x="3663" y="2544"/>
                <a:ext cx="43" cy="15"/>
              </a:xfrm>
              <a:custGeom>
                <a:avLst/>
                <a:gdLst>
                  <a:gd name="T0" fmla="*/ 0 w 43"/>
                  <a:gd name="T1" fmla="*/ 0 h 15"/>
                  <a:gd name="T2" fmla="*/ 43 w 43"/>
                  <a:gd name="T3" fmla="*/ 15 h 15"/>
                  <a:gd name="T4" fmla="*/ 29 w 43"/>
                  <a:gd name="T5" fmla="*/ 15 h 15"/>
                  <a:gd name="T6" fmla="*/ 0 w 4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5"/>
                  <a:gd name="T14" fmla="*/ 43 w 4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5">
                    <a:moveTo>
                      <a:pt x="0" y="0"/>
                    </a:moveTo>
                    <a:lnTo>
                      <a:pt x="43" y="15"/>
                    </a:lnTo>
                    <a:lnTo>
                      <a:pt x="2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2" name="Freeform 712"/>
              <p:cNvSpPr>
                <a:spLocks/>
              </p:cNvSpPr>
              <p:nvPr/>
            </p:nvSpPr>
            <p:spPr bwMode="auto">
              <a:xfrm>
                <a:off x="3663" y="2544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0 w 15"/>
                  <a:gd name="T3" fmla="*/ 0 h 15"/>
                  <a:gd name="T4" fmla="*/ 15 w 15"/>
                  <a:gd name="T5" fmla="*/ 15 h 15"/>
                  <a:gd name="T6" fmla="*/ 0 w 15"/>
                  <a:gd name="T7" fmla="*/ 15 h 15"/>
                  <a:gd name="T8" fmla="*/ 0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0" y="15"/>
                    </a:moveTo>
                    <a:lnTo>
                      <a:pt x="0" y="0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3" name="Freeform 713"/>
              <p:cNvSpPr>
                <a:spLocks/>
              </p:cNvSpPr>
              <p:nvPr/>
            </p:nvSpPr>
            <p:spPr bwMode="auto">
              <a:xfrm>
                <a:off x="3649" y="2559"/>
                <a:ext cx="43" cy="187"/>
              </a:xfrm>
              <a:custGeom>
                <a:avLst/>
                <a:gdLst>
                  <a:gd name="T0" fmla="*/ 14 w 43"/>
                  <a:gd name="T1" fmla="*/ 0 h 187"/>
                  <a:gd name="T2" fmla="*/ 29 w 43"/>
                  <a:gd name="T3" fmla="*/ 0 h 187"/>
                  <a:gd name="T4" fmla="*/ 29 w 43"/>
                  <a:gd name="T5" fmla="*/ 14 h 187"/>
                  <a:gd name="T6" fmla="*/ 29 w 43"/>
                  <a:gd name="T7" fmla="*/ 57 h 187"/>
                  <a:gd name="T8" fmla="*/ 43 w 43"/>
                  <a:gd name="T9" fmla="*/ 100 h 187"/>
                  <a:gd name="T10" fmla="*/ 43 w 43"/>
                  <a:gd name="T11" fmla="*/ 115 h 187"/>
                  <a:gd name="T12" fmla="*/ 43 w 43"/>
                  <a:gd name="T13" fmla="*/ 129 h 187"/>
                  <a:gd name="T14" fmla="*/ 43 w 43"/>
                  <a:gd name="T15" fmla="*/ 144 h 187"/>
                  <a:gd name="T16" fmla="*/ 29 w 43"/>
                  <a:gd name="T17" fmla="*/ 158 h 187"/>
                  <a:gd name="T18" fmla="*/ 29 w 43"/>
                  <a:gd name="T19" fmla="*/ 172 h 187"/>
                  <a:gd name="T20" fmla="*/ 14 w 43"/>
                  <a:gd name="T21" fmla="*/ 187 h 187"/>
                  <a:gd name="T22" fmla="*/ 14 w 43"/>
                  <a:gd name="T23" fmla="*/ 172 h 187"/>
                  <a:gd name="T24" fmla="*/ 0 w 43"/>
                  <a:gd name="T25" fmla="*/ 115 h 187"/>
                  <a:gd name="T26" fmla="*/ 14 w 43"/>
                  <a:gd name="T27" fmla="*/ 0 h 187"/>
                  <a:gd name="T28" fmla="*/ 14 w 43"/>
                  <a:gd name="T29" fmla="*/ 0 h 1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"/>
                  <a:gd name="T46" fmla="*/ 0 h 187"/>
                  <a:gd name="T47" fmla="*/ 43 w 43"/>
                  <a:gd name="T48" fmla="*/ 187 h 1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" h="187">
                    <a:moveTo>
                      <a:pt x="14" y="0"/>
                    </a:moveTo>
                    <a:lnTo>
                      <a:pt x="29" y="0"/>
                    </a:lnTo>
                    <a:lnTo>
                      <a:pt x="29" y="14"/>
                    </a:lnTo>
                    <a:lnTo>
                      <a:pt x="29" y="57"/>
                    </a:lnTo>
                    <a:lnTo>
                      <a:pt x="43" y="100"/>
                    </a:lnTo>
                    <a:lnTo>
                      <a:pt x="43" y="115"/>
                    </a:lnTo>
                    <a:lnTo>
                      <a:pt x="43" y="129"/>
                    </a:lnTo>
                    <a:lnTo>
                      <a:pt x="43" y="144"/>
                    </a:lnTo>
                    <a:lnTo>
                      <a:pt x="29" y="158"/>
                    </a:lnTo>
                    <a:lnTo>
                      <a:pt x="29" y="172"/>
                    </a:lnTo>
                    <a:lnTo>
                      <a:pt x="14" y="187"/>
                    </a:lnTo>
                    <a:lnTo>
                      <a:pt x="14" y="172"/>
                    </a:lnTo>
                    <a:lnTo>
                      <a:pt x="0" y="1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4" name="Freeform 714"/>
              <p:cNvSpPr>
                <a:spLocks/>
              </p:cNvSpPr>
              <p:nvPr/>
            </p:nvSpPr>
            <p:spPr bwMode="auto">
              <a:xfrm>
                <a:off x="3607" y="2516"/>
                <a:ext cx="71" cy="244"/>
              </a:xfrm>
              <a:custGeom>
                <a:avLst/>
                <a:gdLst>
                  <a:gd name="T0" fmla="*/ 28 w 71"/>
                  <a:gd name="T1" fmla="*/ 0 h 244"/>
                  <a:gd name="T2" fmla="*/ 28 w 71"/>
                  <a:gd name="T3" fmla="*/ 14 h 244"/>
                  <a:gd name="T4" fmla="*/ 28 w 71"/>
                  <a:gd name="T5" fmla="*/ 43 h 244"/>
                  <a:gd name="T6" fmla="*/ 42 w 71"/>
                  <a:gd name="T7" fmla="*/ 86 h 244"/>
                  <a:gd name="T8" fmla="*/ 42 w 71"/>
                  <a:gd name="T9" fmla="*/ 100 h 244"/>
                  <a:gd name="T10" fmla="*/ 42 w 71"/>
                  <a:gd name="T11" fmla="*/ 129 h 244"/>
                  <a:gd name="T12" fmla="*/ 56 w 71"/>
                  <a:gd name="T13" fmla="*/ 187 h 244"/>
                  <a:gd name="T14" fmla="*/ 71 w 71"/>
                  <a:gd name="T15" fmla="*/ 230 h 244"/>
                  <a:gd name="T16" fmla="*/ 71 w 71"/>
                  <a:gd name="T17" fmla="*/ 244 h 244"/>
                  <a:gd name="T18" fmla="*/ 56 w 71"/>
                  <a:gd name="T19" fmla="*/ 230 h 244"/>
                  <a:gd name="T20" fmla="*/ 42 w 71"/>
                  <a:gd name="T21" fmla="*/ 172 h 244"/>
                  <a:gd name="T22" fmla="*/ 14 w 71"/>
                  <a:gd name="T23" fmla="*/ 129 h 244"/>
                  <a:gd name="T24" fmla="*/ 0 w 71"/>
                  <a:gd name="T25" fmla="*/ 100 h 244"/>
                  <a:gd name="T26" fmla="*/ 14 w 71"/>
                  <a:gd name="T27" fmla="*/ 86 h 244"/>
                  <a:gd name="T28" fmla="*/ 14 w 71"/>
                  <a:gd name="T29" fmla="*/ 72 h 244"/>
                  <a:gd name="T30" fmla="*/ 0 w 71"/>
                  <a:gd name="T31" fmla="*/ 57 h 244"/>
                  <a:gd name="T32" fmla="*/ 14 w 71"/>
                  <a:gd name="T33" fmla="*/ 0 h 244"/>
                  <a:gd name="T34" fmla="*/ 28 w 71"/>
                  <a:gd name="T35" fmla="*/ 0 h 244"/>
                  <a:gd name="T36" fmla="*/ 28 w 71"/>
                  <a:gd name="T37" fmla="*/ 0 h 2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244"/>
                  <a:gd name="T59" fmla="*/ 71 w 71"/>
                  <a:gd name="T60" fmla="*/ 244 h 2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244">
                    <a:moveTo>
                      <a:pt x="28" y="0"/>
                    </a:moveTo>
                    <a:lnTo>
                      <a:pt x="28" y="14"/>
                    </a:lnTo>
                    <a:lnTo>
                      <a:pt x="28" y="43"/>
                    </a:lnTo>
                    <a:lnTo>
                      <a:pt x="42" y="86"/>
                    </a:lnTo>
                    <a:lnTo>
                      <a:pt x="42" y="100"/>
                    </a:lnTo>
                    <a:lnTo>
                      <a:pt x="42" y="129"/>
                    </a:lnTo>
                    <a:lnTo>
                      <a:pt x="56" y="187"/>
                    </a:lnTo>
                    <a:lnTo>
                      <a:pt x="71" y="230"/>
                    </a:lnTo>
                    <a:lnTo>
                      <a:pt x="71" y="244"/>
                    </a:lnTo>
                    <a:lnTo>
                      <a:pt x="56" y="230"/>
                    </a:lnTo>
                    <a:lnTo>
                      <a:pt x="42" y="172"/>
                    </a:lnTo>
                    <a:lnTo>
                      <a:pt x="14" y="129"/>
                    </a:lnTo>
                    <a:lnTo>
                      <a:pt x="0" y="100"/>
                    </a:lnTo>
                    <a:lnTo>
                      <a:pt x="14" y="86"/>
                    </a:lnTo>
                    <a:lnTo>
                      <a:pt x="14" y="72"/>
                    </a:lnTo>
                    <a:lnTo>
                      <a:pt x="0" y="57"/>
                    </a:lnTo>
                    <a:lnTo>
                      <a:pt x="1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5" name="Freeform 715"/>
              <p:cNvSpPr>
                <a:spLocks/>
              </p:cNvSpPr>
              <p:nvPr/>
            </p:nvSpPr>
            <p:spPr bwMode="auto">
              <a:xfrm>
                <a:off x="3663" y="2516"/>
                <a:ext cx="71" cy="230"/>
              </a:xfrm>
              <a:custGeom>
                <a:avLst/>
                <a:gdLst>
                  <a:gd name="T0" fmla="*/ 43 w 71"/>
                  <a:gd name="T1" fmla="*/ 0 h 230"/>
                  <a:gd name="T2" fmla="*/ 43 w 71"/>
                  <a:gd name="T3" fmla="*/ 14 h 230"/>
                  <a:gd name="T4" fmla="*/ 29 w 71"/>
                  <a:gd name="T5" fmla="*/ 57 h 230"/>
                  <a:gd name="T6" fmla="*/ 29 w 71"/>
                  <a:gd name="T7" fmla="*/ 86 h 230"/>
                  <a:gd name="T8" fmla="*/ 29 w 71"/>
                  <a:gd name="T9" fmla="*/ 115 h 230"/>
                  <a:gd name="T10" fmla="*/ 29 w 71"/>
                  <a:gd name="T11" fmla="*/ 143 h 230"/>
                  <a:gd name="T12" fmla="*/ 15 w 71"/>
                  <a:gd name="T13" fmla="*/ 172 h 230"/>
                  <a:gd name="T14" fmla="*/ 15 w 71"/>
                  <a:gd name="T15" fmla="*/ 215 h 230"/>
                  <a:gd name="T16" fmla="*/ 0 w 71"/>
                  <a:gd name="T17" fmla="*/ 230 h 230"/>
                  <a:gd name="T18" fmla="*/ 71 w 71"/>
                  <a:gd name="T19" fmla="*/ 100 h 230"/>
                  <a:gd name="T20" fmla="*/ 57 w 71"/>
                  <a:gd name="T21" fmla="*/ 72 h 230"/>
                  <a:gd name="T22" fmla="*/ 71 w 71"/>
                  <a:gd name="T23" fmla="*/ 43 h 230"/>
                  <a:gd name="T24" fmla="*/ 57 w 71"/>
                  <a:gd name="T25" fmla="*/ 0 h 230"/>
                  <a:gd name="T26" fmla="*/ 43 w 71"/>
                  <a:gd name="T27" fmla="*/ 0 h 230"/>
                  <a:gd name="T28" fmla="*/ 43 w 71"/>
                  <a:gd name="T29" fmla="*/ 0 h 2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230"/>
                  <a:gd name="T47" fmla="*/ 71 w 71"/>
                  <a:gd name="T48" fmla="*/ 230 h 2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230">
                    <a:moveTo>
                      <a:pt x="43" y="0"/>
                    </a:moveTo>
                    <a:lnTo>
                      <a:pt x="43" y="14"/>
                    </a:lnTo>
                    <a:lnTo>
                      <a:pt x="29" y="57"/>
                    </a:lnTo>
                    <a:lnTo>
                      <a:pt x="29" y="86"/>
                    </a:lnTo>
                    <a:lnTo>
                      <a:pt x="29" y="115"/>
                    </a:lnTo>
                    <a:lnTo>
                      <a:pt x="29" y="143"/>
                    </a:lnTo>
                    <a:lnTo>
                      <a:pt x="15" y="172"/>
                    </a:lnTo>
                    <a:lnTo>
                      <a:pt x="15" y="215"/>
                    </a:lnTo>
                    <a:lnTo>
                      <a:pt x="0" y="230"/>
                    </a:lnTo>
                    <a:lnTo>
                      <a:pt x="71" y="100"/>
                    </a:lnTo>
                    <a:lnTo>
                      <a:pt x="57" y="72"/>
                    </a:lnTo>
                    <a:lnTo>
                      <a:pt x="71" y="43"/>
                    </a:lnTo>
                    <a:lnTo>
                      <a:pt x="5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6" name="Freeform 716"/>
              <p:cNvSpPr>
                <a:spLocks/>
              </p:cNvSpPr>
              <p:nvPr/>
            </p:nvSpPr>
            <p:spPr bwMode="auto">
              <a:xfrm>
                <a:off x="3507" y="2559"/>
                <a:ext cx="85" cy="345"/>
              </a:xfrm>
              <a:custGeom>
                <a:avLst/>
                <a:gdLst>
                  <a:gd name="T0" fmla="*/ 57 w 85"/>
                  <a:gd name="T1" fmla="*/ 0 h 345"/>
                  <a:gd name="T2" fmla="*/ 43 w 85"/>
                  <a:gd name="T3" fmla="*/ 29 h 345"/>
                  <a:gd name="T4" fmla="*/ 43 w 85"/>
                  <a:gd name="T5" fmla="*/ 72 h 345"/>
                  <a:gd name="T6" fmla="*/ 29 w 85"/>
                  <a:gd name="T7" fmla="*/ 144 h 345"/>
                  <a:gd name="T8" fmla="*/ 29 w 85"/>
                  <a:gd name="T9" fmla="*/ 187 h 345"/>
                  <a:gd name="T10" fmla="*/ 14 w 85"/>
                  <a:gd name="T11" fmla="*/ 215 h 345"/>
                  <a:gd name="T12" fmla="*/ 14 w 85"/>
                  <a:gd name="T13" fmla="*/ 273 h 345"/>
                  <a:gd name="T14" fmla="*/ 0 w 85"/>
                  <a:gd name="T15" fmla="*/ 316 h 345"/>
                  <a:gd name="T16" fmla="*/ 0 w 85"/>
                  <a:gd name="T17" fmla="*/ 330 h 345"/>
                  <a:gd name="T18" fmla="*/ 43 w 85"/>
                  <a:gd name="T19" fmla="*/ 345 h 345"/>
                  <a:gd name="T20" fmla="*/ 85 w 85"/>
                  <a:gd name="T21" fmla="*/ 100 h 345"/>
                  <a:gd name="T22" fmla="*/ 57 w 85"/>
                  <a:gd name="T23" fmla="*/ 0 h 345"/>
                  <a:gd name="T24" fmla="*/ 57 w 85"/>
                  <a:gd name="T25" fmla="*/ 0 h 3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345"/>
                  <a:gd name="T41" fmla="*/ 85 w 85"/>
                  <a:gd name="T42" fmla="*/ 345 h 3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345">
                    <a:moveTo>
                      <a:pt x="57" y="0"/>
                    </a:moveTo>
                    <a:lnTo>
                      <a:pt x="43" y="29"/>
                    </a:lnTo>
                    <a:lnTo>
                      <a:pt x="43" y="72"/>
                    </a:lnTo>
                    <a:lnTo>
                      <a:pt x="29" y="144"/>
                    </a:lnTo>
                    <a:lnTo>
                      <a:pt x="29" y="187"/>
                    </a:lnTo>
                    <a:lnTo>
                      <a:pt x="14" y="215"/>
                    </a:lnTo>
                    <a:lnTo>
                      <a:pt x="14" y="273"/>
                    </a:lnTo>
                    <a:lnTo>
                      <a:pt x="0" y="316"/>
                    </a:lnTo>
                    <a:lnTo>
                      <a:pt x="0" y="330"/>
                    </a:lnTo>
                    <a:lnTo>
                      <a:pt x="43" y="345"/>
                    </a:lnTo>
                    <a:lnTo>
                      <a:pt x="85" y="10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7" name="Freeform 717"/>
              <p:cNvSpPr>
                <a:spLocks/>
              </p:cNvSpPr>
              <p:nvPr/>
            </p:nvSpPr>
            <p:spPr bwMode="auto">
              <a:xfrm>
                <a:off x="3536" y="2904"/>
                <a:ext cx="14" cy="57"/>
              </a:xfrm>
              <a:custGeom>
                <a:avLst/>
                <a:gdLst>
                  <a:gd name="T0" fmla="*/ 14 w 14"/>
                  <a:gd name="T1" fmla="*/ 0 h 57"/>
                  <a:gd name="T2" fmla="*/ 14 w 14"/>
                  <a:gd name="T3" fmla="*/ 0 h 57"/>
                  <a:gd name="T4" fmla="*/ 14 w 14"/>
                  <a:gd name="T5" fmla="*/ 57 h 57"/>
                  <a:gd name="T6" fmla="*/ 0 w 14"/>
                  <a:gd name="T7" fmla="*/ 57 h 57"/>
                  <a:gd name="T8" fmla="*/ 14 w 1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7"/>
                  <a:gd name="T17" fmla="*/ 14 w 1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7">
                    <a:moveTo>
                      <a:pt x="14" y="0"/>
                    </a:moveTo>
                    <a:lnTo>
                      <a:pt x="14" y="0"/>
                    </a:lnTo>
                    <a:lnTo>
                      <a:pt x="14" y="57"/>
                    </a:lnTo>
                    <a:lnTo>
                      <a:pt x="0" y="5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61" name="Group 871"/>
            <p:cNvGrpSpPr>
              <a:grpSpLocks/>
            </p:cNvGrpSpPr>
            <p:nvPr/>
          </p:nvGrpSpPr>
          <p:grpSpPr bwMode="auto">
            <a:xfrm>
              <a:off x="4678362" y="5381625"/>
              <a:ext cx="403225" cy="512762"/>
              <a:chOff x="3493" y="3829"/>
              <a:chExt cx="254" cy="323"/>
            </a:xfrm>
          </p:grpSpPr>
          <p:sp>
            <p:nvSpPr>
              <p:cNvPr id="1067" name="Freeform 740"/>
              <p:cNvSpPr>
                <a:spLocks/>
              </p:cNvSpPr>
              <p:nvPr/>
            </p:nvSpPr>
            <p:spPr bwMode="auto">
              <a:xfrm>
                <a:off x="3526" y="3962"/>
                <a:ext cx="66" cy="128"/>
              </a:xfrm>
              <a:custGeom>
                <a:avLst/>
                <a:gdLst>
                  <a:gd name="T0" fmla="*/ 57 w 66"/>
                  <a:gd name="T1" fmla="*/ 0 h 128"/>
                  <a:gd name="T2" fmla="*/ 66 w 66"/>
                  <a:gd name="T3" fmla="*/ 47 h 128"/>
                  <a:gd name="T4" fmla="*/ 0 w 66"/>
                  <a:gd name="T5" fmla="*/ 128 h 128"/>
                  <a:gd name="T6" fmla="*/ 0 w 66"/>
                  <a:gd name="T7" fmla="*/ 38 h 128"/>
                  <a:gd name="T8" fmla="*/ 57 w 66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28"/>
                  <a:gd name="T17" fmla="*/ 66 w 66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28">
                    <a:moveTo>
                      <a:pt x="57" y="0"/>
                    </a:moveTo>
                    <a:lnTo>
                      <a:pt x="66" y="47"/>
                    </a:lnTo>
                    <a:lnTo>
                      <a:pt x="0" y="128"/>
                    </a:lnTo>
                    <a:lnTo>
                      <a:pt x="0" y="3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430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8" name="Rectangle 741"/>
              <p:cNvSpPr>
                <a:spLocks noChangeArrowheads="1"/>
              </p:cNvSpPr>
              <p:nvPr/>
            </p:nvSpPr>
            <p:spPr bwMode="auto">
              <a:xfrm>
                <a:off x="3686" y="4009"/>
                <a:ext cx="56" cy="5"/>
              </a:xfrm>
              <a:prstGeom prst="rect">
                <a:avLst/>
              </a:prstGeom>
              <a:solidFill>
                <a:srgbClr val="44002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9" name="Rectangle 742"/>
              <p:cNvSpPr>
                <a:spLocks noChangeArrowheads="1"/>
              </p:cNvSpPr>
              <p:nvPr/>
            </p:nvSpPr>
            <p:spPr bwMode="auto">
              <a:xfrm>
                <a:off x="3686" y="4014"/>
                <a:ext cx="56" cy="5"/>
              </a:xfrm>
              <a:prstGeom prst="rect">
                <a:avLst/>
              </a:prstGeom>
              <a:solidFill>
                <a:srgbClr val="45002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0" name="Rectangle 743"/>
              <p:cNvSpPr>
                <a:spLocks noChangeArrowheads="1"/>
              </p:cNvSpPr>
              <p:nvPr/>
            </p:nvSpPr>
            <p:spPr bwMode="auto">
              <a:xfrm>
                <a:off x="3686" y="4019"/>
                <a:ext cx="56" cy="5"/>
              </a:xfrm>
              <a:prstGeom prst="rect">
                <a:avLst/>
              </a:prstGeom>
              <a:solidFill>
                <a:srgbClr val="46002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1" name="Rectangle 744"/>
              <p:cNvSpPr>
                <a:spLocks noChangeArrowheads="1"/>
              </p:cNvSpPr>
              <p:nvPr/>
            </p:nvSpPr>
            <p:spPr bwMode="auto">
              <a:xfrm>
                <a:off x="3686" y="4024"/>
                <a:ext cx="56" cy="4"/>
              </a:xfrm>
              <a:prstGeom prst="rect">
                <a:avLst/>
              </a:prstGeom>
              <a:solidFill>
                <a:srgbClr val="4700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2" name="Rectangle 745"/>
              <p:cNvSpPr>
                <a:spLocks noChangeArrowheads="1"/>
              </p:cNvSpPr>
              <p:nvPr/>
            </p:nvSpPr>
            <p:spPr bwMode="auto">
              <a:xfrm>
                <a:off x="3686" y="4028"/>
                <a:ext cx="56" cy="5"/>
              </a:xfrm>
              <a:prstGeom prst="rect">
                <a:avLst/>
              </a:prstGeom>
              <a:solidFill>
                <a:srgbClr val="48002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3" name="Rectangle 746"/>
              <p:cNvSpPr>
                <a:spLocks noChangeArrowheads="1"/>
              </p:cNvSpPr>
              <p:nvPr/>
            </p:nvSpPr>
            <p:spPr bwMode="auto">
              <a:xfrm>
                <a:off x="3686" y="4033"/>
                <a:ext cx="56" cy="5"/>
              </a:xfrm>
              <a:prstGeom prst="rect">
                <a:avLst/>
              </a:prstGeom>
              <a:solidFill>
                <a:srgbClr val="4A002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4" name="Rectangle 747"/>
              <p:cNvSpPr>
                <a:spLocks noChangeArrowheads="1"/>
              </p:cNvSpPr>
              <p:nvPr/>
            </p:nvSpPr>
            <p:spPr bwMode="auto">
              <a:xfrm>
                <a:off x="3686" y="4038"/>
                <a:ext cx="56" cy="5"/>
              </a:xfrm>
              <a:prstGeom prst="rect">
                <a:avLst/>
              </a:prstGeom>
              <a:solidFill>
                <a:srgbClr val="4B00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5" name="Rectangle 748"/>
              <p:cNvSpPr>
                <a:spLocks noChangeArrowheads="1"/>
              </p:cNvSpPr>
              <p:nvPr/>
            </p:nvSpPr>
            <p:spPr bwMode="auto">
              <a:xfrm>
                <a:off x="3686" y="4043"/>
                <a:ext cx="56" cy="4"/>
              </a:xfrm>
              <a:prstGeom prst="rect">
                <a:avLst/>
              </a:prstGeom>
              <a:solidFill>
                <a:srgbClr val="4C002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6" name="Rectangle 749"/>
              <p:cNvSpPr>
                <a:spLocks noChangeArrowheads="1"/>
              </p:cNvSpPr>
              <p:nvPr/>
            </p:nvSpPr>
            <p:spPr bwMode="auto">
              <a:xfrm>
                <a:off x="3686" y="4047"/>
                <a:ext cx="56" cy="5"/>
              </a:xfrm>
              <a:prstGeom prst="rect">
                <a:avLst/>
              </a:prstGeom>
              <a:solidFill>
                <a:srgbClr val="4D00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7" name="Rectangle 750"/>
              <p:cNvSpPr>
                <a:spLocks noChangeArrowheads="1"/>
              </p:cNvSpPr>
              <p:nvPr/>
            </p:nvSpPr>
            <p:spPr bwMode="auto">
              <a:xfrm>
                <a:off x="3686" y="4052"/>
                <a:ext cx="56" cy="5"/>
              </a:xfrm>
              <a:prstGeom prst="rect">
                <a:avLst/>
              </a:prstGeom>
              <a:solidFill>
                <a:srgbClr val="4E00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8" name="Rectangle 751"/>
              <p:cNvSpPr>
                <a:spLocks noChangeArrowheads="1"/>
              </p:cNvSpPr>
              <p:nvPr/>
            </p:nvSpPr>
            <p:spPr bwMode="auto">
              <a:xfrm>
                <a:off x="3686" y="4057"/>
                <a:ext cx="56" cy="5"/>
              </a:xfrm>
              <a:prstGeom prst="rect">
                <a:avLst/>
              </a:prstGeom>
              <a:solidFill>
                <a:srgbClr val="4F00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9" name="Rectangle 752"/>
              <p:cNvSpPr>
                <a:spLocks noChangeArrowheads="1"/>
              </p:cNvSpPr>
              <p:nvPr/>
            </p:nvSpPr>
            <p:spPr bwMode="auto">
              <a:xfrm>
                <a:off x="3686" y="4062"/>
                <a:ext cx="56" cy="4"/>
              </a:xfrm>
              <a:prstGeom prst="rect">
                <a:avLst/>
              </a:prstGeom>
              <a:solidFill>
                <a:srgbClr val="50002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0" name="Rectangle 753"/>
              <p:cNvSpPr>
                <a:spLocks noChangeArrowheads="1"/>
              </p:cNvSpPr>
              <p:nvPr/>
            </p:nvSpPr>
            <p:spPr bwMode="auto">
              <a:xfrm>
                <a:off x="3686" y="4066"/>
                <a:ext cx="56" cy="5"/>
              </a:xfrm>
              <a:prstGeom prst="rect">
                <a:avLst/>
              </a:prstGeom>
              <a:solidFill>
                <a:srgbClr val="5100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1" name="Rectangle 754"/>
              <p:cNvSpPr>
                <a:spLocks noChangeArrowheads="1"/>
              </p:cNvSpPr>
              <p:nvPr/>
            </p:nvSpPr>
            <p:spPr bwMode="auto">
              <a:xfrm>
                <a:off x="3686" y="4071"/>
                <a:ext cx="56" cy="5"/>
              </a:xfrm>
              <a:prstGeom prst="rect">
                <a:avLst/>
              </a:prstGeom>
              <a:solidFill>
                <a:srgbClr val="5300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2" name="Rectangle 755"/>
              <p:cNvSpPr>
                <a:spLocks noChangeArrowheads="1"/>
              </p:cNvSpPr>
              <p:nvPr/>
            </p:nvSpPr>
            <p:spPr bwMode="auto">
              <a:xfrm>
                <a:off x="3686" y="4076"/>
                <a:ext cx="56" cy="5"/>
              </a:xfrm>
              <a:prstGeom prst="rect">
                <a:avLst/>
              </a:prstGeom>
              <a:solidFill>
                <a:srgbClr val="54002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3" name="Rectangle 756"/>
              <p:cNvSpPr>
                <a:spLocks noChangeArrowheads="1"/>
              </p:cNvSpPr>
              <p:nvPr/>
            </p:nvSpPr>
            <p:spPr bwMode="auto">
              <a:xfrm>
                <a:off x="3686" y="4081"/>
                <a:ext cx="56" cy="4"/>
              </a:xfrm>
              <a:prstGeom prst="rect">
                <a:avLst/>
              </a:prstGeom>
              <a:solidFill>
                <a:srgbClr val="56002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4" name="Rectangle 757"/>
              <p:cNvSpPr>
                <a:spLocks noChangeArrowheads="1"/>
              </p:cNvSpPr>
              <p:nvPr/>
            </p:nvSpPr>
            <p:spPr bwMode="auto">
              <a:xfrm>
                <a:off x="3686" y="4085"/>
                <a:ext cx="56" cy="5"/>
              </a:xfrm>
              <a:prstGeom prst="rect">
                <a:avLst/>
              </a:prstGeom>
              <a:solidFill>
                <a:srgbClr val="5700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5" name="Rectangle 758"/>
              <p:cNvSpPr>
                <a:spLocks noChangeArrowheads="1"/>
              </p:cNvSpPr>
              <p:nvPr/>
            </p:nvSpPr>
            <p:spPr bwMode="auto">
              <a:xfrm>
                <a:off x="3686" y="4090"/>
                <a:ext cx="56" cy="5"/>
              </a:xfrm>
              <a:prstGeom prst="rect">
                <a:avLst/>
              </a:prstGeom>
              <a:solidFill>
                <a:srgbClr val="58002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6" name="Rectangle 759"/>
              <p:cNvSpPr>
                <a:spLocks noChangeArrowheads="1"/>
              </p:cNvSpPr>
              <p:nvPr/>
            </p:nvSpPr>
            <p:spPr bwMode="auto">
              <a:xfrm>
                <a:off x="3686" y="4095"/>
                <a:ext cx="56" cy="5"/>
              </a:xfrm>
              <a:prstGeom prst="rect">
                <a:avLst/>
              </a:prstGeom>
              <a:solidFill>
                <a:srgbClr val="59002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7" name="Rectangle 760"/>
              <p:cNvSpPr>
                <a:spLocks noChangeArrowheads="1"/>
              </p:cNvSpPr>
              <p:nvPr/>
            </p:nvSpPr>
            <p:spPr bwMode="auto">
              <a:xfrm>
                <a:off x="3686" y="4100"/>
                <a:ext cx="56" cy="4"/>
              </a:xfrm>
              <a:prstGeom prst="rect">
                <a:avLst/>
              </a:prstGeom>
              <a:solidFill>
                <a:srgbClr val="5A002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8" name="Rectangle 761"/>
              <p:cNvSpPr>
                <a:spLocks noChangeArrowheads="1"/>
              </p:cNvSpPr>
              <p:nvPr/>
            </p:nvSpPr>
            <p:spPr bwMode="auto">
              <a:xfrm>
                <a:off x="3686" y="4104"/>
                <a:ext cx="56" cy="5"/>
              </a:xfrm>
              <a:prstGeom prst="rect">
                <a:avLst/>
              </a:prstGeom>
              <a:solidFill>
                <a:srgbClr val="5B002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9" name="Rectangle 762"/>
              <p:cNvSpPr>
                <a:spLocks noChangeArrowheads="1"/>
              </p:cNvSpPr>
              <p:nvPr/>
            </p:nvSpPr>
            <p:spPr bwMode="auto">
              <a:xfrm>
                <a:off x="3686" y="4109"/>
                <a:ext cx="56" cy="5"/>
              </a:xfrm>
              <a:prstGeom prst="rect">
                <a:avLst/>
              </a:prstGeom>
              <a:solidFill>
                <a:srgbClr val="5C002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0" name="Rectangle 763"/>
              <p:cNvSpPr>
                <a:spLocks noChangeArrowheads="1"/>
              </p:cNvSpPr>
              <p:nvPr/>
            </p:nvSpPr>
            <p:spPr bwMode="auto">
              <a:xfrm>
                <a:off x="3686" y="4114"/>
                <a:ext cx="56" cy="5"/>
              </a:xfrm>
              <a:prstGeom prst="rect">
                <a:avLst/>
              </a:prstGeom>
              <a:solidFill>
                <a:srgbClr val="5D00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1" name="Rectangle 764"/>
              <p:cNvSpPr>
                <a:spLocks noChangeArrowheads="1"/>
              </p:cNvSpPr>
              <p:nvPr/>
            </p:nvSpPr>
            <p:spPr bwMode="auto">
              <a:xfrm>
                <a:off x="3686" y="4119"/>
                <a:ext cx="56" cy="4"/>
              </a:xfrm>
              <a:prstGeom prst="rect">
                <a:avLst/>
              </a:prstGeom>
              <a:solidFill>
                <a:srgbClr val="5E00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2" name="Rectangle 765"/>
              <p:cNvSpPr>
                <a:spLocks noChangeArrowheads="1"/>
              </p:cNvSpPr>
              <p:nvPr/>
            </p:nvSpPr>
            <p:spPr bwMode="auto">
              <a:xfrm>
                <a:off x="3686" y="4123"/>
                <a:ext cx="56" cy="5"/>
              </a:xfrm>
              <a:prstGeom prst="rect">
                <a:avLst/>
              </a:prstGeom>
              <a:solidFill>
                <a:srgbClr val="6000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3" name="Rectangle 766"/>
              <p:cNvSpPr>
                <a:spLocks noChangeArrowheads="1"/>
              </p:cNvSpPr>
              <p:nvPr/>
            </p:nvSpPr>
            <p:spPr bwMode="auto">
              <a:xfrm>
                <a:off x="3686" y="4128"/>
                <a:ext cx="56" cy="5"/>
              </a:xfrm>
              <a:prstGeom prst="rect">
                <a:avLst/>
              </a:prstGeom>
              <a:solidFill>
                <a:srgbClr val="6100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4" name="Rectangle 767"/>
              <p:cNvSpPr>
                <a:spLocks noChangeArrowheads="1"/>
              </p:cNvSpPr>
              <p:nvPr/>
            </p:nvSpPr>
            <p:spPr bwMode="auto">
              <a:xfrm>
                <a:off x="3686" y="4133"/>
                <a:ext cx="56" cy="5"/>
              </a:xfrm>
              <a:prstGeom prst="rect">
                <a:avLst/>
              </a:prstGeom>
              <a:solidFill>
                <a:srgbClr val="6300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5" name="Rectangle 768"/>
              <p:cNvSpPr>
                <a:spLocks noChangeArrowheads="1"/>
              </p:cNvSpPr>
              <p:nvPr/>
            </p:nvSpPr>
            <p:spPr bwMode="auto">
              <a:xfrm>
                <a:off x="3686" y="4138"/>
                <a:ext cx="56" cy="4"/>
              </a:xfrm>
              <a:prstGeom prst="rect">
                <a:avLst/>
              </a:prstGeom>
              <a:solidFill>
                <a:srgbClr val="6400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6" name="Rectangle 769"/>
              <p:cNvSpPr>
                <a:spLocks noChangeArrowheads="1"/>
              </p:cNvSpPr>
              <p:nvPr/>
            </p:nvSpPr>
            <p:spPr bwMode="auto">
              <a:xfrm>
                <a:off x="3686" y="4142"/>
                <a:ext cx="56" cy="5"/>
              </a:xfrm>
              <a:prstGeom prst="rect">
                <a:avLst/>
              </a:prstGeom>
              <a:solidFill>
                <a:srgbClr val="6500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7" name="Rectangle 770"/>
              <p:cNvSpPr>
                <a:spLocks noChangeArrowheads="1"/>
              </p:cNvSpPr>
              <p:nvPr/>
            </p:nvSpPr>
            <p:spPr bwMode="auto">
              <a:xfrm>
                <a:off x="3686" y="4147"/>
                <a:ext cx="56" cy="5"/>
              </a:xfrm>
              <a:prstGeom prst="rect">
                <a:avLst/>
              </a:prstGeom>
              <a:solidFill>
                <a:srgbClr val="6600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8" name="Freeform 771"/>
              <p:cNvSpPr>
                <a:spLocks/>
              </p:cNvSpPr>
              <p:nvPr/>
            </p:nvSpPr>
            <p:spPr bwMode="auto">
              <a:xfrm>
                <a:off x="3592" y="3919"/>
                <a:ext cx="136" cy="109"/>
              </a:xfrm>
              <a:custGeom>
                <a:avLst/>
                <a:gdLst>
                  <a:gd name="T0" fmla="*/ 0 w 136"/>
                  <a:gd name="T1" fmla="*/ 10 h 109"/>
                  <a:gd name="T2" fmla="*/ 9 w 136"/>
                  <a:gd name="T3" fmla="*/ 0 h 109"/>
                  <a:gd name="T4" fmla="*/ 14 w 136"/>
                  <a:gd name="T5" fmla="*/ 0 h 109"/>
                  <a:gd name="T6" fmla="*/ 28 w 136"/>
                  <a:gd name="T7" fmla="*/ 0 h 109"/>
                  <a:gd name="T8" fmla="*/ 47 w 136"/>
                  <a:gd name="T9" fmla="*/ 5 h 109"/>
                  <a:gd name="T10" fmla="*/ 66 w 136"/>
                  <a:gd name="T11" fmla="*/ 10 h 109"/>
                  <a:gd name="T12" fmla="*/ 108 w 136"/>
                  <a:gd name="T13" fmla="*/ 14 h 109"/>
                  <a:gd name="T14" fmla="*/ 122 w 136"/>
                  <a:gd name="T15" fmla="*/ 19 h 109"/>
                  <a:gd name="T16" fmla="*/ 132 w 136"/>
                  <a:gd name="T17" fmla="*/ 19 h 109"/>
                  <a:gd name="T18" fmla="*/ 136 w 136"/>
                  <a:gd name="T19" fmla="*/ 24 h 109"/>
                  <a:gd name="T20" fmla="*/ 136 w 136"/>
                  <a:gd name="T21" fmla="*/ 33 h 109"/>
                  <a:gd name="T22" fmla="*/ 136 w 136"/>
                  <a:gd name="T23" fmla="*/ 38 h 109"/>
                  <a:gd name="T24" fmla="*/ 136 w 136"/>
                  <a:gd name="T25" fmla="*/ 48 h 109"/>
                  <a:gd name="T26" fmla="*/ 132 w 136"/>
                  <a:gd name="T27" fmla="*/ 71 h 109"/>
                  <a:gd name="T28" fmla="*/ 127 w 136"/>
                  <a:gd name="T29" fmla="*/ 100 h 109"/>
                  <a:gd name="T30" fmla="*/ 122 w 136"/>
                  <a:gd name="T31" fmla="*/ 105 h 109"/>
                  <a:gd name="T32" fmla="*/ 122 w 136"/>
                  <a:gd name="T33" fmla="*/ 109 h 109"/>
                  <a:gd name="T34" fmla="*/ 118 w 136"/>
                  <a:gd name="T35" fmla="*/ 109 h 109"/>
                  <a:gd name="T36" fmla="*/ 108 w 136"/>
                  <a:gd name="T37" fmla="*/ 105 h 109"/>
                  <a:gd name="T38" fmla="*/ 99 w 136"/>
                  <a:gd name="T39" fmla="*/ 100 h 109"/>
                  <a:gd name="T40" fmla="*/ 94 w 136"/>
                  <a:gd name="T41" fmla="*/ 100 h 109"/>
                  <a:gd name="T42" fmla="*/ 0 w 136"/>
                  <a:gd name="T43" fmla="*/ 10 h 109"/>
                  <a:gd name="T44" fmla="*/ 0 w 136"/>
                  <a:gd name="T45" fmla="*/ 10 h 1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6"/>
                  <a:gd name="T70" fmla="*/ 0 h 109"/>
                  <a:gd name="T71" fmla="*/ 136 w 136"/>
                  <a:gd name="T72" fmla="*/ 109 h 10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6" h="109">
                    <a:moveTo>
                      <a:pt x="0" y="10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28" y="0"/>
                    </a:lnTo>
                    <a:lnTo>
                      <a:pt x="47" y="5"/>
                    </a:lnTo>
                    <a:lnTo>
                      <a:pt x="66" y="10"/>
                    </a:lnTo>
                    <a:lnTo>
                      <a:pt x="108" y="14"/>
                    </a:lnTo>
                    <a:lnTo>
                      <a:pt x="122" y="19"/>
                    </a:lnTo>
                    <a:lnTo>
                      <a:pt x="132" y="19"/>
                    </a:lnTo>
                    <a:lnTo>
                      <a:pt x="136" y="24"/>
                    </a:lnTo>
                    <a:lnTo>
                      <a:pt x="136" y="33"/>
                    </a:lnTo>
                    <a:lnTo>
                      <a:pt x="136" y="38"/>
                    </a:lnTo>
                    <a:lnTo>
                      <a:pt x="136" y="48"/>
                    </a:lnTo>
                    <a:lnTo>
                      <a:pt x="132" y="71"/>
                    </a:lnTo>
                    <a:lnTo>
                      <a:pt x="127" y="100"/>
                    </a:lnTo>
                    <a:lnTo>
                      <a:pt x="122" y="105"/>
                    </a:lnTo>
                    <a:lnTo>
                      <a:pt x="122" y="109"/>
                    </a:lnTo>
                    <a:lnTo>
                      <a:pt x="118" y="109"/>
                    </a:lnTo>
                    <a:lnTo>
                      <a:pt x="108" y="105"/>
                    </a:lnTo>
                    <a:lnTo>
                      <a:pt x="99" y="100"/>
                    </a:lnTo>
                    <a:lnTo>
                      <a:pt x="94" y="10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200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9" name="Freeform 772"/>
              <p:cNvSpPr>
                <a:spLocks/>
              </p:cNvSpPr>
              <p:nvPr/>
            </p:nvSpPr>
            <p:spPr bwMode="auto">
              <a:xfrm>
                <a:off x="3526" y="4019"/>
                <a:ext cx="174" cy="90"/>
              </a:xfrm>
              <a:custGeom>
                <a:avLst/>
                <a:gdLst>
                  <a:gd name="T0" fmla="*/ 0 w 174"/>
                  <a:gd name="T1" fmla="*/ 9 h 90"/>
                  <a:gd name="T2" fmla="*/ 0 w 174"/>
                  <a:gd name="T3" fmla="*/ 14 h 90"/>
                  <a:gd name="T4" fmla="*/ 0 w 174"/>
                  <a:gd name="T5" fmla="*/ 24 h 90"/>
                  <a:gd name="T6" fmla="*/ 0 w 174"/>
                  <a:gd name="T7" fmla="*/ 38 h 90"/>
                  <a:gd name="T8" fmla="*/ 5 w 174"/>
                  <a:gd name="T9" fmla="*/ 43 h 90"/>
                  <a:gd name="T10" fmla="*/ 10 w 174"/>
                  <a:gd name="T11" fmla="*/ 47 h 90"/>
                  <a:gd name="T12" fmla="*/ 24 w 174"/>
                  <a:gd name="T13" fmla="*/ 52 h 90"/>
                  <a:gd name="T14" fmla="*/ 43 w 174"/>
                  <a:gd name="T15" fmla="*/ 62 h 90"/>
                  <a:gd name="T16" fmla="*/ 66 w 174"/>
                  <a:gd name="T17" fmla="*/ 71 h 90"/>
                  <a:gd name="T18" fmla="*/ 85 w 174"/>
                  <a:gd name="T19" fmla="*/ 76 h 90"/>
                  <a:gd name="T20" fmla="*/ 104 w 174"/>
                  <a:gd name="T21" fmla="*/ 85 h 90"/>
                  <a:gd name="T22" fmla="*/ 118 w 174"/>
                  <a:gd name="T23" fmla="*/ 90 h 90"/>
                  <a:gd name="T24" fmla="*/ 122 w 174"/>
                  <a:gd name="T25" fmla="*/ 90 h 90"/>
                  <a:gd name="T26" fmla="*/ 127 w 174"/>
                  <a:gd name="T27" fmla="*/ 90 h 90"/>
                  <a:gd name="T28" fmla="*/ 132 w 174"/>
                  <a:gd name="T29" fmla="*/ 81 h 90"/>
                  <a:gd name="T30" fmla="*/ 151 w 174"/>
                  <a:gd name="T31" fmla="*/ 62 h 90"/>
                  <a:gd name="T32" fmla="*/ 169 w 174"/>
                  <a:gd name="T33" fmla="*/ 43 h 90"/>
                  <a:gd name="T34" fmla="*/ 174 w 174"/>
                  <a:gd name="T35" fmla="*/ 28 h 90"/>
                  <a:gd name="T36" fmla="*/ 174 w 174"/>
                  <a:gd name="T37" fmla="*/ 24 h 90"/>
                  <a:gd name="T38" fmla="*/ 174 w 174"/>
                  <a:gd name="T39" fmla="*/ 14 h 90"/>
                  <a:gd name="T40" fmla="*/ 174 w 174"/>
                  <a:gd name="T41" fmla="*/ 5 h 90"/>
                  <a:gd name="T42" fmla="*/ 174 w 174"/>
                  <a:gd name="T43" fmla="*/ 0 h 90"/>
                  <a:gd name="T44" fmla="*/ 169 w 174"/>
                  <a:gd name="T45" fmla="*/ 9 h 90"/>
                  <a:gd name="T46" fmla="*/ 151 w 174"/>
                  <a:gd name="T47" fmla="*/ 28 h 90"/>
                  <a:gd name="T48" fmla="*/ 137 w 174"/>
                  <a:gd name="T49" fmla="*/ 43 h 90"/>
                  <a:gd name="T50" fmla="*/ 132 w 174"/>
                  <a:gd name="T51" fmla="*/ 52 h 90"/>
                  <a:gd name="T52" fmla="*/ 127 w 174"/>
                  <a:gd name="T53" fmla="*/ 52 h 90"/>
                  <a:gd name="T54" fmla="*/ 122 w 174"/>
                  <a:gd name="T55" fmla="*/ 52 h 90"/>
                  <a:gd name="T56" fmla="*/ 108 w 174"/>
                  <a:gd name="T57" fmla="*/ 47 h 90"/>
                  <a:gd name="T58" fmla="*/ 85 w 174"/>
                  <a:gd name="T59" fmla="*/ 38 h 90"/>
                  <a:gd name="T60" fmla="*/ 61 w 174"/>
                  <a:gd name="T61" fmla="*/ 33 h 90"/>
                  <a:gd name="T62" fmla="*/ 43 w 174"/>
                  <a:gd name="T63" fmla="*/ 24 h 90"/>
                  <a:gd name="T64" fmla="*/ 19 w 174"/>
                  <a:gd name="T65" fmla="*/ 19 h 90"/>
                  <a:gd name="T66" fmla="*/ 5 w 174"/>
                  <a:gd name="T67" fmla="*/ 14 h 90"/>
                  <a:gd name="T68" fmla="*/ 0 w 174"/>
                  <a:gd name="T69" fmla="*/ 9 h 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4"/>
                  <a:gd name="T106" fmla="*/ 0 h 90"/>
                  <a:gd name="T107" fmla="*/ 174 w 174"/>
                  <a:gd name="T108" fmla="*/ 90 h 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4" h="90">
                    <a:moveTo>
                      <a:pt x="0" y="9"/>
                    </a:moveTo>
                    <a:lnTo>
                      <a:pt x="0" y="1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5" y="43"/>
                    </a:lnTo>
                    <a:lnTo>
                      <a:pt x="10" y="47"/>
                    </a:lnTo>
                    <a:lnTo>
                      <a:pt x="24" y="52"/>
                    </a:lnTo>
                    <a:lnTo>
                      <a:pt x="43" y="62"/>
                    </a:lnTo>
                    <a:lnTo>
                      <a:pt x="66" y="71"/>
                    </a:lnTo>
                    <a:lnTo>
                      <a:pt x="85" y="76"/>
                    </a:lnTo>
                    <a:lnTo>
                      <a:pt x="104" y="85"/>
                    </a:lnTo>
                    <a:lnTo>
                      <a:pt x="118" y="90"/>
                    </a:lnTo>
                    <a:lnTo>
                      <a:pt x="122" y="90"/>
                    </a:lnTo>
                    <a:lnTo>
                      <a:pt x="127" y="90"/>
                    </a:lnTo>
                    <a:lnTo>
                      <a:pt x="132" y="81"/>
                    </a:lnTo>
                    <a:lnTo>
                      <a:pt x="151" y="62"/>
                    </a:lnTo>
                    <a:lnTo>
                      <a:pt x="169" y="43"/>
                    </a:lnTo>
                    <a:lnTo>
                      <a:pt x="174" y="28"/>
                    </a:lnTo>
                    <a:lnTo>
                      <a:pt x="174" y="24"/>
                    </a:lnTo>
                    <a:lnTo>
                      <a:pt x="174" y="14"/>
                    </a:lnTo>
                    <a:lnTo>
                      <a:pt x="174" y="5"/>
                    </a:lnTo>
                    <a:lnTo>
                      <a:pt x="174" y="0"/>
                    </a:lnTo>
                    <a:lnTo>
                      <a:pt x="169" y="9"/>
                    </a:lnTo>
                    <a:lnTo>
                      <a:pt x="151" y="28"/>
                    </a:lnTo>
                    <a:lnTo>
                      <a:pt x="137" y="43"/>
                    </a:lnTo>
                    <a:lnTo>
                      <a:pt x="132" y="52"/>
                    </a:lnTo>
                    <a:lnTo>
                      <a:pt x="127" y="52"/>
                    </a:lnTo>
                    <a:lnTo>
                      <a:pt x="122" y="52"/>
                    </a:lnTo>
                    <a:lnTo>
                      <a:pt x="108" y="47"/>
                    </a:lnTo>
                    <a:lnTo>
                      <a:pt x="85" y="38"/>
                    </a:lnTo>
                    <a:lnTo>
                      <a:pt x="61" y="33"/>
                    </a:lnTo>
                    <a:lnTo>
                      <a:pt x="43" y="24"/>
                    </a:lnTo>
                    <a:lnTo>
                      <a:pt x="19" y="19"/>
                    </a:lnTo>
                    <a:lnTo>
                      <a:pt x="5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40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0" name="Freeform 773"/>
              <p:cNvSpPr>
                <a:spLocks/>
              </p:cNvSpPr>
              <p:nvPr/>
            </p:nvSpPr>
            <p:spPr bwMode="auto">
              <a:xfrm>
                <a:off x="3526" y="3986"/>
                <a:ext cx="184" cy="90"/>
              </a:xfrm>
              <a:custGeom>
                <a:avLst/>
                <a:gdLst>
                  <a:gd name="T0" fmla="*/ 184 w 184"/>
                  <a:gd name="T1" fmla="*/ 28 h 90"/>
                  <a:gd name="T2" fmla="*/ 174 w 184"/>
                  <a:gd name="T3" fmla="*/ 42 h 90"/>
                  <a:gd name="T4" fmla="*/ 151 w 184"/>
                  <a:gd name="T5" fmla="*/ 61 h 90"/>
                  <a:gd name="T6" fmla="*/ 132 w 184"/>
                  <a:gd name="T7" fmla="*/ 80 h 90"/>
                  <a:gd name="T8" fmla="*/ 127 w 184"/>
                  <a:gd name="T9" fmla="*/ 90 h 90"/>
                  <a:gd name="T10" fmla="*/ 122 w 184"/>
                  <a:gd name="T11" fmla="*/ 90 h 90"/>
                  <a:gd name="T12" fmla="*/ 118 w 184"/>
                  <a:gd name="T13" fmla="*/ 85 h 90"/>
                  <a:gd name="T14" fmla="*/ 99 w 184"/>
                  <a:gd name="T15" fmla="*/ 80 h 90"/>
                  <a:gd name="T16" fmla="*/ 80 w 184"/>
                  <a:gd name="T17" fmla="*/ 76 h 90"/>
                  <a:gd name="T18" fmla="*/ 61 w 184"/>
                  <a:gd name="T19" fmla="*/ 66 h 90"/>
                  <a:gd name="T20" fmla="*/ 38 w 184"/>
                  <a:gd name="T21" fmla="*/ 61 h 90"/>
                  <a:gd name="T22" fmla="*/ 19 w 184"/>
                  <a:gd name="T23" fmla="*/ 52 h 90"/>
                  <a:gd name="T24" fmla="*/ 5 w 184"/>
                  <a:gd name="T25" fmla="*/ 47 h 90"/>
                  <a:gd name="T26" fmla="*/ 0 w 184"/>
                  <a:gd name="T27" fmla="*/ 42 h 90"/>
                  <a:gd name="T28" fmla="*/ 5 w 184"/>
                  <a:gd name="T29" fmla="*/ 42 h 90"/>
                  <a:gd name="T30" fmla="*/ 10 w 184"/>
                  <a:gd name="T31" fmla="*/ 33 h 90"/>
                  <a:gd name="T32" fmla="*/ 33 w 184"/>
                  <a:gd name="T33" fmla="*/ 19 h 90"/>
                  <a:gd name="T34" fmla="*/ 52 w 184"/>
                  <a:gd name="T35" fmla="*/ 4 h 90"/>
                  <a:gd name="T36" fmla="*/ 57 w 184"/>
                  <a:gd name="T37" fmla="*/ 0 h 90"/>
                  <a:gd name="T38" fmla="*/ 61 w 184"/>
                  <a:gd name="T39" fmla="*/ 0 h 90"/>
                  <a:gd name="T40" fmla="*/ 184 w 184"/>
                  <a:gd name="T41" fmla="*/ 28 h 90"/>
                  <a:gd name="T42" fmla="*/ 184 w 184"/>
                  <a:gd name="T43" fmla="*/ 28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4"/>
                  <a:gd name="T67" fmla="*/ 0 h 90"/>
                  <a:gd name="T68" fmla="*/ 184 w 184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4" h="90">
                    <a:moveTo>
                      <a:pt x="184" y="28"/>
                    </a:moveTo>
                    <a:lnTo>
                      <a:pt x="174" y="42"/>
                    </a:lnTo>
                    <a:lnTo>
                      <a:pt x="151" y="61"/>
                    </a:lnTo>
                    <a:lnTo>
                      <a:pt x="132" y="80"/>
                    </a:lnTo>
                    <a:lnTo>
                      <a:pt x="127" y="90"/>
                    </a:lnTo>
                    <a:lnTo>
                      <a:pt x="122" y="90"/>
                    </a:lnTo>
                    <a:lnTo>
                      <a:pt x="118" y="85"/>
                    </a:lnTo>
                    <a:lnTo>
                      <a:pt x="99" y="80"/>
                    </a:lnTo>
                    <a:lnTo>
                      <a:pt x="80" y="76"/>
                    </a:lnTo>
                    <a:lnTo>
                      <a:pt x="61" y="66"/>
                    </a:lnTo>
                    <a:lnTo>
                      <a:pt x="38" y="61"/>
                    </a:lnTo>
                    <a:lnTo>
                      <a:pt x="19" y="52"/>
                    </a:lnTo>
                    <a:lnTo>
                      <a:pt x="5" y="47"/>
                    </a:lnTo>
                    <a:lnTo>
                      <a:pt x="0" y="42"/>
                    </a:lnTo>
                    <a:lnTo>
                      <a:pt x="5" y="42"/>
                    </a:lnTo>
                    <a:lnTo>
                      <a:pt x="10" y="33"/>
                    </a:lnTo>
                    <a:lnTo>
                      <a:pt x="33" y="19"/>
                    </a:lnTo>
                    <a:lnTo>
                      <a:pt x="52" y="4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184" y="28"/>
                    </a:lnTo>
                    <a:close/>
                  </a:path>
                </a:pathLst>
              </a:custGeom>
              <a:solidFill>
                <a:srgbClr val="9640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01" name="Picture 774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3493" y="3952"/>
                <a:ext cx="99" cy="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02" name="Freeform 775"/>
              <p:cNvSpPr>
                <a:spLocks/>
              </p:cNvSpPr>
              <p:nvPr/>
            </p:nvSpPr>
            <p:spPr bwMode="auto">
              <a:xfrm>
                <a:off x="3578" y="3924"/>
                <a:ext cx="141" cy="95"/>
              </a:xfrm>
              <a:custGeom>
                <a:avLst/>
                <a:gdLst>
                  <a:gd name="T0" fmla="*/ 14 w 141"/>
                  <a:gd name="T1" fmla="*/ 5 h 95"/>
                  <a:gd name="T2" fmla="*/ 23 w 141"/>
                  <a:gd name="T3" fmla="*/ 0 h 95"/>
                  <a:gd name="T4" fmla="*/ 42 w 141"/>
                  <a:gd name="T5" fmla="*/ 0 h 95"/>
                  <a:gd name="T6" fmla="*/ 80 w 141"/>
                  <a:gd name="T7" fmla="*/ 5 h 95"/>
                  <a:gd name="T8" fmla="*/ 103 w 141"/>
                  <a:gd name="T9" fmla="*/ 9 h 95"/>
                  <a:gd name="T10" fmla="*/ 117 w 141"/>
                  <a:gd name="T11" fmla="*/ 9 h 95"/>
                  <a:gd name="T12" fmla="*/ 132 w 141"/>
                  <a:gd name="T13" fmla="*/ 14 h 95"/>
                  <a:gd name="T14" fmla="*/ 136 w 141"/>
                  <a:gd name="T15" fmla="*/ 19 h 95"/>
                  <a:gd name="T16" fmla="*/ 136 w 141"/>
                  <a:gd name="T17" fmla="*/ 24 h 95"/>
                  <a:gd name="T18" fmla="*/ 141 w 141"/>
                  <a:gd name="T19" fmla="*/ 33 h 95"/>
                  <a:gd name="T20" fmla="*/ 136 w 141"/>
                  <a:gd name="T21" fmla="*/ 62 h 95"/>
                  <a:gd name="T22" fmla="*/ 132 w 141"/>
                  <a:gd name="T23" fmla="*/ 85 h 95"/>
                  <a:gd name="T24" fmla="*/ 132 w 141"/>
                  <a:gd name="T25" fmla="*/ 90 h 95"/>
                  <a:gd name="T26" fmla="*/ 132 w 141"/>
                  <a:gd name="T27" fmla="*/ 95 h 95"/>
                  <a:gd name="T28" fmla="*/ 127 w 141"/>
                  <a:gd name="T29" fmla="*/ 95 h 95"/>
                  <a:gd name="T30" fmla="*/ 113 w 141"/>
                  <a:gd name="T31" fmla="*/ 90 h 95"/>
                  <a:gd name="T32" fmla="*/ 89 w 141"/>
                  <a:gd name="T33" fmla="*/ 85 h 95"/>
                  <a:gd name="T34" fmla="*/ 66 w 141"/>
                  <a:gd name="T35" fmla="*/ 81 h 95"/>
                  <a:gd name="T36" fmla="*/ 42 w 141"/>
                  <a:gd name="T37" fmla="*/ 71 h 95"/>
                  <a:gd name="T38" fmla="*/ 23 w 141"/>
                  <a:gd name="T39" fmla="*/ 66 h 95"/>
                  <a:gd name="T40" fmla="*/ 5 w 141"/>
                  <a:gd name="T41" fmla="*/ 62 h 95"/>
                  <a:gd name="T42" fmla="*/ 0 w 141"/>
                  <a:gd name="T43" fmla="*/ 62 h 95"/>
                  <a:gd name="T44" fmla="*/ 0 w 141"/>
                  <a:gd name="T45" fmla="*/ 43 h 95"/>
                  <a:gd name="T46" fmla="*/ 5 w 141"/>
                  <a:gd name="T47" fmla="*/ 24 h 95"/>
                  <a:gd name="T48" fmla="*/ 9 w 141"/>
                  <a:gd name="T49" fmla="*/ 9 h 95"/>
                  <a:gd name="T50" fmla="*/ 14 w 141"/>
                  <a:gd name="T51" fmla="*/ 5 h 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1"/>
                  <a:gd name="T79" fmla="*/ 0 h 95"/>
                  <a:gd name="T80" fmla="*/ 141 w 141"/>
                  <a:gd name="T81" fmla="*/ 95 h 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1" h="95">
                    <a:moveTo>
                      <a:pt x="14" y="5"/>
                    </a:moveTo>
                    <a:lnTo>
                      <a:pt x="23" y="0"/>
                    </a:lnTo>
                    <a:lnTo>
                      <a:pt x="42" y="0"/>
                    </a:lnTo>
                    <a:lnTo>
                      <a:pt x="80" y="5"/>
                    </a:lnTo>
                    <a:lnTo>
                      <a:pt x="103" y="9"/>
                    </a:lnTo>
                    <a:lnTo>
                      <a:pt x="117" y="9"/>
                    </a:lnTo>
                    <a:lnTo>
                      <a:pt x="132" y="14"/>
                    </a:lnTo>
                    <a:lnTo>
                      <a:pt x="136" y="19"/>
                    </a:lnTo>
                    <a:lnTo>
                      <a:pt x="136" y="24"/>
                    </a:lnTo>
                    <a:lnTo>
                      <a:pt x="141" y="33"/>
                    </a:lnTo>
                    <a:lnTo>
                      <a:pt x="136" y="62"/>
                    </a:lnTo>
                    <a:lnTo>
                      <a:pt x="132" y="85"/>
                    </a:lnTo>
                    <a:lnTo>
                      <a:pt x="132" y="90"/>
                    </a:lnTo>
                    <a:lnTo>
                      <a:pt x="132" y="95"/>
                    </a:lnTo>
                    <a:lnTo>
                      <a:pt x="127" y="95"/>
                    </a:lnTo>
                    <a:lnTo>
                      <a:pt x="113" y="90"/>
                    </a:lnTo>
                    <a:lnTo>
                      <a:pt x="89" y="85"/>
                    </a:lnTo>
                    <a:lnTo>
                      <a:pt x="66" y="81"/>
                    </a:lnTo>
                    <a:lnTo>
                      <a:pt x="42" y="71"/>
                    </a:lnTo>
                    <a:lnTo>
                      <a:pt x="23" y="66"/>
                    </a:lnTo>
                    <a:lnTo>
                      <a:pt x="5" y="62"/>
                    </a:lnTo>
                    <a:lnTo>
                      <a:pt x="0" y="62"/>
                    </a:lnTo>
                    <a:lnTo>
                      <a:pt x="0" y="43"/>
                    </a:lnTo>
                    <a:lnTo>
                      <a:pt x="5" y="24"/>
                    </a:lnTo>
                    <a:lnTo>
                      <a:pt x="9" y="9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5000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3" name="Freeform 776"/>
              <p:cNvSpPr>
                <a:spLocks/>
              </p:cNvSpPr>
              <p:nvPr/>
            </p:nvSpPr>
            <p:spPr bwMode="auto">
              <a:xfrm>
                <a:off x="3611" y="4119"/>
                <a:ext cx="19" cy="23"/>
              </a:xfrm>
              <a:custGeom>
                <a:avLst/>
                <a:gdLst>
                  <a:gd name="T0" fmla="*/ 5 w 19"/>
                  <a:gd name="T1" fmla="*/ 0 h 23"/>
                  <a:gd name="T2" fmla="*/ 0 w 19"/>
                  <a:gd name="T3" fmla="*/ 4 h 23"/>
                  <a:gd name="T4" fmla="*/ 0 w 19"/>
                  <a:gd name="T5" fmla="*/ 9 h 23"/>
                  <a:gd name="T6" fmla="*/ 5 w 19"/>
                  <a:gd name="T7" fmla="*/ 19 h 23"/>
                  <a:gd name="T8" fmla="*/ 9 w 19"/>
                  <a:gd name="T9" fmla="*/ 23 h 23"/>
                  <a:gd name="T10" fmla="*/ 14 w 19"/>
                  <a:gd name="T11" fmla="*/ 19 h 23"/>
                  <a:gd name="T12" fmla="*/ 14 w 19"/>
                  <a:gd name="T13" fmla="*/ 19 h 23"/>
                  <a:gd name="T14" fmla="*/ 19 w 19"/>
                  <a:gd name="T15" fmla="*/ 19 h 23"/>
                  <a:gd name="T16" fmla="*/ 19 w 19"/>
                  <a:gd name="T17" fmla="*/ 14 h 23"/>
                  <a:gd name="T18" fmla="*/ 19 w 19"/>
                  <a:gd name="T19" fmla="*/ 9 h 23"/>
                  <a:gd name="T20" fmla="*/ 19 w 19"/>
                  <a:gd name="T21" fmla="*/ 4 h 23"/>
                  <a:gd name="T22" fmla="*/ 5 w 19"/>
                  <a:gd name="T23" fmla="*/ 0 h 23"/>
                  <a:gd name="T24" fmla="*/ 5 w 19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3"/>
                  <a:gd name="T41" fmla="*/ 19 w 19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3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19"/>
                    </a:lnTo>
                    <a:lnTo>
                      <a:pt x="9" y="23"/>
                    </a:lnTo>
                    <a:lnTo>
                      <a:pt x="14" y="19"/>
                    </a:lnTo>
                    <a:lnTo>
                      <a:pt x="19" y="19"/>
                    </a:lnTo>
                    <a:lnTo>
                      <a:pt x="19" y="14"/>
                    </a:lnTo>
                    <a:lnTo>
                      <a:pt x="19" y="9"/>
                    </a:lnTo>
                    <a:lnTo>
                      <a:pt x="19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C0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4" name="Freeform 777"/>
              <p:cNvSpPr>
                <a:spLocks/>
              </p:cNvSpPr>
              <p:nvPr/>
            </p:nvSpPr>
            <p:spPr bwMode="auto">
              <a:xfrm>
                <a:off x="3536" y="4104"/>
                <a:ext cx="42" cy="15"/>
              </a:xfrm>
              <a:custGeom>
                <a:avLst/>
                <a:gdLst>
                  <a:gd name="T0" fmla="*/ 18 w 42"/>
                  <a:gd name="T1" fmla="*/ 0 h 15"/>
                  <a:gd name="T2" fmla="*/ 18 w 42"/>
                  <a:gd name="T3" fmla="*/ 5 h 15"/>
                  <a:gd name="T4" fmla="*/ 14 w 42"/>
                  <a:gd name="T5" fmla="*/ 10 h 15"/>
                  <a:gd name="T6" fmla="*/ 14 w 42"/>
                  <a:gd name="T7" fmla="*/ 10 h 15"/>
                  <a:gd name="T8" fmla="*/ 9 w 42"/>
                  <a:gd name="T9" fmla="*/ 10 h 15"/>
                  <a:gd name="T10" fmla="*/ 0 w 42"/>
                  <a:gd name="T11" fmla="*/ 15 h 15"/>
                  <a:gd name="T12" fmla="*/ 4 w 42"/>
                  <a:gd name="T13" fmla="*/ 15 h 15"/>
                  <a:gd name="T14" fmla="*/ 14 w 42"/>
                  <a:gd name="T15" fmla="*/ 15 h 15"/>
                  <a:gd name="T16" fmla="*/ 18 w 42"/>
                  <a:gd name="T17" fmla="*/ 15 h 15"/>
                  <a:gd name="T18" fmla="*/ 23 w 42"/>
                  <a:gd name="T19" fmla="*/ 15 h 15"/>
                  <a:gd name="T20" fmla="*/ 28 w 42"/>
                  <a:gd name="T21" fmla="*/ 15 h 15"/>
                  <a:gd name="T22" fmla="*/ 33 w 42"/>
                  <a:gd name="T23" fmla="*/ 15 h 15"/>
                  <a:gd name="T24" fmla="*/ 33 w 42"/>
                  <a:gd name="T25" fmla="*/ 15 h 15"/>
                  <a:gd name="T26" fmla="*/ 42 w 42"/>
                  <a:gd name="T27" fmla="*/ 15 h 15"/>
                  <a:gd name="T28" fmla="*/ 42 w 42"/>
                  <a:gd name="T29" fmla="*/ 10 h 15"/>
                  <a:gd name="T30" fmla="*/ 37 w 42"/>
                  <a:gd name="T31" fmla="*/ 0 h 15"/>
                  <a:gd name="T32" fmla="*/ 33 w 42"/>
                  <a:gd name="T33" fmla="*/ 0 h 15"/>
                  <a:gd name="T34" fmla="*/ 28 w 42"/>
                  <a:gd name="T35" fmla="*/ 0 h 15"/>
                  <a:gd name="T36" fmla="*/ 23 w 42"/>
                  <a:gd name="T37" fmla="*/ 0 h 15"/>
                  <a:gd name="T38" fmla="*/ 18 w 42"/>
                  <a:gd name="T39" fmla="*/ 0 h 15"/>
                  <a:gd name="T40" fmla="*/ 18 w 42"/>
                  <a:gd name="T41" fmla="*/ 0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15"/>
                  <a:gd name="T65" fmla="*/ 42 w 42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15">
                    <a:moveTo>
                      <a:pt x="18" y="0"/>
                    </a:moveTo>
                    <a:lnTo>
                      <a:pt x="18" y="5"/>
                    </a:lnTo>
                    <a:lnTo>
                      <a:pt x="14" y="10"/>
                    </a:lnTo>
                    <a:lnTo>
                      <a:pt x="9" y="10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23" y="15"/>
                    </a:lnTo>
                    <a:lnTo>
                      <a:pt x="28" y="15"/>
                    </a:lnTo>
                    <a:lnTo>
                      <a:pt x="33" y="15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C0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5" name="Freeform 778"/>
              <p:cNvSpPr>
                <a:spLocks/>
              </p:cNvSpPr>
              <p:nvPr/>
            </p:nvSpPr>
            <p:spPr bwMode="auto">
              <a:xfrm>
                <a:off x="3606" y="3995"/>
                <a:ext cx="52" cy="133"/>
              </a:xfrm>
              <a:custGeom>
                <a:avLst/>
                <a:gdLst>
                  <a:gd name="T0" fmla="*/ 10 w 52"/>
                  <a:gd name="T1" fmla="*/ 0 h 133"/>
                  <a:gd name="T2" fmla="*/ 10 w 52"/>
                  <a:gd name="T3" fmla="*/ 10 h 133"/>
                  <a:gd name="T4" fmla="*/ 5 w 52"/>
                  <a:gd name="T5" fmla="*/ 24 h 133"/>
                  <a:gd name="T6" fmla="*/ 0 w 52"/>
                  <a:gd name="T7" fmla="*/ 57 h 133"/>
                  <a:gd name="T8" fmla="*/ 0 w 52"/>
                  <a:gd name="T9" fmla="*/ 62 h 133"/>
                  <a:gd name="T10" fmla="*/ 0 w 52"/>
                  <a:gd name="T11" fmla="*/ 67 h 133"/>
                  <a:gd name="T12" fmla="*/ 0 w 52"/>
                  <a:gd name="T13" fmla="*/ 71 h 133"/>
                  <a:gd name="T14" fmla="*/ 0 w 52"/>
                  <a:gd name="T15" fmla="*/ 71 h 133"/>
                  <a:gd name="T16" fmla="*/ 0 w 52"/>
                  <a:gd name="T17" fmla="*/ 81 h 133"/>
                  <a:gd name="T18" fmla="*/ 0 w 52"/>
                  <a:gd name="T19" fmla="*/ 100 h 133"/>
                  <a:gd name="T20" fmla="*/ 0 w 52"/>
                  <a:gd name="T21" fmla="*/ 119 h 133"/>
                  <a:gd name="T22" fmla="*/ 0 w 52"/>
                  <a:gd name="T23" fmla="*/ 128 h 133"/>
                  <a:gd name="T24" fmla="*/ 5 w 52"/>
                  <a:gd name="T25" fmla="*/ 128 h 133"/>
                  <a:gd name="T26" fmla="*/ 10 w 52"/>
                  <a:gd name="T27" fmla="*/ 133 h 133"/>
                  <a:gd name="T28" fmla="*/ 19 w 52"/>
                  <a:gd name="T29" fmla="*/ 133 h 133"/>
                  <a:gd name="T30" fmla="*/ 28 w 52"/>
                  <a:gd name="T31" fmla="*/ 124 h 133"/>
                  <a:gd name="T32" fmla="*/ 24 w 52"/>
                  <a:gd name="T33" fmla="*/ 90 h 133"/>
                  <a:gd name="T34" fmla="*/ 24 w 52"/>
                  <a:gd name="T35" fmla="*/ 81 h 133"/>
                  <a:gd name="T36" fmla="*/ 24 w 52"/>
                  <a:gd name="T37" fmla="*/ 76 h 133"/>
                  <a:gd name="T38" fmla="*/ 24 w 52"/>
                  <a:gd name="T39" fmla="*/ 71 h 133"/>
                  <a:gd name="T40" fmla="*/ 24 w 52"/>
                  <a:gd name="T41" fmla="*/ 62 h 133"/>
                  <a:gd name="T42" fmla="*/ 28 w 52"/>
                  <a:gd name="T43" fmla="*/ 52 h 133"/>
                  <a:gd name="T44" fmla="*/ 38 w 52"/>
                  <a:gd name="T45" fmla="*/ 43 h 133"/>
                  <a:gd name="T46" fmla="*/ 47 w 52"/>
                  <a:gd name="T47" fmla="*/ 33 h 133"/>
                  <a:gd name="T48" fmla="*/ 52 w 52"/>
                  <a:gd name="T49" fmla="*/ 14 h 133"/>
                  <a:gd name="T50" fmla="*/ 47 w 52"/>
                  <a:gd name="T51" fmla="*/ 10 h 133"/>
                  <a:gd name="T52" fmla="*/ 33 w 52"/>
                  <a:gd name="T53" fmla="*/ 5 h 133"/>
                  <a:gd name="T54" fmla="*/ 19 w 52"/>
                  <a:gd name="T55" fmla="*/ 0 h 133"/>
                  <a:gd name="T56" fmla="*/ 10 w 52"/>
                  <a:gd name="T57" fmla="*/ 0 h 1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2"/>
                  <a:gd name="T88" fmla="*/ 0 h 133"/>
                  <a:gd name="T89" fmla="*/ 52 w 52"/>
                  <a:gd name="T90" fmla="*/ 133 h 1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2" h="133">
                    <a:moveTo>
                      <a:pt x="10" y="0"/>
                    </a:moveTo>
                    <a:lnTo>
                      <a:pt x="10" y="10"/>
                    </a:lnTo>
                    <a:lnTo>
                      <a:pt x="5" y="24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81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28"/>
                    </a:lnTo>
                    <a:lnTo>
                      <a:pt x="5" y="128"/>
                    </a:lnTo>
                    <a:lnTo>
                      <a:pt x="10" y="133"/>
                    </a:lnTo>
                    <a:lnTo>
                      <a:pt x="19" y="133"/>
                    </a:lnTo>
                    <a:lnTo>
                      <a:pt x="28" y="124"/>
                    </a:lnTo>
                    <a:lnTo>
                      <a:pt x="24" y="90"/>
                    </a:lnTo>
                    <a:lnTo>
                      <a:pt x="24" y="81"/>
                    </a:lnTo>
                    <a:lnTo>
                      <a:pt x="24" y="76"/>
                    </a:lnTo>
                    <a:lnTo>
                      <a:pt x="24" y="71"/>
                    </a:lnTo>
                    <a:lnTo>
                      <a:pt x="24" y="62"/>
                    </a:lnTo>
                    <a:lnTo>
                      <a:pt x="28" y="52"/>
                    </a:lnTo>
                    <a:lnTo>
                      <a:pt x="38" y="43"/>
                    </a:lnTo>
                    <a:lnTo>
                      <a:pt x="47" y="33"/>
                    </a:lnTo>
                    <a:lnTo>
                      <a:pt x="52" y="14"/>
                    </a:lnTo>
                    <a:lnTo>
                      <a:pt x="47" y="10"/>
                    </a:lnTo>
                    <a:lnTo>
                      <a:pt x="33" y="5"/>
                    </a:lnTo>
                    <a:lnTo>
                      <a:pt x="1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" name="Freeform 779"/>
              <p:cNvSpPr>
                <a:spLocks/>
              </p:cNvSpPr>
              <p:nvPr/>
            </p:nvSpPr>
            <p:spPr bwMode="auto">
              <a:xfrm>
                <a:off x="3540" y="3981"/>
                <a:ext cx="90" cy="128"/>
              </a:xfrm>
              <a:custGeom>
                <a:avLst/>
                <a:gdLst>
                  <a:gd name="T0" fmla="*/ 57 w 90"/>
                  <a:gd name="T1" fmla="*/ 9 h 128"/>
                  <a:gd name="T2" fmla="*/ 47 w 90"/>
                  <a:gd name="T3" fmla="*/ 14 h 128"/>
                  <a:gd name="T4" fmla="*/ 29 w 90"/>
                  <a:gd name="T5" fmla="*/ 28 h 128"/>
                  <a:gd name="T6" fmla="*/ 14 w 90"/>
                  <a:gd name="T7" fmla="*/ 38 h 128"/>
                  <a:gd name="T8" fmla="*/ 5 w 90"/>
                  <a:gd name="T9" fmla="*/ 43 h 128"/>
                  <a:gd name="T10" fmla="*/ 0 w 90"/>
                  <a:gd name="T11" fmla="*/ 47 h 128"/>
                  <a:gd name="T12" fmla="*/ 0 w 90"/>
                  <a:gd name="T13" fmla="*/ 57 h 128"/>
                  <a:gd name="T14" fmla="*/ 0 w 90"/>
                  <a:gd name="T15" fmla="*/ 71 h 128"/>
                  <a:gd name="T16" fmla="*/ 5 w 90"/>
                  <a:gd name="T17" fmla="*/ 81 h 128"/>
                  <a:gd name="T18" fmla="*/ 5 w 90"/>
                  <a:gd name="T19" fmla="*/ 100 h 128"/>
                  <a:gd name="T20" fmla="*/ 10 w 90"/>
                  <a:gd name="T21" fmla="*/ 114 h 128"/>
                  <a:gd name="T22" fmla="*/ 14 w 90"/>
                  <a:gd name="T23" fmla="*/ 123 h 128"/>
                  <a:gd name="T24" fmla="*/ 14 w 90"/>
                  <a:gd name="T25" fmla="*/ 128 h 128"/>
                  <a:gd name="T26" fmla="*/ 19 w 90"/>
                  <a:gd name="T27" fmla="*/ 123 h 128"/>
                  <a:gd name="T28" fmla="*/ 33 w 90"/>
                  <a:gd name="T29" fmla="*/ 123 h 128"/>
                  <a:gd name="T30" fmla="*/ 33 w 90"/>
                  <a:gd name="T31" fmla="*/ 123 h 128"/>
                  <a:gd name="T32" fmla="*/ 33 w 90"/>
                  <a:gd name="T33" fmla="*/ 114 h 128"/>
                  <a:gd name="T34" fmla="*/ 29 w 90"/>
                  <a:gd name="T35" fmla="*/ 95 h 128"/>
                  <a:gd name="T36" fmla="*/ 24 w 90"/>
                  <a:gd name="T37" fmla="*/ 71 h 128"/>
                  <a:gd name="T38" fmla="*/ 19 w 90"/>
                  <a:gd name="T39" fmla="*/ 66 h 128"/>
                  <a:gd name="T40" fmla="*/ 19 w 90"/>
                  <a:gd name="T41" fmla="*/ 62 h 128"/>
                  <a:gd name="T42" fmla="*/ 29 w 90"/>
                  <a:gd name="T43" fmla="*/ 57 h 128"/>
                  <a:gd name="T44" fmla="*/ 43 w 90"/>
                  <a:gd name="T45" fmla="*/ 52 h 128"/>
                  <a:gd name="T46" fmla="*/ 61 w 90"/>
                  <a:gd name="T47" fmla="*/ 43 h 128"/>
                  <a:gd name="T48" fmla="*/ 71 w 90"/>
                  <a:gd name="T49" fmla="*/ 38 h 128"/>
                  <a:gd name="T50" fmla="*/ 80 w 90"/>
                  <a:gd name="T51" fmla="*/ 33 h 128"/>
                  <a:gd name="T52" fmla="*/ 80 w 90"/>
                  <a:gd name="T53" fmla="*/ 33 h 128"/>
                  <a:gd name="T54" fmla="*/ 90 w 90"/>
                  <a:gd name="T55" fmla="*/ 9 h 128"/>
                  <a:gd name="T56" fmla="*/ 80 w 90"/>
                  <a:gd name="T57" fmla="*/ 0 h 128"/>
                  <a:gd name="T58" fmla="*/ 57 w 90"/>
                  <a:gd name="T59" fmla="*/ 9 h 128"/>
                  <a:gd name="T60" fmla="*/ 57 w 90"/>
                  <a:gd name="T61" fmla="*/ 9 h 12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0"/>
                  <a:gd name="T94" fmla="*/ 0 h 128"/>
                  <a:gd name="T95" fmla="*/ 90 w 90"/>
                  <a:gd name="T96" fmla="*/ 128 h 12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0" h="128">
                    <a:moveTo>
                      <a:pt x="57" y="9"/>
                    </a:moveTo>
                    <a:lnTo>
                      <a:pt x="47" y="14"/>
                    </a:lnTo>
                    <a:lnTo>
                      <a:pt x="29" y="28"/>
                    </a:lnTo>
                    <a:lnTo>
                      <a:pt x="14" y="38"/>
                    </a:lnTo>
                    <a:lnTo>
                      <a:pt x="5" y="43"/>
                    </a:lnTo>
                    <a:lnTo>
                      <a:pt x="0" y="47"/>
                    </a:lnTo>
                    <a:lnTo>
                      <a:pt x="0" y="57"/>
                    </a:lnTo>
                    <a:lnTo>
                      <a:pt x="0" y="71"/>
                    </a:lnTo>
                    <a:lnTo>
                      <a:pt x="5" y="81"/>
                    </a:lnTo>
                    <a:lnTo>
                      <a:pt x="5" y="100"/>
                    </a:lnTo>
                    <a:lnTo>
                      <a:pt x="10" y="114"/>
                    </a:lnTo>
                    <a:lnTo>
                      <a:pt x="14" y="123"/>
                    </a:lnTo>
                    <a:lnTo>
                      <a:pt x="14" y="128"/>
                    </a:lnTo>
                    <a:lnTo>
                      <a:pt x="19" y="123"/>
                    </a:lnTo>
                    <a:lnTo>
                      <a:pt x="33" y="123"/>
                    </a:lnTo>
                    <a:lnTo>
                      <a:pt x="33" y="114"/>
                    </a:lnTo>
                    <a:lnTo>
                      <a:pt x="29" y="95"/>
                    </a:lnTo>
                    <a:lnTo>
                      <a:pt x="24" y="71"/>
                    </a:lnTo>
                    <a:lnTo>
                      <a:pt x="19" y="66"/>
                    </a:lnTo>
                    <a:lnTo>
                      <a:pt x="19" y="62"/>
                    </a:lnTo>
                    <a:lnTo>
                      <a:pt x="29" y="57"/>
                    </a:lnTo>
                    <a:lnTo>
                      <a:pt x="43" y="52"/>
                    </a:lnTo>
                    <a:lnTo>
                      <a:pt x="61" y="43"/>
                    </a:lnTo>
                    <a:lnTo>
                      <a:pt x="71" y="38"/>
                    </a:lnTo>
                    <a:lnTo>
                      <a:pt x="80" y="33"/>
                    </a:lnTo>
                    <a:lnTo>
                      <a:pt x="90" y="9"/>
                    </a:lnTo>
                    <a:lnTo>
                      <a:pt x="80" y="0"/>
                    </a:lnTo>
                    <a:lnTo>
                      <a:pt x="57" y="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7" name="Freeform 780"/>
              <p:cNvSpPr>
                <a:spLocks/>
              </p:cNvSpPr>
              <p:nvPr/>
            </p:nvSpPr>
            <p:spPr bwMode="auto">
              <a:xfrm>
                <a:off x="3620" y="3867"/>
                <a:ext cx="28" cy="38"/>
              </a:xfrm>
              <a:custGeom>
                <a:avLst/>
                <a:gdLst>
                  <a:gd name="T0" fmla="*/ 14 w 28"/>
                  <a:gd name="T1" fmla="*/ 0 h 38"/>
                  <a:gd name="T2" fmla="*/ 14 w 28"/>
                  <a:gd name="T3" fmla="*/ 5 h 38"/>
                  <a:gd name="T4" fmla="*/ 19 w 28"/>
                  <a:gd name="T5" fmla="*/ 14 h 38"/>
                  <a:gd name="T6" fmla="*/ 28 w 28"/>
                  <a:gd name="T7" fmla="*/ 19 h 38"/>
                  <a:gd name="T8" fmla="*/ 28 w 28"/>
                  <a:gd name="T9" fmla="*/ 24 h 38"/>
                  <a:gd name="T10" fmla="*/ 28 w 28"/>
                  <a:gd name="T11" fmla="*/ 24 h 38"/>
                  <a:gd name="T12" fmla="*/ 19 w 28"/>
                  <a:gd name="T13" fmla="*/ 28 h 38"/>
                  <a:gd name="T14" fmla="*/ 14 w 28"/>
                  <a:gd name="T15" fmla="*/ 33 h 38"/>
                  <a:gd name="T16" fmla="*/ 10 w 28"/>
                  <a:gd name="T17" fmla="*/ 38 h 38"/>
                  <a:gd name="T18" fmla="*/ 10 w 28"/>
                  <a:gd name="T19" fmla="*/ 33 h 38"/>
                  <a:gd name="T20" fmla="*/ 5 w 28"/>
                  <a:gd name="T21" fmla="*/ 24 h 38"/>
                  <a:gd name="T22" fmla="*/ 5 w 28"/>
                  <a:gd name="T23" fmla="*/ 9 h 38"/>
                  <a:gd name="T24" fmla="*/ 0 w 28"/>
                  <a:gd name="T25" fmla="*/ 5 h 38"/>
                  <a:gd name="T26" fmla="*/ 10 w 28"/>
                  <a:gd name="T27" fmla="*/ 0 h 38"/>
                  <a:gd name="T28" fmla="*/ 14 w 28"/>
                  <a:gd name="T29" fmla="*/ 0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38"/>
                  <a:gd name="T47" fmla="*/ 28 w 28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38">
                    <a:moveTo>
                      <a:pt x="14" y="0"/>
                    </a:moveTo>
                    <a:lnTo>
                      <a:pt x="14" y="5"/>
                    </a:lnTo>
                    <a:lnTo>
                      <a:pt x="19" y="14"/>
                    </a:lnTo>
                    <a:lnTo>
                      <a:pt x="28" y="19"/>
                    </a:lnTo>
                    <a:lnTo>
                      <a:pt x="28" y="24"/>
                    </a:lnTo>
                    <a:lnTo>
                      <a:pt x="19" y="28"/>
                    </a:lnTo>
                    <a:lnTo>
                      <a:pt x="14" y="33"/>
                    </a:lnTo>
                    <a:lnTo>
                      <a:pt x="10" y="38"/>
                    </a:lnTo>
                    <a:lnTo>
                      <a:pt x="10" y="33"/>
                    </a:lnTo>
                    <a:lnTo>
                      <a:pt x="5" y="24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8" name="Freeform 781"/>
              <p:cNvSpPr>
                <a:spLocks/>
              </p:cNvSpPr>
              <p:nvPr/>
            </p:nvSpPr>
            <p:spPr bwMode="auto">
              <a:xfrm>
                <a:off x="3620" y="3886"/>
                <a:ext cx="28" cy="81"/>
              </a:xfrm>
              <a:custGeom>
                <a:avLst/>
                <a:gdLst>
                  <a:gd name="T0" fmla="*/ 5 w 28"/>
                  <a:gd name="T1" fmla="*/ 5 h 81"/>
                  <a:gd name="T2" fmla="*/ 10 w 28"/>
                  <a:gd name="T3" fmla="*/ 0 h 81"/>
                  <a:gd name="T4" fmla="*/ 24 w 28"/>
                  <a:gd name="T5" fmla="*/ 5 h 81"/>
                  <a:gd name="T6" fmla="*/ 28 w 28"/>
                  <a:gd name="T7" fmla="*/ 19 h 81"/>
                  <a:gd name="T8" fmla="*/ 24 w 28"/>
                  <a:gd name="T9" fmla="*/ 81 h 81"/>
                  <a:gd name="T10" fmla="*/ 0 w 28"/>
                  <a:gd name="T11" fmla="*/ 81 h 81"/>
                  <a:gd name="T12" fmla="*/ 0 w 28"/>
                  <a:gd name="T13" fmla="*/ 14 h 81"/>
                  <a:gd name="T14" fmla="*/ 5 w 28"/>
                  <a:gd name="T15" fmla="*/ 5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81"/>
                  <a:gd name="T26" fmla="*/ 28 w 28"/>
                  <a:gd name="T27" fmla="*/ 81 h 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81">
                    <a:moveTo>
                      <a:pt x="5" y="5"/>
                    </a:moveTo>
                    <a:lnTo>
                      <a:pt x="10" y="0"/>
                    </a:lnTo>
                    <a:lnTo>
                      <a:pt x="24" y="5"/>
                    </a:lnTo>
                    <a:lnTo>
                      <a:pt x="28" y="19"/>
                    </a:lnTo>
                    <a:lnTo>
                      <a:pt x="24" y="81"/>
                    </a:lnTo>
                    <a:lnTo>
                      <a:pt x="0" y="81"/>
                    </a:lnTo>
                    <a:lnTo>
                      <a:pt x="0" y="14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9" name="Freeform 782"/>
              <p:cNvSpPr>
                <a:spLocks/>
              </p:cNvSpPr>
              <p:nvPr/>
            </p:nvSpPr>
            <p:spPr bwMode="auto">
              <a:xfrm>
                <a:off x="3592" y="3881"/>
                <a:ext cx="89" cy="133"/>
              </a:xfrm>
              <a:custGeom>
                <a:avLst/>
                <a:gdLst>
                  <a:gd name="T0" fmla="*/ 28 w 89"/>
                  <a:gd name="T1" fmla="*/ 5 h 133"/>
                  <a:gd name="T2" fmla="*/ 5 w 89"/>
                  <a:gd name="T3" fmla="*/ 19 h 133"/>
                  <a:gd name="T4" fmla="*/ 9 w 89"/>
                  <a:gd name="T5" fmla="*/ 24 h 133"/>
                  <a:gd name="T6" fmla="*/ 14 w 89"/>
                  <a:gd name="T7" fmla="*/ 38 h 133"/>
                  <a:gd name="T8" fmla="*/ 14 w 89"/>
                  <a:gd name="T9" fmla="*/ 57 h 133"/>
                  <a:gd name="T10" fmla="*/ 19 w 89"/>
                  <a:gd name="T11" fmla="*/ 76 h 133"/>
                  <a:gd name="T12" fmla="*/ 14 w 89"/>
                  <a:gd name="T13" fmla="*/ 95 h 133"/>
                  <a:gd name="T14" fmla="*/ 9 w 89"/>
                  <a:gd name="T15" fmla="*/ 105 h 133"/>
                  <a:gd name="T16" fmla="*/ 5 w 89"/>
                  <a:gd name="T17" fmla="*/ 109 h 133"/>
                  <a:gd name="T18" fmla="*/ 0 w 89"/>
                  <a:gd name="T19" fmla="*/ 114 h 133"/>
                  <a:gd name="T20" fmla="*/ 5 w 89"/>
                  <a:gd name="T21" fmla="*/ 114 h 133"/>
                  <a:gd name="T22" fmla="*/ 9 w 89"/>
                  <a:gd name="T23" fmla="*/ 114 h 133"/>
                  <a:gd name="T24" fmla="*/ 14 w 89"/>
                  <a:gd name="T25" fmla="*/ 119 h 133"/>
                  <a:gd name="T26" fmla="*/ 19 w 89"/>
                  <a:gd name="T27" fmla="*/ 124 h 133"/>
                  <a:gd name="T28" fmla="*/ 24 w 89"/>
                  <a:gd name="T29" fmla="*/ 124 h 133"/>
                  <a:gd name="T30" fmla="*/ 33 w 89"/>
                  <a:gd name="T31" fmla="*/ 109 h 133"/>
                  <a:gd name="T32" fmla="*/ 28 w 89"/>
                  <a:gd name="T33" fmla="*/ 124 h 133"/>
                  <a:gd name="T34" fmla="*/ 33 w 89"/>
                  <a:gd name="T35" fmla="*/ 128 h 133"/>
                  <a:gd name="T36" fmla="*/ 42 w 89"/>
                  <a:gd name="T37" fmla="*/ 124 h 133"/>
                  <a:gd name="T38" fmla="*/ 52 w 89"/>
                  <a:gd name="T39" fmla="*/ 128 h 133"/>
                  <a:gd name="T40" fmla="*/ 61 w 89"/>
                  <a:gd name="T41" fmla="*/ 133 h 133"/>
                  <a:gd name="T42" fmla="*/ 66 w 89"/>
                  <a:gd name="T43" fmla="*/ 133 h 133"/>
                  <a:gd name="T44" fmla="*/ 66 w 89"/>
                  <a:gd name="T45" fmla="*/ 128 h 133"/>
                  <a:gd name="T46" fmla="*/ 66 w 89"/>
                  <a:gd name="T47" fmla="*/ 114 h 133"/>
                  <a:gd name="T48" fmla="*/ 66 w 89"/>
                  <a:gd name="T49" fmla="*/ 100 h 133"/>
                  <a:gd name="T50" fmla="*/ 66 w 89"/>
                  <a:gd name="T51" fmla="*/ 90 h 133"/>
                  <a:gd name="T52" fmla="*/ 71 w 89"/>
                  <a:gd name="T53" fmla="*/ 62 h 133"/>
                  <a:gd name="T54" fmla="*/ 80 w 89"/>
                  <a:gd name="T55" fmla="*/ 43 h 133"/>
                  <a:gd name="T56" fmla="*/ 85 w 89"/>
                  <a:gd name="T57" fmla="*/ 24 h 133"/>
                  <a:gd name="T58" fmla="*/ 89 w 89"/>
                  <a:gd name="T59" fmla="*/ 14 h 133"/>
                  <a:gd name="T60" fmla="*/ 85 w 89"/>
                  <a:gd name="T61" fmla="*/ 10 h 133"/>
                  <a:gd name="T62" fmla="*/ 71 w 89"/>
                  <a:gd name="T63" fmla="*/ 5 h 133"/>
                  <a:gd name="T64" fmla="*/ 56 w 89"/>
                  <a:gd name="T65" fmla="*/ 0 h 133"/>
                  <a:gd name="T66" fmla="*/ 52 w 89"/>
                  <a:gd name="T67" fmla="*/ 0 h 133"/>
                  <a:gd name="T68" fmla="*/ 33 w 89"/>
                  <a:gd name="T69" fmla="*/ 71 h 133"/>
                  <a:gd name="T70" fmla="*/ 28 w 89"/>
                  <a:gd name="T71" fmla="*/ 5 h 133"/>
                  <a:gd name="T72" fmla="*/ 28 w 89"/>
                  <a:gd name="T73" fmla="*/ 5 h 1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9"/>
                  <a:gd name="T112" fmla="*/ 0 h 133"/>
                  <a:gd name="T113" fmla="*/ 89 w 89"/>
                  <a:gd name="T114" fmla="*/ 133 h 1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9" h="133">
                    <a:moveTo>
                      <a:pt x="28" y="5"/>
                    </a:moveTo>
                    <a:lnTo>
                      <a:pt x="5" y="19"/>
                    </a:lnTo>
                    <a:lnTo>
                      <a:pt x="9" y="24"/>
                    </a:lnTo>
                    <a:lnTo>
                      <a:pt x="14" y="38"/>
                    </a:lnTo>
                    <a:lnTo>
                      <a:pt x="14" y="57"/>
                    </a:lnTo>
                    <a:lnTo>
                      <a:pt x="19" y="76"/>
                    </a:lnTo>
                    <a:lnTo>
                      <a:pt x="14" y="95"/>
                    </a:lnTo>
                    <a:lnTo>
                      <a:pt x="9" y="105"/>
                    </a:lnTo>
                    <a:lnTo>
                      <a:pt x="5" y="109"/>
                    </a:lnTo>
                    <a:lnTo>
                      <a:pt x="0" y="114"/>
                    </a:lnTo>
                    <a:lnTo>
                      <a:pt x="5" y="114"/>
                    </a:lnTo>
                    <a:lnTo>
                      <a:pt x="9" y="114"/>
                    </a:lnTo>
                    <a:lnTo>
                      <a:pt x="14" y="119"/>
                    </a:lnTo>
                    <a:lnTo>
                      <a:pt x="19" y="124"/>
                    </a:lnTo>
                    <a:lnTo>
                      <a:pt x="24" y="124"/>
                    </a:lnTo>
                    <a:lnTo>
                      <a:pt x="33" y="109"/>
                    </a:lnTo>
                    <a:lnTo>
                      <a:pt x="28" y="124"/>
                    </a:lnTo>
                    <a:lnTo>
                      <a:pt x="33" y="128"/>
                    </a:lnTo>
                    <a:lnTo>
                      <a:pt x="42" y="124"/>
                    </a:lnTo>
                    <a:lnTo>
                      <a:pt x="52" y="128"/>
                    </a:lnTo>
                    <a:lnTo>
                      <a:pt x="61" y="133"/>
                    </a:lnTo>
                    <a:lnTo>
                      <a:pt x="66" y="133"/>
                    </a:lnTo>
                    <a:lnTo>
                      <a:pt x="66" y="128"/>
                    </a:lnTo>
                    <a:lnTo>
                      <a:pt x="66" y="114"/>
                    </a:lnTo>
                    <a:lnTo>
                      <a:pt x="66" y="100"/>
                    </a:lnTo>
                    <a:lnTo>
                      <a:pt x="66" y="90"/>
                    </a:lnTo>
                    <a:lnTo>
                      <a:pt x="71" y="62"/>
                    </a:lnTo>
                    <a:lnTo>
                      <a:pt x="80" y="43"/>
                    </a:lnTo>
                    <a:lnTo>
                      <a:pt x="85" y="24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71" y="5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33" y="71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5564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0" name="Rectangle 783"/>
              <p:cNvSpPr>
                <a:spLocks noChangeArrowheads="1"/>
              </p:cNvSpPr>
              <p:nvPr/>
            </p:nvSpPr>
            <p:spPr bwMode="auto">
              <a:xfrm>
                <a:off x="3620" y="3867"/>
                <a:ext cx="24" cy="33"/>
              </a:xfrm>
              <a:prstGeom prst="rect">
                <a:avLst/>
              </a:prstGeom>
              <a:solidFill>
                <a:srgbClr val="D3A5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1" name="Freeform 784"/>
              <p:cNvSpPr>
                <a:spLocks/>
              </p:cNvSpPr>
              <p:nvPr/>
            </p:nvSpPr>
            <p:spPr bwMode="auto">
              <a:xfrm>
                <a:off x="3625" y="3867"/>
                <a:ext cx="14" cy="24"/>
              </a:xfrm>
              <a:custGeom>
                <a:avLst/>
                <a:gdLst>
                  <a:gd name="T0" fmla="*/ 9 w 14"/>
                  <a:gd name="T1" fmla="*/ 0 h 24"/>
                  <a:gd name="T2" fmla="*/ 14 w 14"/>
                  <a:gd name="T3" fmla="*/ 9 h 24"/>
                  <a:gd name="T4" fmla="*/ 14 w 14"/>
                  <a:gd name="T5" fmla="*/ 14 h 24"/>
                  <a:gd name="T6" fmla="*/ 9 w 14"/>
                  <a:gd name="T7" fmla="*/ 19 h 24"/>
                  <a:gd name="T8" fmla="*/ 5 w 14"/>
                  <a:gd name="T9" fmla="*/ 24 h 24"/>
                  <a:gd name="T10" fmla="*/ 0 w 14"/>
                  <a:gd name="T11" fmla="*/ 24 h 24"/>
                  <a:gd name="T12" fmla="*/ 0 w 14"/>
                  <a:gd name="T13" fmla="*/ 14 h 24"/>
                  <a:gd name="T14" fmla="*/ 0 w 14"/>
                  <a:gd name="T15" fmla="*/ 5 h 24"/>
                  <a:gd name="T16" fmla="*/ 9 w 14"/>
                  <a:gd name="T17" fmla="*/ 0 h 24"/>
                  <a:gd name="T18" fmla="*/ 9 w 14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24"/>
                  <a:gd name="T32" fmla="*/ 14 w 14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24">
                    <a:moveTo>
                      <a:pt x="9" y="0"/>
                    </a:moveTo>
                    <a:lnTo>
                      <a:pt x="14" y="9"/>
                    </a:lnTo>
                    <a:lnTo>
                      <a:pt x="14" y="14"/>
                    </a:lnTo>
                    <a:lnTo>
                      <a:pt x="9" y="19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9" y="0"/>
                    </a:lnTo>
                    <a:close/>
                  </a:path>
                </a:pathLst>
              </a:custGeom>
              <a:blipFill dpi="0" rotWithShape="0">
                <a:blip r:embed="rId2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2" name="Rectangle 785"/>
              <p:cNvSpPr>
                <a:spLocks noChangeArrowheads="1"/>
              </p:cNvSpPr>
              <p:nvPr/>
            </p:nvSpPr>
            <p:spPr bwMode="auto">
              <a:xfrm>
                <a:off x="3620" y="3867"/>
                <a:ext cx="24" cy="33"/>
              </a:xfrm>
              <a:prstGeom prst="rect">
                <a:avLst/>
              </a:prstGeom>
              <a:solidFill>
                <a:srgbClr val="D3A5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3" name="Freeform 786"/>
              <p:cNvSpPr>
                <a:spLocks/>
              </p:cNvSpPr>
              <p:nvPr/>
            </p:nvSpPr>
            <p:spPr bwMode="auto">
              <a:xfrm>
                <a:off x="3601" y="3829"/>
                <a:ext cx="38" cy="52"/>
              </a:xfrm>
              <a:custGeom>
                <a:avLst/>
                <a:gdLst>
                  <a:gd name="T0" fmla="*/ 19 w 38"/>
                  <a:gd name="T1" fmla="*/ 0 h 52"/>
                  <a:gd name="T2" fmla="*/ 29 w 38"/>
                  <a:gd name="T3" fmla="*/ 5 h 52"/>
                  <a:gd name="T4" fmla="*/ 33 w 38"/>
                  <a:gd name="T5" fmla="*/ 9 h 52"/>
                  <a:gd name="T6" fmla="*/ 38 w 38"/>
                  <a:gd name="T7" fmla="*/ 19 h 52"/>
                  <a:gd name="T8" fmla="*/ 38 w 38"/>
                  <a:gd name="T9" fmla="*/ 28 h 52"/>
                  <a:gd name="T10" fmla="*/ 38 w 38"/>
                  <a:gd name="T11" fmla="*/ 33 h 52"/>
                  <a:gd name="T12" fmla="*/ 33 w 38"/>
                  <a:gd name="T13" fmla="*/ 43 h 52"/>
                  <a:gd name="T14" fmla="*/ 29 w 38"/>
                  <a:gd name="T15" fmla="*/ 47 h 52"/>
                  <a:gd name="T16" fmla="*/ 24 w 38"/>
                  <a:gd name="T17" fmla="*/ 52 h 52"/>
                  <a:gd name="T18" fmla="*/ 24 w 38"/>
                  <a:gd name="T19" fmla="*/ 52 h 52"/>
                  <a:gd name="T20" fmla="*/ 19 w 38"/>
                  <a:gd name="T21" fmla="*/ 47 h 52"/>
                  <a:gd name="T22" fmla="*/ 10 w 38"/>
                  <a:gd name="T23" fmla="*/ 43 h 52"/>
                  <a:gd name="T24" fmla="*/ 5 w 38"/>
                  <a:gd name="T25" fmla="*/ 33 h 52"/>
                  <a:gd name="T26" fmla="*/ 5 w 38"/>
                  <a:gd name="T27" fmla="*/ 28 h 52"/>
                  <a:gd name="T28" fmla="*/ 0 w 38"/>
                  <a:gd name="T29" fmla="*/ 24 h 52"/>
                  <a:gd name="T30" fmla="*/ 0 w 38"/>
                  <a:gd name="T31" fmla="*/ 14 h 52"/>
                  <a:gd name="T32" fmla="*/ 5 w 38"/>
                  <a:gd name="T33" fmla="*/ 9 h 52"/>
                  <a:gd name="T34" fmla="*/ 19 w 38"/>
                  <a:gd name="T35" fmla="*/ 0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"/>
                  <a:gd name="T55" fmla="*/ 0 h 52"/>
                  <a:gd name="T56" fmla="*/ 38 w 38"/>
                  <a:gd name="T57" fmla="*/ 52 h 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" h="52">
                    <a:moveTo>
                      <a:pt x="19" y="0"/>
                    </a:moveTo>
                    <a:lnTo>
                      <a:pt x="29" y="5"/>
                    </a:lnTo>
                    <a:lnTo>
                      <a:pt x="33" y="9"/>
                    </a:lnTo>
                    <a:lnTo>
                      <a:pt x="38" y="19"/>
                    </a:lnTo>
                    <a:lnTo>
                      <a:pt x="38" y="28"/>
                    </a:lnTo>
                    <a:lnTo>
                      <a:pt x="38" y="33"/>
                    </a:lnTo>
                    <a:lnTo>
                      <a:pt x="33" y="43"/>
                    </a:lnTo>
                    <a:lnTo>
                      <a:pt x="29" y="47"/>
                    </a:lnTo>
                    <a:lnTo>
                      <a:pt x="24" y="52"/>
                    </a:lnTo>
                    <a:lnTo>
                      <a:pt x="19" y="47"/>
                    </a:lnTo>
                    <a:lnTo>
                      <a:pt x="10" y="43"/>
                    </a:lnTo>
                    <a:lnTo>
                      <a:pt x="5" y="33"/>
                    </a:lnTo>
                    <a:lnTo>
                      <a:pt x="5" y="28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5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4" name="Freeform 787"/>
              <p:cNvSpPr>
                <a:spLocks/>
              </p:cNvSpPr>
              <p:nvPr/>
            </p:nvSpPr>
            <p:spPr bwMode="auto">
              <a:xfrm>
                <a:off x="3601" y="3829"/>
                <a:ext cx="38" cy="43"/>
              </a:xfrm>
              <a:custGeom>
                <a:avLst/>
                <a:gdLst>
                  <a:gd name="T0" fmla="*/ 24 w 38"/>
                  <a:gd name="T1" fmla="*/ 14 h 43"/>
                  <a:gd name="T2" fmla="*/ 10 w 38"/>
                  <a:gd name="T3" fmla="*/ 19 h 43"/>
                  <a:gd name="T4" fmla="*/ 0 w 38"/>
                  <a:gd name="T5" fmla="*/ 28 h 43"/>
                  <a:gd name="T6" fmla="*/ 0 w 38"/>
                  <a:gd name="T7" fmla="*/ 24 h 43"/>
                  <a:gd name="T8" fmla="*/ 0 w 38"/>
                  <a:gd name="T9" fmla="*/ 19 h 43"/>
                  <a:gd name="T10" fmla="*/ 5 w 38"/>
                  <a:gd name="T11" fmla="*/ 5 h 43"/>
                  <a:gd name="T12" fmla="*/ 15 w 38"/>
                  <a:gd name="T13" fmla="*/ 0 h 43"/>
                  <a:gd name="T14" fmla="*/ 29 w 38"/>
                  <a:gd name="T15" fmla="*/ 0 h 43"/>
                  <a:gd name="T16" fmla="*/ 38 w 38"/>
                  <a:gd name="T17" fmla="*/ 9 h 43"/>
                  <a:gd name="T18" fmla="*/ 38 w 38"/>
                  <a:gd name="T19" fmla="*/ 19 h 43"/>
                  <a:gd name="T20" fmla="*/ 38 w 38"/>
                  <a:gd name="T21" fmla="*/ 33 h 43"/>
                  <a:gd name="T22" fmla="*/ 38 w 38"/>
                  <a:gd name="T23" fmla="*/ 38 h 43"/>
                  <a:gd name="T24" fmla="*/ 33 w 38"/>
                  <a:gd name="T25" fmla="*/ 43 h 43"/>
                  <a:gd name="T26" fmla="*/ 38 w 38"/>
                  <a:gd name="T27" fmla="*/ 38 h 43"/>
                  <a:gd name="T28" fmla="*/ 38 w 38"/>
                  <a:gd name="T29" fmla="*/ 28 h 43"/>
                  <a:gd name="T30" fmla="*/ 33 w 38"/>
                  <a:gd name="T31" fmla="*/ 24 h 43"/>
                  <a:gd name="T32" fmla="*/ 29 w 38"/>
                  <a:gd name="T33" fmla="*/ 24 h 43"/>
                  <a:gd name="T34" fmla="*/ 29 w 38"/>
                  <a:gd name="T35" fmla="*/ 19 h 43"/>
                  <a:gd name="T36" fmla="*/ 24 w 38"/>
                  <a:gd name="T37" fmla="*/ 14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43"/>
                  <a:gd name="T59" fmla="*/ 38 w 38"/>
                  <a:gd name="T60" fmla="*/ 43 h 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43">
                    <a:moveTo>
                      <a:pt x="24" y="14"/>
                    </a:moveTo>
                    <a:lnTo>
                      <a:pt x="10" y="19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5" y="5"/>
                    </a:lnTo>
                    <a:lnTo>
                      <a:pt x="15" y="0"/>
                    </a:lnTo>
                    <a:lnTo>
                      <a:pt x="29" y="0"/>
                    </a:lnTo>
                    <a:lnTo>
                      <a:pt x="38" y="9"/>
                    </a:lnTo>
                    <a:lnTo>
                      <a:pt x="38" y="19"/>
                    </a:lnTo>
                    <a:lnTo>
                      <a:pt x="38" y="33"/>
                    </a:lnTo>
                    <a:lnTo>
                      <a:pt x="38" y="38"/>
                    </a:lnTo>
                    <a:lnTo>
                      <a:pt x="33" y="43"/>
                    </a:lnTo>
                    <a:lnTo>
                      <a:pt x="38" y="38"/>
                    </a:lnTo>
                    <a:lnTo>
                      <a:pt x="38" y="28"/>
                    </a:lnTo>
                    <a:lnTo>
                      <a:pt x="33" y="24"/>
                    </a:lnTo>
                    <a:lnTo>
                      <a:pt x="29" y="24"/>
                    </a:lnTo>
                    <a:lnTo>
                      <a:pt x="29" y="19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5" name="Freeform 788"/>
              <p:cNvSpPr>
                <a:spLocks/>
              </p:cNvSpPr>
              <p:nvPr/>
            </p:nvSpPr>
            <p:spPr bwMode="auto">
              <a:xfrm>
                <a:off x="3630" y="3876"/>
                <a:ext cx="18" cy="24"/>
              </a:xfrm>
              <a:custGeom>
                <a:avLst/>
                <a:gdLst>
                  <a:gd name="T0" fmla="*/ 9 w 18"/>
                  <a:gd name="T1" fmla="*/ 0 h 24"/>
                  <a:gd name="T2" fmla="*/ 4 w 18"/>
                  <a:gd name="T3" fmla="*/ 10 h 24"/>
                  <a:gd name="T4" fmla="*/ 0 w 18"/>
                  <a:gd name="T5" fmla="*/ 15 h 24"/>
                  <a:gd name="T6" fmla="*/ 9 w 18"/>
                  <a:gd name="T7" fmla="*/ 24 h 24"/>
                  <a:gd name="T8" fmla="*/ 18 w 18"/>
                  <a:gd name="T9" fmla="*/ 5 h 24"/>
                  <a:gd name="T10" fmla="*/ 9 w 18"/>
                  <a:gd name="T11" fmla="*/ 0 h 24"/>
                  <a:gd name="T12" fmla="*/ 9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9" y="0"/>
                    </a:moveTo>
                    <a:lnTo>
                      <a:pt x="4" y="10"/>
                    </a:lnTo>
                    <a:lnTo>
                      <a:pt x="0" y="15"/>
                    </a:lnTo>
                    <a:lnTo>
                      <a:pt x="9" y="24"/>
                    </a:lnTo>
                    <a:lnTo>
                      <a:pt x="18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6" name="Freeform 789"/>
              <p:cNvSpPr>
                <a:spLocks/>
              </p:cNvSpPr>
              <p:nvPr/>
            </p:nvSpPr>
            <p:spPr bwMode="auto">
              <a:xfrm>
                <a:off x="3620" y="3881"/>
                <a:ext cx="10" cy="14"/>
              </a:xfrm>
              <a:custGeom>
                <a:avLst/>
                <a:gdLst>
                  <a:gd name="T0" fmla="*/ 5 w 10"/>
                  <a:gd name="T1" fmla="*/ 0 h 14"/>
                  <a:gd name="T2" fmla="*/ 10 w 10"/>
                  <a:gd name="T3" fmla="*/ 5 h 14"/>
                  <a:gd name="T4" fmla="*/ 0 w 10"/>
                  <a:gd name="T5" fmla="*/ 14 h 14"/>
                  <a:gd name="T6" fmla="*/ 0 w 10"/>
                  <a:gd name="T7" fmla="*/ 5 h 14"/>
                  <a:gd name="T8" fmla="*/ 5 w 10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4"/>
                  <a:gd name="T17" fmla="*/ 10 w 1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4">
                    <a:moveTo>
                      <a:pt x="5" y="0"/>
                    </a:moveTo>
                    <a:lnTo>
                      <a:pt x="10" y="5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7" name="Freeform 790"/>
              <p:cNvSpPr>
                <a:spLocks/>
              </p:cNvSpPr>
              <p:nvPr/>
            </p:nvSpPr>
            <p:spPr bwMode="auto">
              <a:xfrm>
                <a:off x="3625" y="3891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5 w 9"/>
                  <a:gd name="T3" fmla="*/ 0 h 4"/>
                  <a:gd name="T4" fmla="*/ 9 w 9"/>
                  <a:gd name="T5" fmla="*/ 0 h 4"/>
                  <a:gd name="T6" fmla="*/ 5 w 9"/>
                  <a:gd name="T7" fmla="*/ 4 h 4"/>
                  <a:gd name="T8" fmla="*/ 0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"/>
                  <a:gd name="T17" fmla="*/ 9 w 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3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8" name="Freeform 791"/>
              <p:cNvSpPr>
                <a:spLocks/>
              </p:cNvSpPr>
              <p:nvPr/>
            </p:nvSpPr>
            <p:spPr bwMode="auto">
              <a:xfrm>
                <a:off x="3630" y="3872"/>
                <a:ext cx="14" cy="23"/>
              </a:xfrm>
              <a:custGeom>
                <a:avLst/>
                <a:gdLst>
                  <a:gd name="T0" fmla="*/ 9 w 14"/>
                  <a:gd name="T1" fmla="*/ 0 h 23"/>
                  <a:gd name="T2" fmla="*/ 4 w 14"/>
                  <a:gd name="T3" fmla="*/ 9 h 23"/>
                  <a:gd name="T4" fmla="*/ 0 w 14"/>
                  <a:gd name="T5" fmla="*/ 14 h 23"/>
                  <a:gd name="T6" fmla="*/ 9 w 14"/>
                  <a:gd name="T7" fmla="*/ 23 h 23"/>
                  <a:gd name="T8" fmla="*/ 14 w 14"/>
                  <a:gd name="T9" fmla="*/ 9 h 23"/>
                  <a:gd name="T10" fmla="*/ 9 w 14"/>
                  <a:gd name="T11" fmla="*/ 0 h 23"/>
                  <a:gd name="T12" fmla="*/ 9 w 14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3"/>
                  <a:gd name="T23" fmla="*/ 14 w 1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3">
                    <a:moveTo>
                      <a:pt x="9" y="0"/>
                    </a:moveTo>
                    <a:lnTo>
                      <a:pt x="4" y="9"/>
                    </a:lnTo>
                    <a:lnTo>
                      <a:pt x="0" y="14"/>
                    </a:lnTo>
                    <a:lnTo>
                      <a:pt x="9" y="23"/>
                    </a:lnTo>
                    <a:lnTo>
                      <a:pt x="14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9" name="Freeform 792"/>
              <p:cNvSpPr>
                <a:spLocks/>
              </p:cNvSpPr>
              <p:nvPr/>
            </p:nvSpPr>
            <p:spPr bwMode="auto">
              <a:xfrm>
                <a:off x="3620" y="3881"/>
                <a:ext cx="10" cy="14"/>
              </a:xfrm>
              <a:custGeom>
                <a:avLst/>
                <a:gdLst>
                  <a:gd name="T0" fmla="*/ 5 w 10"/>
                  <a:gd name="T1" fmla="*/ 0 h 14"/>
                  <a:gd name="T2" fmla="*/ 10 w 10"/>
                  <a:gd name="T3" fmla="*/ 5 h 14"/>
                  <a:gd name="T4" fmla="*/ 5 w 10"/>
                  <a:gd name="T5" fmla="*/ 14 h 14"/>
                  <a:gd name="T6" fmla="*/ 0 w 10"/>
                  <a:gd name="T7" fmla="*/ 5 h 14"/>
                  <a:gd name="T8" fmla="*/ 5 w 10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4"/>
                  <a:gd name="T17" fmla="*/ 10 w 1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4">
                    <a:moveTo>
                      <a:pt x="5" y="0"/>
                    </a:moveTo>
                    <a:lnTo>
                      <a:pt x="10" y="5"/>
                    </a:lnTo>
                    <a:lnTo>
                      <a:pt x="5" y="14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0" name="Freeform 793"/>
              <p:cNvSpPr>
                <a:spLocks/>
              </p:cNvSpPr>
              <p:nvPr/>
            </p:nvSpPr>
            <p:spPr bwMode="auto">
              <a:xfrm>
                <a:off x="3611" y="3886"/>
                <a:ext cx="14" cy="66"/>
              </a:xfrm>
              <a:custGeom>
                <a:avLst/>
                <a:gdLst>
                  <a:gd name="T0" fmla="*/ 9 w 14"/>
                  <a:gd name="T1" fmla="*/ 0 h 66"/>
                  <a:gd name="T2" fmla="*/ 9 w 14"/>
                  <a:gd name="T3" fmla="*/ 5 h 66"/>
                  <a:gd name="T4" fmla="*/ 9 w 14"/>
                  <a:gd name="T5" fmla="*/ 9 h 66"/>
                  <a:gd name="T6" fmla="*/ 14 w 14"/>
                  <a:gd name="T7" fmla="*/ 33 h 66"/>
                  <a:gd name="T8" fmla="*/ 14 w 14"/>
                  <a:gd name="T9" fmla="*/ 57 h 66"/>
                  <a:gd name="T10" fmla="*/ 14 w 14"/>
                  <a:gd name="T11" fmla="*/ 62 h 66"/>
                  <a:gd name="T12" fmla="*/ 14 w 14"/>
                  <a:gd name="T13" fmla="*/ 66 h 66"/>
                  <a:gd name="T14" fmla="*/ 14 w 14"/>
                  <a:gd name="T15" fmla="*/ 62 h 66"/>
                  <a:gd name="T16" fmla="*/ 9 w 14"/>
                  <a:gd name="T17" fmla="*/ 52 h 66"/>
                  <a:gd name="T18" fmla="*/ 5 w 14"/>
                  <a:gd name="T19" fmla="*/ 38 h 66"/>
                  <a:gd name="T20" fmla="*/ 0 w 14"/>
                  <a:gd name="T21" fmla="*/ 33 h 66"/>
                  <a:gd name="T22" fmla="*/ 5 w 14"/>
                  <a:gd name="T23" fmla="*/ 24 h 66"/>
                  <a:gd name="T24" fmla="*/ 5 w 14"/>
                  <a:gd name="T25" fmla="*/ 19 h 66"/>
                  <a:gd name="T26" fmla="*/ 5 w 14"/>
                  <a:gd name="T27" fmla="*/ 14 h 66"/>
                  <a:gd name="T28" fmla="*/ 0 w 14"/>
                  <a:gd name="T29" fmla="*/ 14 h 66"/>
                  <a:gd name="T30" fmla="*/ 5 w 14"/>
                  <a:gd name="T31" fmla="*/ 5 h 66"/>
                  <a:gd name="T32" fmla="*/ 5 w 14"/>
                  <a:gd name="T33" fmla="*/ 0 h 66"/>
                  <a:gd name="T34" fmla="*/ 9 w 14"/>
                  <a:gd name="T35" fmla="*/ 0 h 66"/>
                  <a:gd name="T36" fmla="*/ 9 w 14"/>
                  <a:gd name="T37" fmla="*/ 0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66"/>
                  <a:gd name="T59" fmla="*/ 14 w 14"/>
                  <a:gd name="T60" fmla="*/ 66 h 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66">
                    <a:moveTo>
                      <a:pt x="9" y="0"/>
                    </a:moveTo>
                    <a:lnTo>
                      <a:pt x="9" y="5"/>
                    </a:lnTo>
                    <a:lnTo>
                      <a:pt x="9" y="9"/>
                    </a:lnTo>
                    <a:lnTo>
                      <a:pt x="14" y="33"/>
                    </a:lnTo>
                    <a:lnTo>
                      <a:pt x="14" y="57"/>
                    </a:lnTo>
                    <a:lnTo>
                      <a:pt x="14" y="62"/>
                    </a:lnTo>
                    <a:lnTo>
                      <a:pt x="14" y="66"/>
                    </a:lnTo>
                    <a:lnTo>
                      <a:pt x="14" y="62"/>
                    </a:lnTo>
                    <a:lnTo>
                      <a:pt x="9" y="52"/>
                    </a:lnTo>
                    <a:lnTo>
                      <a:pt x="5" y="38"/>
                    </a:lnTo>
                    <a:lnTo>
                      <a:pt x="0" y="33"/>
                    </a:lnTo>
                    <a:lnTo>
                      <a:pt x="5" y="24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F8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1" name="Freeform 794"/>
              <p:cNvSpPr>
                <a:spLocks/>
              </p:cNvSpPr>
              <p:nvPr/>
            </p:nvSpPr>
            <p:spPr bwMode="auto">
              <a:xfrm>
                <a:off x="3620" y="3876"/>
                <a:ext cx="33" cy="81"/>
              </a:xfrm>
              <a:custGeom>
                <a:avLst/>
                <a:gdLst>
                  <a:gd name="T0" fmla="*/ 24 w 33"/>
                  <a:gd name="T1" fmla="*/ 0 h 81"/>
                  <a:gd name="T2" fmla="*/ 24 w 33"/>
                  <a:gd name="T3" fmla="*/ 10 h 81"/>
                  <a:gd name="T4" fmla="*/ 19 w 33"/>
                  <a:gd name="T5" fmla="*/ 24 h 81"/>
                  <a:gd name="T6" fmla="*/ 14 w 33"/>
                  <a:gd name="T7" fmla="*/ 34 h 81"/>
                  <a:gd name="T8" fmla="*/ 14 w 33"/>
                  <a:gd name="T9" fmla="*/ 43 h 81"/>
                  <a:gd name="T10" fmla="*/ 14 w 33"/>
                  <a:gd name="T11" fmla="*/ 53 h 81"/>
                  <a:gd name="T12" fmla="*/ 10 w 33"/>
                  <a:gd name="T13" fmla="*/ 62 h 81"/>
                  <a:gd name="T14" fmla="*/ 5 w 33"/>
                  <a:gd name="T15" fmla="*/ 76 h 81"/>
                  <a:gd name="T16" fmla="*/ 0 w 33"/>
                  <a:gd name="T17" fmla="*/ 81 h 81"/>
                  <a:gd name="T18" fmla="*/ 5 w 33"/>
                  <a:gd name="T19" fmla="*/ 76 h 81"/>
                  <a:gd name="T20" fmla="*/ 14 w 33"/>
                  <a:gd name="T21" fmla="*/ 67 h 81"/>
                  <a:gd name="T22" fmla="*/ 19 w 33"/>
                  <a:gd name="T23" fmla="*/ 53 h 81"/>
                  <a:gd name="T24" fmla="*/ 24 w 33"/>
                  <a:gd name="T25" fmla="*/ 48 h 81"/>
                  <a:gd name="T26" fmla="*/ 24 w 33"/>
                  <a:gd name="T27" fmla="*/ 43 h 81"/>
                  <a:gd name="T28" fmla="*/ 24 w 33"/>
                  <a:gd name="T29" fmla="*/ 38 h 81"/>
                  <a:gd name="T30" fmla="*/ 28 w 33"/>
                  <a:gd name="T31" fmla="*/ 34 h 81"/>
                  <a:gd name="T32" fmla="*/ 33 w 33"/>
                  <a:gd name="T33" fmla="*/ 29 h 81"/>
                  <a:gd name="T34" fmla="*/ 33 w 33"/>
                  <a:gd name="T35" fmla="*/ 24 h 81"/>
                  <a:gd name="T36" fmla="*/ 33 w 33"/>
                  <a:gd name="T37" fmla="*/ 15 h 81"/>
                  <a:gd name="T38" fmla="*/ 33 w 33"/>
                  <a:gd name="T39" fmla="*/ 10 h 81"/>
                  <a:gd name="T40" fmla="*/ 33 w 33"/>
                  <a:gd name="T41" fmla="*/ 5 h 81"/>
                  <a:gd name="T42" fmla="*/ 24 w 33"/>
                  <a:gd name="T43" fmla="*/ 0 h 81"/>
                  <a:gd name="T44" fmla="*/ 24 w 33"/>
                  <a:gd name="T45" fmla="*/ 0 h 8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"/>
                  <a:gd name="T70" fmla="*/ 0 h 81"/>
                  <a:gd name="T71" fmla="*/ 33 w 33"/>
                  <a:gd name="T72" fmla="*/ 81 h 8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" h="81">
                    <a:moveTo>
                      <a:pt x="24" y="0"/>
                    </a:moveTo>
                    <a:lnTo>
                      <a:pt x="24" y="10"/>
                    </a:lnTo>
                    <a:lnTo>
                      <a:pt x="19" y="24"/>
                    </a:lnTo>
                    <a:lnTo>
                      <a:pt x="14" y="34"/>
                    </a:lnTo>
                    <a:lnTo>
                      <a:pt x="14" y="43"/>
                    </a:lnTo>
                    <a:lnTo>
                      <a:pt x="14" y="53"/>
                    </a:lnTo>
                    <a:lnTo>
                      <a:pt x="10" y="62"/>
                    </a:lnTo>
                    <a:lnTo>
                      <a:pt x="5" y="76"/>
                    </a:lnTo>
                    <a:lnTo>
                      <a:pt x="0" y="81"/>
                    </a:lnTo>
                    <a:lnTo>
                      <a:pt x="5" y="76"/>
                    </a:lnTo>
                    <a:lnTo>
                      <a:pt x="14" y="67"/>
                    </a:lnTo>
                    <a:lnTo>
                      <a:pt x="19" y="53"/>
                    </a:lnTo>
                    <a:lnTo>
                      <a:pt x="24" y="48"/>
                    </a:lnTo>
                    <a:lnTo>
                      <a:pt x="24" y="43"/>
                    </a:lnTo>
                    <a:lnTo>
                      <a:pt x="24" y="38"/>
                    </a:lnTo>
                    <a:lnTo>
                      <a:pt x="28" y="34"/>
                    </a:lnTo>
                    <a:lnTo>
                      <a:pt x="33" y="29"/>
                    </a:lnTo>
                    <a:lnTo>
                      <a:pt x="33" y="24"/>
                    </a:lnTo>
                    <a:lnTo>
                      <a:pt x="33" y="15"/>
                    </a:lnTo>
                    <a:lnTo>
                      <a:pt x="33" y="10"/>
                    </a:lnTo>
                    <a:lnTo>
                      <a:pt x="33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F8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2" name="Freeform 795"/>
              <p:cNvSpPr>
                <a:spLocks/>
              </p:cNvSpPr>
              <p:nvPr/>
            </p:nvSpPr>
            <p:spPr bwMode="auto">
              <a:xfrm>
                <a:off x="3625" y="3976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F8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3" name="Freeform 796"/>
              <p:cNvSpPr>
                <a:spLocks/>
              </p:cNvSpPr>
              <p:nvPr/>
            </p:nvSpPr>
            <p:spPr bwMode="auto">
              <a:xfrm>
                <a:off x="3625" y="3962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F8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4" name="Freeform 797"/>
              <p:cNvSpPr>
                <a:spLocks/>
              </p:cNvSpPr>
              <p:nvPr/>
            </p:nvSpPr>
            <p:spPr bwMode="auto">
              <a:xfrm>
                <a:off x="3545" y="4038"/>
                <a:ext cx="14" cy="5"/>
              </a:xfrm>
              <a:custGeom>
                <a:avLst/>
                <a:gdLst>
                  <a:gd name="T0" fmla="*/ 0 w 14"/>
                  <a:gd name="T1" fmla="*/ 0 h 5"/>
                  <a:gd name="T2" fmla="*/ 9 w 14"/>
                  <a:gd name="T3" fmla="*/ 0 h 5"/>
                  <a:gd name="T4" fmla="*/ 14 w 14"/>
                  <a:gd name="T5" fmla="*/ 5 h 5"/>
                  <a:gd name="T6" fmla="*/ 9 w 14"/>
                  <a:gd name="T7" fmla="*/ 5 h 5"/>
                  <a:gd name="T8" fmla="*/ 0 w 1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"/>
                  <a:gd name="T17" fmla="*/ 14 w 1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">
                    <a:moveTo>
                      <a:pt x="0" y="0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5" name="Freeform 798"/>
              <p:cNvSpPr>
                <a:spLocks/>
              </p:cNvSpPr>
              <p:nvPr/>
            </p:nvSpPr>
            <p:spPr bwMode="auto">
              <a:xfrm>
                <a:off x="3625" y="4066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5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6" name="Freeform 799"/>
              <p:cNvSpPr>
                <a:spLocks/>
              </p:cNvSpPr>
              <p:nvPr/>
            </p:nvSpPr>
            <p:spPr bwMode="auto">
              <a:xfrm>
                <a:off x="3606" y="4057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0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7" name="Freeform 800"/>
              <p:cNvSpPr>
                <a:spLocks/>
              </p:cNvSpPr>
              <p:nvPr/>
            </p:nvSpPr>
            <p:spPr bwMode="auto">
              <a:xfrm>
                <a:off x="3644" y="3895"/>
                <a:ext cx="47" cy="105"/>
              </a:xfrm>
              <a:custGeom>
                <a:avLst/>
                <a:gdLst>
                  <a:gd name="T0" fmla="*/ 37 w 47"/>
                  <a:gd name="T1" fmla="*/ 0 h 105"/>
                  <a:gd name="T2" fmla="*/ 37 w 47"/>
                  <a:gd name="T3" fmla="*/ 5 h 105"/>
                  <a:gd name="T4" fmla="*/ 42 w 47"/>
                  <a:gd name="T5" fmla="*/ 15 h 105"/>
                  <a:gd name="T6" fmla="*/ 42 w 47"/>
                  <a:gd name="T7" fmla="*/ 38 h 105"/>
                  <a:gd name="T8" fmla="*/ 47 w 47"/>
                  <a:gd name="T9" fmla="*/ 62 h 105"/>
                  <a:gd name="T10" fmla="*/ 47 w 47"/>
                  <a:gd name="T11" fmla="*/ 67 h 105"/>
                  <a:gd name="T12" fmla="*/ 47 w 47"/>
                  <a:gd name="T13" fmla="*/ 72 h 105"/>
                  <a:gd name="T14" fmla="*/ 47 w 47"/>
                  <a:gd name="T15" fmla="*/ 81 h 105"/>
                  <a:gd name="T16" fmla="*/ 42 w 47"/>
                  <a:gd name="T17" fmla="*/ 86 h 105"/>
                  <a:gd name="T18" fmla="*/ 28 w 47"/>
                  <a:gd name="T19" fmla="*/ 95 h 105"/>
                  <a:gd name="T20" fmla="*/ 14 w 47"/>
                  <a:gd name="T21" fmla="*/ 100 h 105"/>
                  <a:gd name="T22" fmla="*/ 9 w 47"/>
                  <a:gd name="T23" fmla="*/ 105 h 105"/>
                  <a:gd name="T24" fmla="*/ 4 w 47"/>
                  <a:gd name="T25" fmla="*/ 100 h 105"/>
                  <a:gd name="T26" fmla="*/ 0 w 47"/>
                  <a:gd name="T27" fmla="*/ 95 h 105"/>
                  <a:gd name="T28" fmla="*/ 4 w 47"/>
                  <a:gd name="T29" fmla="*/ 91 h 105"/>
                  <a:gd name="T30" fmla="*/ 14 w 47"/>
                  <a:gd name="T31" fmla="*/ 86 h 105"/>
                  <a:gd name="T32" fmla="*/ 28 w 47"/>
                  <a:gd name="T33" fmla="*/ 76 h 105"/>
                  <a:gd name="T34" fmla="*/ 33 w 47"/>
                  <a:gd name="T35" fmla="*/ 72 h 105"/>
                  <a:gd name="T36" fmla="*/ 33 w 47"/>
                  <a:gd name="T37" fmla="*/ 62 h 105"/>
                  <a:gd name="T38" fmla="*/ 28 w 47"/>
                  <a:gd name="T39" fmla="*/ 48 h 105"/>
                  <a:gd name="T40" fmla="*/ 28 w 47"/>
                  <a:gd name="T41" fmla="*/ 34 h 105"/>
                  <a:gd name="T42" fmla="*/ 23 w 47"/>
                  <a:gd name="T43" fmla="*/ 24 h 105"/>
                  <a:gd name="T44" fmla="*/ 37 w 47"/>
                  <a:gd name="T45" fmla="*/ 0 h 105"/>
                  <a:gd name="T46" fmla="*/ 37 w 47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105"/>
                  <a:gd name="T74" fmla="*/ 47 w 47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105">
                    <a:moveTo>
                      <a:pt x="37" y="0"/>
                    </a:moveTo>
                    <a:lnTo>
                      <a:pt x="37" y="5"/>
                    </a:lnTo>
                    <a:lnTo>
                      <a:pt x="42" y="15"/>
                    </a:lnTo>
                    <a:lnTo>
                      <a:pt x="42" y="38"/>
                    </a:lnTo>
                    <a:lnTo>
                      <a:pt x="47" y="62"/>
                    </a:lnTo>
                    <a:lnTo>
                      <a:pt x="47" y="67"/>
                    </a:lnTo>
                    <a:lnTo>
                      <a:pt x="47" y="72"/>
                    </a:lnTo>
                    <a:lnTo>
                      <a:pt x="47" y="81"/>
                    </a:lnTo>
                    <a:lnTo>
                      <a:pt x="42" y="86"/>
                    </a:lnTo>
                    <a:lnTo>
                      <a:pt x="28" y="95"/>
                    </a:lnTo>
                    <a:lnTo>
                      <a:pt x="14" y="100"/>
                    </a:lnTo>
                    <a:lnTo>
                      <a:pt x="9" y="105"/>
                    </a:lnTo>
                    <a:lnTo>
                      <a:pt x="4" y="100"/>
                    </a:lnTo>
                    <a:lnTo>
                      <a:pt x="0" y="95"/>
                    </a:lnTo>
                    <a:lnTo>
                      <a:pt x="4" y="91"/>
                    </a:lnTo>
                    <a:lnTo>
                      <a:pt x="14" y="86"/>
                    </a:lnTo>
                    <a:lnTo>
                      <a:pt x="28" y="76"/>
                    </a:lnTo>
                    <a:lnTo>
                      <a:pt x="33" y="72"/>
                    </a:lnTo>
                    <a:lnTo>
                      <a:pt x="33" y="62"/>
                    </a:lnTo>
                    <a:lnTo>
                      <a:pt x="28" y="48"/>
                    </a:lnTo>
                    <a:lnTo>
                      <a:pt x="28" y="34"/>
                    </a:lnTo>
                    <a:lnTo>
                      <a:pt x="23" y="2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5564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8" name="Freeform 801"/>
              <p:cNvSpPr>
                <a:spLocks/>
              </p:cNvSpPr>
              <p:nvPr/>
            </p:nvSpPr>
            <p:spPr bwMode="auto">
              <a:xfrm>
                <a:off x="3677" y="3967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4 w 9"/>
                  <a:gd name="T3" fmla="*/ 0 h 4"/>
                  <a:gd name="T4" fmla="*/ 9 w 9"/>
                  <a:gd name="T5" fmla="*/ 4 h 4"/>
                  <a:gd name="T6" fmla="*/ 4 w 9"/>
                  <a:gd name="T7" fmla="*/ 4 h 4"/>
                  <a:gd name="T8" fmla="*/ 0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"/>
                  <a:gd name="T17" fmla="*/ 9 w 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">
                    <a:moveTo>
                      <a:pt x="0" y="0"/>
                    </a:moveTo>
                    <a:lnTo>
                      <a:pt x="4" y="0"/>
                    </a:lnTo>
                    <a:lnTo>
                      <a:pt x="9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46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9" name="Freeform 802"/>
              <p:cNvSpPr>
                <a:spLocks/>
              </p:cNvSpPr>
              <p:nvPr/>
            </p:nvSpPr>
            <p:spPr bwMode="auto">
              <a:xfrm>
                <a:off x="3573" y="3986"/>
                <a:ext cx="19" cy="19"/>
              </a:xfrm>
              <a:custGeom>
                <a:avLst/>
                <a:gdLst>
                  <a:gd name="T0" fmla="*/ 0 w 19"/>
                  <a:gd name="T1" fmla="*/ 9 h 19"/>
                  <a:gd name="T2" fmla="*/ 10 w 19"/>
                  <a:gd name="T3" fmla="*/ 4 h 19"/>
                  <a:gd name="T4" fmla="*/ 14 w 19"/>
                  <a:gd name="T5" fmla="*/ 0 h 19"/>
                  <a:gd name="T6" fmla="*/ 19 w 19"/>
                  <a:gd name="T7" fmla="*/ 4 h 19"/>
                  <a:gd name="T8" fmla="*/ 14 w 19"/>
                  <a:gd name="T9" fmla="*/ 14 h 19"/>
                  <a:gd name="T10" fmla="*/ 10 w 19"/>
                  <a:gd name="T11" fmla="*/ 19 h 19"/>
                  <a:gd name="T12" fmla="*/ 5 w 19"/>
                  <a:gd name="T13" fmla="*/ 19 h 19"/>
                  <a:gd name="T14" fmla="*/ 0 w 19"/>
                  <a:gd name="T15" fmla="*/ 19 h 19"/>
                  <a:gd name="T16" fmla="*/ 0 w 19"/>
                  <a:gd name="T17" fmla="*/ 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9"/>
                  <a:gd name="T29" fmla="*/ 19 w 19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9">
                    <a:moveTo>
                      <a:pt x="0" y="9"/>
                    </a:moveTo>
                    <a:lnTo>
                      <a:pt x="10" y="4"/>
                    </a:lnTo>
                    <a:lnTo>
                      <a:pt x="14" y="0"/>
                    </a:lnTo>
                    <a:lnTo>
                      <a:pt x="19" y="4"/>
                    </a:lnTo>
                    <a:lnTo>
                      <a:pt x="14" y="14"/>
                    </a:lnTo>
                    <a:lnTo>
                      <a:pt x="10" y="19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0" name="Freeform 803"/>
              <p:cNvSpPr>
                <a:spLocks/>
              </p:cNvSpPr>
              <p:nvPr/>
            </p:nvSpPr>
            <p:spPr bwMode="auto">
              <a:xfrm>
                <a:off x="3550" y="3995"/>
                <a:ext cx="98" cy="43"/>
              </a:xfrm>
              <a:custGeom>
                <a:avLst/>
                <a:gdLst>
                  <a:gd name="T0" fmla="*/ 28 w 98"/>
                  <a:gd name="T1" fmla="*/ 0 h 43"/>
                  <a:gd name="T2" fmla="*/ 98 w 98"/>
                  <a:gd name="T3" fmla="*/ 19 h 43"/>
                  <a:gd name="T4" fmla="*/ 80 w 98"/>
                  <a:gd name="T5" fmla="*/ 43 h 43"/>
                  <a:gd name="T6" fmla="*/ 0 w 98"/>
                  <a:gd name="T7" fmla="*/ 19 h 43"/>
                  <a:gd name="T8" fmla="*/ 28 w 98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28" y="0"/>
                    </a:moveTo>
                    <a:lnTo>
                      <a:pt x="98" y="19"/>
                    </a:lnTo>
                    <a:lnTo>
                      <a:pt x="80" y="43"/>
                    </a:lnTo>
                    <a:lnTo>
                      <a:pt x="0" y="1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" name="Freeform 804"/>
              <p:cNvSpPr>
                <a:spLocks/>
              </p:cNvSpPr>
              <p:nvPr/>
            </p:nvSpPr>
            <p:spPr bwMode="auto">
              <a:xfrm>
                <a:off x="3550" y="4014"/>
                <a:ext cx="80" cy="29"/>
              </a:xfrm>
              <a:custGeom>
                <a:avLst/>
                <a:gdLst>
                  <a:gd name="T0" fmla="*/ 0 w 80"/>
                  <a:gd name="T1" fmla="*/ 0 h 29"/>
                  <a:gd name="T2" fmla="*/ 80 w 80"/>
                  <a:gd name="T3" fmla="*/ 24 h 29"/>
                  <a:gd name="T4" fmla="*/ 80 w 80"/>
                  <a:gd name="T5" fmla="*/ 29 h 29"/>
                  <a:gd name="T6" fmla="*/ 0 w 80"/>
                  <a:gd name="T7" fmla="*/ 5 h 29"/>
                  <a:gd name="T8" fmla="*/ 0 w 8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9"/>
                  <a:gd name="T17" fmla="*/ 80 w 80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9">
                    <a:moveTo>
                      <a:pt x="0" y="0"/>
                    </a:moveTo>
                    <a:lnTo>
                      <a:pt x="80" y="24"/>
                    </a:lnTo>
                    <a:lnTo>
                      <a:pt x="80" y="29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2" name="Freeform 805"/>
              <p:cNvSpPr>
                <a:spLocks/>
              </p:cNvSpPr>
              <p:nvPr/>
            </p:nvSpPr>
            <p:spPr bwMode="auto">
              <a:xfrm>
                <a:off x="3625" y="4014"/>
                <a:ext cx="23" cy="29"/>
              </a:xfrm>
              <a:custGeom>
                <a:avLst/>
                <a:gdLst>
                  <a:gd name="T0" fmla="*/ 5 w 23"/>
                  <a:gd name="T1" fmla="*/ 24 h 29"/>
                  <a:gd name="T2" fmla="*/ 23 w 23"/>
                  <a:gd name="T3" fmla="*/ 0 h 29"/>
                  <a:gd name="T4" fmla="*/ 23 w 23"/>
                  <a:gd name="T5" fmla="*/ 5 h 29"/>
                  <a:gd name="T6" fmla="*/ 0 w 23"/>
                  <a:gd name="T7" fmla="*/ 29 h 29"/>
                  <a:gd name="T8" fmla="*/ 5 w 23"/>
                  <a:gd name="T9" fmla="*/ 2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9"/>
                  <a:gd name="T17" fmla="*/ 23 w 2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9">
                    <a:moveTo>
                      <a:pt x="5" y="24"/>
                    </a:moveTo>
                    <a:lnTo>
                      <a:pt x="23" y="0"/>
                    </a:lnTo>
                    <a:lnTo>
                      <a:pt x="23" y="5"/>
                    </a:lnTo>
                    <a:lnTo>
                      <a:pt x="0" y="29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" name="Rectangle 806"/>
              <p:cNvSpPr>
                <a:spLocks noChangeArrowheads="1"/>
              </p:cNvSpPr>
              <p:nvPr/>
            </p:nvSpPr>
            <p:spPr bwMode="auto">
              <a:xfrm>
                <a:off x="3531" y="3981"/>
                <a:ext cx="103" cy="5"/>
              </a:xfrm>
              <a:prstGeom prst="rect">
                <a:avLst/>
              </a:prstGeom>
              <a:solidFill>
                <a:srgbClr val="D6D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4" name="Rectangle 807"/>
              <p:cNvSpPr>
                <a:spLocks noChangeArrowheads="1"/>
              </p:cNvSpPr>
              <p:nvPr/>
            </p:nvSpPr>
            <p:spPr bwMode="auto">
              <a:xfrm>
                <a:off x="3531" y="3986"/>
                <a:ext cx="103" cy="4"/>
              </a:xfrm>
              <a:prstGeom prst="rect">
                <a:avLst/>
              </a:prstGeom>
              <a:solidFill>
                <a:srgbClr val="D3D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5" name="Rectangle 808"/>
              <p:cNvSpPr>
                <a:spLocks noChangeArrowheads="1"/>
              </p:cNvSpPr>
              <p:nvPr/>
            </p:nvSpPr>
            <p:spPr bwMode="auto">
              <a:xfrm>
                <a:off x="3531" y="3990"/>
                <a:ext cx="103" cy="5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6" name="Rectangle 809"/>
              <p:cNvSpPr>
                <a:spLocks noChangeArrowheads="1"/>
              </p:cNvSpPr>
              <p:nvPr/>
            </p:nvSpPr>
            <p:spPr bwMode="auto">
              <a:xfrm>
                <a:off x="3531" y="3995"/>
                <a:ext cx="103" cy="5"/>
              </a:xfrm>
              <a:prstGeom prst="rect">
                <a:avLst/>
              </a:prstGeom>
              <a:solidFill>
                <a:srgbClr val="C4C4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7" name="Rectangle 810"/>
              <p:cNvSpPr>
                <a:spLocks noChangeArrowheads="1"/>
              </p:cNvSpPr>
              <p:nvPr/>
            </p:nvSpPr>
            <p:spPr bwMode="auto">
              <a:xfrm>
                <a:off x="3531" y="4000"/>
                <a:ext cx="103" cy="5"/>
              </a:xfrm>
              <a:prstGeom prst="rect">
                <a:avLst/>
              </a:prstGeom>
              <a:solidFill>
                <a:srgbClr val="BDBD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8" name="Rectangle 811"/>
              <p:cNvSpPr>
                <a:spLocks noChangeArrowheads="1"/>
              </p:cNvSpPr>
              <p:nvPr/>
            </p:nvSpPr>
            <p:spPr bwMode="auto">
              <a:xfrm>
                <a:off x="3531" y="4005"/>
                <a:ext cx="103" cy="4"/>
              </a:xfrm>
              <a:prstGeom prst="rect">
                <a:avLst/>
              </a:prstGeom>
              <a:solidFill>
                <a:srgbClr val="B6B6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9" name="Rectangle 812"/>
              <p:cNvSpPr>
                <a:spLocks noChangeArrowheads="1"/>
              </p:cNvSpPr>
              <p:nvPr/>
            </p:nvSpPr>
            <p:spPr bwMode="auto">
              <a:xfrm>
                <a:off x="3531" y="4009"/>
                <a:ext cx="103" cy="5"/>
              </a:xfrm>
              <a:prstGeom prst="rect">
                <a:avLst/>
              </a:prstGeom>
              <a:solidFill>
                <a:srgbClr val="AEAE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0" name="Rectangle 813"/>
              <p:cNvSpPr>
                <a:spLocks noChangeArrowheads="1"/>
              </p:cNvSpPr>
              <p:nvPr/>
            </p:nvSpPr>
            <p:spPr bwMode="auto">
              <a:xfrm>
                <a:off x="3531" y="4014"/>
                <a:ext cx="103" cy="5"/>
              </a:xfrm>
              <a:prstGeom prst="rect">
                <a:avLst/>
              </a:prstGeom>
              <a:solidFill>
                <a:srgbClr val="A7A7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1" name="Rectangle 814"/>
              <p:cNvSpPr>
                <a:spLocks noChangeArrowheads="1"/>
              </p:cNvSpPr>
              <p:nvPr/>
            </p:nvSpPr>
            <p:spPr bwMode="auto">
              <a:xfrm>
                <a:off x="3531" y="4019"/>
                <a:ext cx="103" cy="5"/>
              </a:xfrm>
              <a:prstGeom prst="rect">
                <a:avLst/>
              </a:prstGeom>
              <a:solidFill>
                <a:srgbClr val="9F9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2" name="Rectangle 815"/>
              <p:cNvSpPr>
                <a:spLocks noChangeArrowheads="1"/>
              </p:cNvSpPr>
              <p:nvPr/>
            </p:nvSpPr>
            <p:spPr bwMode="auto">
              <a:xfrm>
                <a:off x="3531" y="4024"/>
                <a:ext cx="103" cy="4"/>
              </a:xfrm>
              <a:prstGeom prst="rect">
                <a:avLst/>
              </a:prstGeom>
              <a:solidFill>
                <a:srgbClr val="9898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3" name="Rectangle 816"/>
              <p:cNvSpPr>
                <a:spLocks noChangeArrowheads="1"/>
              </p:cNvSpPr>
              <p:nvPr/>
            </p:nvSpPr>
            <p:spPr bwMode="auto">
              <a:xfrm>
                <a:off x="3531" y="4028"/>
                <a:ext cx="103" cy="5"/>
              </a:xfrm>
              <a:prstGeom prst="rect">
                <a:avLst/>
              </a:prstGeom>
              <a:solidFill>
                <a:srgbClr val="9191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4" name="Rectangle 817"/>
              <p:cNvSpPr>
                <a:spLocks noChangeArrowheads="1"/>
              </p:cNvSpPr>
              <p:nvPr/>
            </p:nvSpPr>
            <p:spPr bwMode="auto">
              <a:xfrm>
                <a:off x="3531" y="4033"/>
                <a:ext cx="103" cy="5"/>
              </a:xfrm>
              <a:prstGeom prst="rect">
                <a:avLst/>
              </a:prstGeom>
              <a:solidFill>
                <a:srgbClr val="8989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5" name="Rectangle 818"/>
              <p:cNvSpPr>
                <a:spLocks noChangeArrowheads="1"/>
              </p:cNvSpPr>
              <p:nvPr/>
            </p:nvSpPr>
            <p:spPr bwMode="auto">
              <a:xfrm>
                <a:off x="3531" y="4038"/>
                <a:ext cx="103" cy="5"/>
              </a:xfrm>
              <a:prstGeom prst="rect">
                <a:avLst/>
              </a:prstGeom>
              <a:solidFill>
                <a:srgbClr val="8282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6" name="Freeform 819"/>
              <p:cNvSpPr>
                <a:spLocks/>
              </p:cNvSpPr>
              <p:nvPr/>
            </p:nvSpPr>
            <p:spPr bwMode="auto">
              <a:xfrm>
                <a:off x="3601" y="4000"/>
                <a:ext cx="29" cy="38"/>
              </a:xfrm>
              <a:custGeom>
                <a:avLst/>
                <a:gdLst>
                  <a:gd name="T0" fmla="*/ 0 w 29"/>
                  <a:gd name="T1" fmla="*/ 0 h 38"/>
                  <a:gd name="T2" fmla="*/ 0 w 29"/>
                  <a:gd name="T3" fmla="*/ 0 h 38"/>
                  <a:gd name="T4" fmla="*/ 29 w 29"/>
                  <a:gd name="T5" fmla="*/ 38 h 38"/>
                  <a:gd name="T6" fmla="*/ 29 w 29"/>
                  <a:gd name="T7" fmla="*/ 38 h 38"/>
                  <a:gd name="T8" fmla="*/ 0 w 2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8"/>
                  <a:gd name="T17" fmla="*/ 29 w 29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8">
                    <a:moveTo>
                      <a:pt x="0" y="0"/>
                    </a:moveTo>
                    <a:lnTo>
                      <a:pt x="0" y="0"/>
                    </a:lnTo>
                    <a:lnTo>
                      <a:pt x="29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7" name="Freeform 820"/>
              <p:cNvSpPr>
                <a:spLocks/>
              </p:cNvSpPr>
              <p:nvPr/>
            </p:nvSpPr>
            <p:spPr bwMode="auto">
              <a:xfrm>
                <a:off x="3531" y="3981"/>
                <a:ext cx="70" cy="19"/>
              </a:xfrm>
              <a:custGeom>
                <a:avLst/>
                <a:gdLst>
                  <a:gd name="T0" fmla="*/ 5 w 70"/>
                  <a:gd name="T1" fmla="*/ 0 h 19"/>
                  <a:gd name="T2" fmla="*/ 70 w 70"/>
                  <a:gd name="T3" fmla="*/ 19 h 19"/>
                  <a:gd name="T4" fmla="*/ 70 w 70"/>
                  <a:gd name="T5" fmla="*/ 19 h 19"/>
                  <a:gd name="T6" fmla="*/ 0 w 70"/>
                  <a:gd name="T7" fmla="*/ 0 h 19"/>
                  <a:gd name="T8" fmla="*/ 5 w 7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9"/>
                  <a:gd name="T17" fmla="*/ 70 w 7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9">
                    <a:moveTo>
                      <a:pt x="5" y="0"/>
                    </a:moveTo>
                    <a:lnTo>
                      <a:pt x="70" y="19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67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8" name="Freeform 821"/>
              <p:cNvSpPr>
                <a:spLocks/>
              </p:cNvSpPr>
              <p:nvPr/>
            </p:nvSpPr>
            <p:spPr bwMode="auto">
              <a:xfrm>
                <a:off x="3564" y="3995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9 w 9"/>
                  <a:gd name="T3" fmla="*/ 5 h 10"/>
                  <a:gd name="T4" fmla="*/ 9 w 9"/>
                  <a:gd name="T5" fmla="*/ 10 h 10"/>
                  <a:gd name="T6" fmla="*/ 5 w 9"/>
                  <a:gd name="T7" fmla="*/ 5 h 10"/>
                  <a:gd name="T8" fmla="*/ 0 w 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"/>
                  <a:gd name="T17" fmla="*/ 9 w 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">
                    <a:moveTo>
                      <a:pt x="0" y="0"/>
                    </a:moveTo>
                    <a:lnTo>
                      <a:pt x="9" y="5"/>
                    </a:lnTo>
                    <a:lnTo>
                      <a:pt x="9" y="10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9" name="Freeform 822"/>
              <p:cNvSpPr>
                <a:spLocks/>
              </p:cNvSpPr>
              <p:nvPr/>
            </p:nvSpPr>
            <p:spPr bwMode="auto">
              <a:xfrm>
                <a:off x="3625" y="3995"/>
                <a:ext cx="23" cy="19"/>
              </a:xfrm>
              <a:custGeom>
                <a:avLst/>
                <a:gdLst>
                  <a:gd name="T0" fmla="*/ 5 w 23"/>
                  <a:gd name="T1" fmla="*/ 10 h 19"/>
                  <a:gd name="T2" fmla="*/ 9 w 23"/>
                  <a:gd name="T3" fmla="*/ 0 h 19"/>
                  <a:gd name="T4" fmla="*/ 19 w 23"/>
                  <a:gd name="T5" fmla="*/ 0 h 19"/>
                  <a:gd name="T6" fmla="*/ 23 w 23"/>
                  <a:gd name="T7" fmla="*/ 0 h 19"/>
                  <a:gd name="T8" fmla="*/ 19 w 23"/>
                  <a:gd name="T9" fmla="*/ 10 h 19"/>
                  <a:gd name="T10" fmla="*/ 9 w 23"/>
                  <a:gd name="T11" fmla="*/ 19 h 19"/>
                  <a:gd name="T12" fmla="*/ 0 w 23"/>
                  <a:gd name="T13" fmla="*/ 19 h 19"/>
                  <a:gd name="T14" fmla="*/ 0 w 23"/>
                  <a:gd name="T15" fmla="*/ 14 h 19"/>
                  <a:gd name="T16" fmla="*/ 5 w 23"/>
                  <a:gd name="T17" fmla="*/ 1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19"/>
                  <a:gd name="T29" fmla="*/ 23 w 23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19">
                    <a:moveTo>
                      <a:pt x="5" y="10"/>
                    </a:moveTo>
                    <a:lnTo>
                      <a:pt x="9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19" y="10"/>
                    </a:lnTo>
                    <a:lnTo>
                      <a:pt x="9" y="19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BD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0" name="Freeform 823"/>
              <p:cNvSpPr>
                <a:spLocks/>
              </p:cNvSpPr>
              <p:nvPr/>
            </p:nvSpPr>
            <p:spPr bwMode="auto">
              <a:xfrm>
                <a:off x="3639" y="3990"/>
                <a:ext cx="9" cy="15"/>
              </a:xfrm>
              <a:custGeom>
                <a:avLst/>
                <a:gdLst>
                  <a:gd name="T0" fmla="*/ 5 w 9"/>
                  <a:gd name="T1" fmla="*/ 0 h 15"/>
                  <a:gd name="T2" fmla="*/ 9 w 9"/>
                  <a:gd name="T3" fmla="*/ 10 h 15"/>
                  <a:gd name="T4" fmla="*/ 9 w 9"/>
                  <a:gd name="T5" fmla="*/ 15 h 15"/>
                  <a:gd name="T6" fmla="*/ 0 w 9"/>
                  <a:gd name="T7" fmla="*/ 5 h 15"/>
                  <a:gd name="T8" fmla="*/ 5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5"/>
                  <a:gd name="T17" fmla="*/ 9 w 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5">
                    <a:moveTo>
                      <a:pt x="5" y="0"/>
                    </a:moveTo>
                    <a:lnTo>
                      <a:pt x="9" y="10"/>
                    </a:lnTo>
                    <a:lnTo>
                      <a:pt x="9" y="1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1" name="Freeform 824"/>
              <p:cNvSpPr>
                <a:spLocks/>
              </p:cNvSpPr>
              <p:nvPr/>
            </p:nvSpPr>
            <p:spPr bwMode="auto">
              <a:xfrm>
                <a:off x="3578" y="3986"/>
                <a:ext cx="19" cy="9"/>
              </a:xfrm>
              <a:custGeom>
                <a:avLst/>
                <a:gdLst>
                  <a:gd name="T0" fmla="*/ 5 w 19"/>
                  <a:gd name="T1" fmla="*/ 0 h 9"/>
                  <a:gd name="T2" fmla="*/ 19 w 19"/>
                  <a:gd name="T3" fmla="*/ 4 h 9"/>
                  <a:gd name="T4" fmla="*/ 14 w 19"/>
                  <a:gd name="T5" fmla="*/ 9 h 9"/>
                  <a:gd name="T6" fmla="*/ 0 w 19"/>
                  <a:gd name="T7" fmla="*/ 4 h 9"/>
                  <a:gd name="T8" fmla="*/ 5 w 1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9"/>
                  <a:gd name="T17" fmla="*/ 19 w 1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9">
                    <a:moveTo>
                      <a:pt x="5" y="0"/>
                    </a:moveTo>
                    <a:lnTo>
                      <a:pt x="19" y="4"/>
                    </a:lnTo>
                    <a:lnTo>
                      <a:pt x="14" y="9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2" name="Freeform 825"/>
              <p:cNvSpPr>
                <a:spLocks/>
              </p:cNvSpPr>
              <p:nvPr/>
            </p:nvSpPr>
            <p:spPr bwMode="auto">
              <a:xfrm>
                <a:off x="3578" y="3900"/>
                <a:ext cx="33" cy="90"/>
              </a:xfrm>
              <a:custGeom>
                <a:avLst/>
                <a:gdLst>
                  <a:gd name="T0" fmla="*/ 19 w 33"/>
                  <a:gd name="T1" fmla="*/ 0 h 90"/>
                  <a:gd name="T2" fmla="*/ 19 w 33"/>
                  <a:gd name="T3" fmla="*/ 5 h 90"/>
                  <a:gd name="T4" fmla="*/ 19 w 33"/>
                  <a:gd name="T5" fmla="*/ 24 h 90"/>
                  <a:gd name="T6" fmla="*/ 19 w 33"/>
                  <a:gd name="T7" fmla="*/ 43 h 90"/>
                  <a:gd name="T8" fmla="*/ 14 w 33"/>
                  <a:gd name="T9" fmla="*/ 57 h 90"/>
                  <a:gd name="T10" fmla="*/ 14 w 33"/>
                  <a:gd name="T11" fmla="*/ 62 h 90"/>
                  <a:gd name="T12" fmla="*/ 9 w 33"/>
                  <a:gd name="T13" fmla="*/ 71 h 90"/>
                  <a:gd name="T14" fmla="*/ 5 w 33"/>
                  <a:gd name="T15" fmla="*/ 81 h 90"/>
                  <a:gd name="T16" fmla="*/ 0 w 33"/>
                  <a:gd name="T17" fmla="*/ 86 h 90"/>
                  <a:gd name="T18" fmla="*/ 19 w 33"/>
                  <a:gd name="T19" fmla="*/ 90 h 90"/>
                  <a:gd name="T20" fmla="*/ 19 w 33"/>
                  <a:gd name="T21" fmla="*/ 86 h 90"/>
                  <a:gd name="T22" fmla="*/ 23 w 33"/>
                  <a:gd name="T23" fmla="*/ 81 h 90"/>
                  <a:gd name="T24" fmla="*/ 28 w 33"/>
                  <a:gd name="T25" fmla="*/ 71 h 90"/>
                  <a:gd name="T26" fmla="*/ 28 w 33"/>
                  <a:gd name="T27" fmla="*/ 67 h 90"/>
                  <a:gd name="T28" fmla="*/ 28 w 33"/>
                  <a:gd name="T29" fmla="*/ 62 h 90"/>
                  <a:gd name="T30" fmla="*/ 33 w 33"/>
                  <a:gd name="T31" fmla="*/ 48 h 90"/>
                  <a:gd name="T32" fmla="*/ 33 w 33"/>
                  <a:gd name="T33" fmla="*/ 38 h 90"/>
                  <a:gd name="T34" fmla="*/ 33 w 33"/>
                  <a:gd name="T35" fmla="*/ 33 h 90"/>
                  <a:gd name="T36" fmla="*/ 19 w 33"/>
                  <a:gd name="T37" fmla="*/ 0 h 90"/>
                  <a:gd name="T38" fmla="*/ 19 w 33"/>
                  <a:gd name="T39" fmla="*/ 0 h 9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"/>
                  <a:gd name="T61" fmla="*/ 0 h 90"/>
                  <a:gd name="T62" fmla="*/ 33 w 33"/>
                  <a:gd name="T63" fmla="*/ 90 h 9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" h="90">
                    <a:moveTo>
                      <a:pt x="19" y="0"/>
                    </a:moveTo>
                    <a:lnTo>
                      <a:pt x="19" y="5"/>
                    </a:lnTo>
                    <a:lnTo>
                      <a:pt x="19" y="24"/>
                    </a:lnTo>
                    <a:lnTo>
                      <a:pt x="19" y="43"/>
                    </a:lnTo>
                    <a:lnTo>
                      <a:pt x="14" y="57"/>
                    </a:lnTo>
                    <a:lnTo>
                      <a:pt x="14" y="62"/>
                    </a:lnTo>
                    <a:lnTo>
                      <a:pt x="9" y="71"/>
                    </a:lnTo>
                    <a:lnTo>
                      <a:pt x="5" y="81"/>
                    </a:lnTo>
                    <a:lnTo>
                      <a:pt x="0" y="86"/>
                    </a:lnTo>
                    <a:lnTo>
                      <a:pt x="19" y="90"/>
                    </a:lnTo>
                    <a:lnTo>
                      <a:pt x="19" y="86"/>
                    </a:lnTo>
                    <a:lnTo>
                      <a:pt x="23" y="81"/>
                    </a:lnTo>
                    <a:lnTo>
                      <a:pt x="28" y="71"/>
                    </a:lnTo>
                    <a:lnTo>
                      <a:pt x="28" y="67"/>
                    </a:lnTo>
                    <a:lnTo>
                      <a:pt x="28" y="62"/>
                    </a:lnTo>
                    <a:lnTo>
                      <a:pt x="33" y="48"/>
                    </a:lnTo>
                    <a:lnTo>
                      <a:pt x="33" y="38"/>
                    </a:lnTo>
                    <a:lnTo>
                      <a:pt x="33" y="3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564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3" name="Freeform 826"/>
              <p:cNvSpPr>
                <a:spLocks/>
              </p:cNvSpPr>
              <p:nvPr/>
            </p:nvSpPr>
            <p:spPr bwMode="auto">
              <a:xfrm>
                <a:off x="3620" y="3891"/>
                <a:ext cx="10" cy="61"/>
              </a:xfrm>
              <a:custGeom>
                <a:avLst/>
                <a:gdLst>
                  <a:gd name="T0" fmla="*/ 10 w 10"/>
                  <a:gd name="T1" fmla="*/ 0 h 61"/>
                  <a:gd name="T2" fmla="*/ 10 w 10"/>
                  <a:gd name="T3" fmla="*/ 4 h 61"/>
                  <a:gd name="T4" fmla="*/ 5 w 10"/>
                  <a:gd name="T5" fmla="*/ 19 h 61"/>
                  <a:gd name="T6" fmla="*/ 5 w 10"/>
                  <a:gd name="T7" fmla="*/ 28 h 61"/>
                  <a:gd name="T8" fmla="*/ 0 w 10"/>
                  <a:gd name="T9" fmla="*/ 33 h 61"/>
                  <a:gd name="T10" fmla="*/ 0 w 10"/>
                  <a:gd name="T11" fmla="*/ 38 h 61"/>
                  <a:gd name="T12" fmla="*/ 5 w 10"/>
                  <a:gd name="T13" fmla="*/ 47 h 61"/>
                  <a:gd name="T14" fmla="*/ 5 w 10"/>
                  <a:gd name="T15" fmla="*/ 57 h 61"/>
                  <a:gd name="T16" fmla="*/ 5 w 10"/>
                  <a:gd name="T17" fmla="*/ 61 h 61"/>
                  <a:gd name="T18" fmla="*/ 10 w 10"/>
                  <a:gd name="T19" fmla="*/ 38 h 61"/>
                  <a:gd name="T20" fmla="*/ 10 w 10"/>
                  <a:gd name="T21" fmla="*/ 0 h 61"/>
                  <a:gd name="T22" fmla="*/ 10 w 10"/>
                  <a:gd name="T23" fmla="*/ 0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61"/>
                  <a:gd name="T38" fmla="*/ 10 w 10"/>
                  <a:gd name="T39" fmla="*/ 61 h 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61">
                    <a:moveTo>
                      <a:pt x="10" y="0"/>
                    </a:moveTo>
                    <a:lnTo>
                      <a:pt x="10" y="4"/>
                    </a:lnTo>
                    <a:lnTo>
                      <a:pt x="5" y="19"/>
                    </a:lnTo>
                    <a:lnTo>
                      <a:pt x="5" y="28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5" y="47"/>
                    </a:lnTo>
                    <a:lnTo>
                      <a:pt x="5" y="57"/>
                    </a:lnTo>
                    <a:lnTo>
                      <a:pt x="5" y="61"/>
                    </a:lnTo>
                    <a:lnTo>
                      <a:pt x="10" y="38"/>
                    </a:lnTo>
                    <a:lnTo>
                      <a:pt x="10" y="0"/>
                    </a:lnTo>
                    <a:close/>
                  </a:path>
                </a:pathLst>
              </a:custGeom>
              <a:blipFill dpi="0" rotWithShape="0">
                <a:blip r:embed="rId2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4" name="Freeform 827"/>
              <p:cNvSpPr>
                <a:spLocks/>
              </p:cNvSpPr>
              <p:nvPr/>
            </p:nvSpPr>
            <p:spPr bwMode="auto">
              <a:xfrm>
                <a:off x="3648" y="4043"/>
                <a:ext cx="43" cy="104"/>
              </a:xfrm>
              <a:custGeom>
                <a:avLst/>
                <a:gdLst>
                  <a:gd name="T0" fmla="*/ 0 w 43"/>
                  <a:gd name="T1" fmla="*/ 90 h 104"/>
                  <a:gd name="T2" fmla="*/ 0 w 43"/>
                  <a:gd name="T3" fmla="*/ 85 h 104"/>
                  <a:gd name="T4" fmla="*/ 0 w 43"/>
                  <a:gd name="T5" fmla="*/ 76 h 104"/>
                  <a:gd name="T6" fmla="*/ 0 w 43"/>
                  <a:gd name="T7" fmla="*/ 47 h 104"/>
                  <a:gd name="T8" fmla="*/ 0 w 43"/>
                  <a:gd name="T9" fmla="*/ 19 h 104"/>
                  <a:gd name="T10" fmla="*/ 0 w 43"/>
                  <a:gd name="T11" fmla="*/ 9 h 104"/>
                  <a:gd name="T12" fmla="*/ 0 w 43"/>
                  <a:gd name="T13" fmla="*/ 4 h 104"/>
                  <a:gd name="T14" fmla="*/ 10 w 43"/>
                  <a:gd name="T15" fmla="*/ 0 h 104"/>
                  <a:gd name="T16" fmla="*/ 24 w 43"/>
                  <a:gd name="T17" fmla="*/ 0 h 104"/>
                  <a:gd name="T18" fmla="*/ 38 w 43"/>
                  <a:gd name="T19" fmla="*/ 4 h 104"/>
                  <a:gd name="T20" fmla="*/ 43 w 43"/>
                  <a:gd name="T21" fmla="*/ 9 h 104"/>
                  <a:gd name="T22" fmla="*/ 43 w 43"/>
                  <a:gd name="T23" fmla="*/ 14 h 104"/>
                  <a:gd name="T24" fmla="*/ 43 w 43"/>
                  <a:gd name="T25" fmla="*/ 28 h 104"/>
                  <a:gd name="T26" fmla="*/ 43 w 43"/>
                  <a:gd name="T27" fmla="*/ 61 h 104"/>
                  <a:gd name="T28" fmla="*/ 38 w 43"/>
                  <a:gd name="T29" fmla="*/ 90 h 104"/>
                  <a:gd name="T30" fmla="*/ 38 w 43"/>
                  <a:gd name="T31" fmla="*/ 99 h 104"/>
                  <a:gd name="T32" fmla="*/ 38 w 43"/>
                  <a:gd name="T33" fmla="*/ 104 h 104"/>
                  <a:gd name="T34" fmla="*/ 0 w 43"/>
                  <a:gd name="T35" fmla="*/ 90 h 104"/>
                  <a:gd name="T36" fmla="*/ 0 w 43"/>
                  <a:gd name="T37" fmla="*/ 90 h 1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104"/>
                  <a:gd name="T59" fmla="*/ 43 w 43"/>
                  <a:gd name="T60" fmla="*/ 104 h 1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104">
                    <a:moveTo>
                      <a:pt x="0" y="90"/>
                    </a:moveTo>
                    <a:lnTo>
                      <a:pt x="0" y="85"/>
                    </a:lnTo>
                    <a:lnTo>
                      <a:pt x="0" y="76"/>
                    </a:lnTo>
                    <a:lnTo>
                      <a:pt x="0" y="47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38" y="4"/>
                    </a:lnTo>
                    <a:lnTo>
                      <a:pt x="43" y="9"/>
                    </a:lnTo>
                    <a:lnTo>
                      <a:pt x="43" y="14"/>
                    </a:lnTo>
                    <a:lnTo>
                      <a:pt x="43" y="28"/>
                    </a:lnTo>
                    <a:lnTo>
                      <a:pt x="43" y="61"/>
                    </a:lnTo>
                    <a:lnTo>
                      <a:pt x="38" y="90"/>
                    </a:lnTo>
                    <a:lnTo>
                      <a:pt x="38" y="99"/>
                    </a:lnTo>
                    <a:lnTo>
                      <a:pt x="38" y="104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66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55" name="Picture 828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648" y="3990"/>
                <a:ext cx="99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6" name="Freeform 829"/>
              <p:cNvSpPr>
                <a:spLocks/>
              </p:cNvSpPr>
              <p:nvPr/>
            </p:nvSpPr>
            <p:spPr bwMode="auto">
              <a:xfrm>
                <a:off x="3493" y="3995"/>
                <a:ext cx="33" cy="95"/>
              </a:xfrm>
              <a:custGeom>
                <a:avLst/>
                <a:gdLst>
                  <a:gd name="T0" fmla="*/ 5 w 33"/>
                  <a:gd name="T1" fmla="*/ 81 h 95"/>
                  <a:gd name="T2" fmla="*/ 5 w 33"/>
                  <a:gd name="T3" fmla="*/ 76 h 95"/>
                  <a:gd name="T4" fmla="*/ 5 w 33"/>
                  <a:gd name="T5" fmla="*/ 71 h 95"/>
                  <a:gd name="T6" fmla="*/ 0 w 33"/>
                  <a:gd name="T7" fmla="*/ 43 h 95"/>
                  <a:gd name="T8" fmla="*/ 0 w 33"/>
                  <a:gd name="T9" fmla="*/ 19 h 95"/>
                  <a:gd name="T10" fmla="*/ 0 w 33"/>
                  <a:gd name="T11" fmla="*/ 10 h 95"/>
                  <a:gd name="T12" fmla="*/ 0 w 33"/>
                  <a:gd name="T13" fmla="*/ 5 h 95"/>
                  <a:gd name="T14" fmla="*/ 10 w 33"/>
                  <a:gd name="T15" fmla="*/ 5 h 95"/>
                  <a:gd name="T16" fmla="*/ 19 w 33"/>
                  <a:gd name="T17" fmla="*/ 0 h 95"/>
                  <a:gd name="T18" fmla="*/ 29 w 33"/>
                  <a:gd name="T19" fmla="*/ 5 h 95"/>
                  <a:gd name="T20" fmla="*/ 33 w 33"/>
                  <a:gd name="T21" fmla="*/ 14 h 95"/>
                  <a:gd name="T22" fmla="*/ 33 w 33"/>
                  <a:gd name="T23" fmla="*/ 19 h 95"/>
                  <a:gd name="T24" fmla="*/ 33 w 33"/>
                  <a:gd name="T25" fmla="*/ 29 h 95"/>
                  <a:gd name="T26" fmla="*/ 33 w 33"/>
                  <a:gd name="T27" fmla="*/ 57 h 95"/>
                  <a:gd name="T28" fmla="*/ 33 w 33"/>
                  <a:gd name="T29" fmla="*/ 86 h 95"/>
                  <a:gd name="T30" fmla="*/ 33 w 33"/>
                  <a:gd name="T31" fmla="*/ 90 h 95"/>
                  <a:gd name="T32" fmla="*/ 33 w 33"/>
                  <a:gd name="T33" fmla="*/ 95 h 95"/>
                  <a:gd name="T34" fmla="*/ 5 w 33"/>
                  <a:gd name="T35" fmla="*/ 81 h 95"/>
                  <a:gd name="T36" fmla="*/ 5 w 33"/>
                  <a:gd name="T37" fmla="*/ 81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95"/>
                  <a:gd name="T59" fmla="*/ 33 w 33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95">
                    <a:moveTo>
                      <a:pt x="5" y="81"/>
                    </a:moveTo>
                    <a:lnTo>
                      <a:pt x="5" y="76"/>
                    </a:lnTo>
                    <a:lnTo>
                      <a:pt x="5" y="71"/>
                    </a:lnTo>
                    <a:lnTo>
                      <a:pt x="0" y="43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19" y="0"/>
                    </a:lnTo>
                    <a:lnTo>
                      <a:pt x="29" y="5"/>
                    </a:lnTo>
                    <a:lnTo>
                      <a:pt x="33" y="14"/>
                    </a:lnTo>
                    <a:lnTo>
                      <a:pt x="33" y="19"/>
                    </a:lnTo>
                    <a:lnTo>
                      <a:pt x="33" y="29"/>
                    </a:lnTo>
                    <a:lnTo>
                      <a:pt x="33" y="57"/>
                    </a:lnTo>
                    <a:lnTo>
                      <a:pt x="33" y="86"/>
                    </a:lnTo>
                    <a:lnTo>
                      <a:pt x="33" y="90"/>
                    </a:lnTo>
                    <a:lnTo>
                      <a:pt x="33" y="95"/>
                    </a:lnTo>
                    <a:lnTo>
                      <a:pt x="5" y="81"/>
                    </a:lnTo>
                    <a:close/>
                  </a:path>
                </a:pathLst>
              </a:custGeom>
              <a:solidFill>
                <a:srgbClr val="660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62" name="Line 1063"/>
            <p:cNvSpPr>
              <a:spLocks noChangeShapeType="1"/>
            </p:cNvSpPr>
            <p:nvPr/>
          </p:nvSpPr>
          <p:spPr bwMode="auto">
            <a:xfrm>
              <a:off x="4635500" y="4930775"/>
              <a:ext cx="1587" cy="296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Line 403"/>
            <p:cNvSpPr>
              <a:spLocks noChangeShapeType="1"/>
            </p:cNvSpPr>
            <p:nvPr/>
          </p:nvSpPr>
          <p:spPr bwMode="auto">
            <a:xfrm flipH="1" flipV="1">
              <a:off x="2209800" y="3352800"/>
              <a:ext cx="2362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Line 1063"/>
            <p:cNvSpPr>
              <a:spLocks noChangeShapeType="1"/>
            </p:cNvSpPr>
            <p:nvPr/>
          </p:nvSpPr>
          <p:spPr bwMode="auto">
            <a:xfrm>
              <a:off x="4572000" y="3352800"/>
              <a:ext cx="1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Text Box 411"/>
            <p:cNvSpPr txBox="1">
              <a:spLocks noChangeArrowheads="1"/>
            </p:cNvSpPr>
            <p:nvPr/>
          </p:nvSpPr>
          <p:spPr bwMode="auto">
            <a:xfrm>
              <a:off x="3886200" y="6019800"/>
              <a:ext cx="1524000" cy="3246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96875" indent="-396875"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ru-RU" sz="1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Бизнесмены</a:t>
              </a:r>
            </a:p>
          </p:txBody>
        </p:sp>
        <p:sp>
          <p:nvSpPr>
            <p:cNvPr id="1066" name="Text Box 411"/>
            <p:cNvSpPr txBox="1">
              <a:spLocks noChangeArrowheads="1"/>
            </p:cNvSpPr>
            <p:nvPr/>
          </p:nvSpPr>
          <p:spPr bwMode="auto">
            <a:xfrm>
              <a:off x="5486400" y="1828800"/>
              <a:ext cx="2438400" cy="5518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  <a:tabLst>
                  <a:tab pos="0" algn="l"/>
                </a:tabLst>
              </a:pPr>
              <a:r>
                <a:rPr lang="ru-RU" sz="1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Национальный Центр Сертификации</a:t>
              </a:r>
            </a:p>
          </p:txBody>
        </p:sp>
      </p:grpSp>
      <p:sp>
        <p:nvSpPr>
          <p:cNvPr id="104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1051" name="Рисунок 1034" descr="mincom_eng_logo.pn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Рисунок 1035" descr="Gerb_Azerb.pn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Концептуальная модель </a:t>
            </a:r>
            <a:r>
              <a:rPr lang="en-US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PKI </a:t>
            </a:r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Азербайджане</a:t>
            </a:r>
            <a:endParaRPr lang="en-US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55" name="Picture 2" descr="D:\Corel_Documents\logo\e-gov.fw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" name="TextBox 1040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15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01"/>
          <p:cNvGrpSpPr>
            <a:grpSpLocks/>
          </p:cNvGrpSpPr>
          <p:nvPr/>
        </p:nvGrpSpPr>
        <p:grpSpPr bwMode="auto">
          <a:xfrm>
            <a:off x="287338" y="2349500"/>
            <a:ext cx="8605837" cy="3754438"/>
            <a:chOff x="0" y="1828800"/>
            <a:chExt cx="9144000" cy="4418958"/>
          </a:xfrm>
        </p:grpSpPr>
        <p:grpSp>
          <p:nvGrpSpPr>
            <p:cNvPr id="33802" name="Group 3"/>
            <p:cNvGrpSpPr>
              <a:grpSpLocks/>
            </p:cNvGrpSpPr>
            <p:nvPr/>
          </p:nvGrpSpPr>
          <p:grpSpPr bwMode="auto">
            <a:xfrm>
              <a:off x="0" y="2901776"/>
              <a:ext cx="9144000" cy="122238"/>
              <a:chOff x="0" y="1896"/>
              <a:chExt cx="5760" cy="120"/>
            </a:xfrm>
          </p:grpSpPr>
          <p:sp>
            <p:nvSpPr>
              <p:cNvPr id="33889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0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03" name="Group 6"/>
            <p:cNvGrpSpPr>
              <a:grpSpLocks/>
            </p:cNvGrpSpPr>
            <p:nvPr/>
          </p:nvGrpSpPr>
          <p:grpSpPr bwMode="auto">
            <a:xfrm rot="3877067">
              <a:off x="4460082" y="3974132"/>
              <a:ext cx="2273300" cy="858837"/>
              <a:chOff x="2290" y="2725"/>
              <a:chExt cx="1832" cy="713"/>
            </a:xfrm>
          </p:grpSpPr>
          <p:grpSp>
            <p:nvGrpSpPr>
              <p:cNvPr id="33883" name="Group 7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3887" name="Freeform 8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08788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8" name="Freeform 9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84" name="Group 10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33885" name="Freeform 11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6" name="Freeform 12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04" name="Group 13"/>
            <p:cNvGrpSpPr>
              <a:grpSpLocks/>
            </p:cNvGrpSpPr>
            <p:nvPr/>
          </p:nvGrpSpPr>
          <p:grpSpPr bwMode="auto">
            <a:xfrm>
              <a:off x="4313238" y="2349326"/>
              <a:ext cx="1270000" cy="1308100"/>
              <a:chOff x="2789" y="1625"/>
              <a:chExt cx="907" cy="907"/>
            </a:xfrm>
          </p:grpSpPr>
          <p:sp>
            <p:nvSpPr>
              <p:cNvPr id="33873" name="Oval 14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74" name="Oval 15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75" name="Oval 16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76" name="Oval 17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77" name="Oval 18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3878" name="Group 19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33879" name="Oval 20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880" name="Oval 21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881" name="Oval 22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882" name="Oval 23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05" name="Group 24"/>
            <p:cNvGrpSpPr>
              <a:grpSpLocks/>
            </p:cNvGrpSpPr>
            <p:nvPr/>
          </p:nvGrpSpPr>
          <p:grpSpPr bwMode="auto">
            <a:xfrm rot="3877067">
              <a:off x="6426994" y="4040807"/>
              <a:ext cx="2273300" cy="858838"/>
              <a:chOff x="2290" y="2725"/>
              <a:chExt cx="1832" cy="713"/>
            </a:xfrm>
          </p:grpSpPr>
          <p:grpSp>
            <p:nvGrpSpPr>
              <p:cNvPr id="33867" name="Group 25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3871" name="Freeform 26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2" name="Freeform 27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68" name="Group 28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33869" name="Freeform 29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0" name="Freeform 30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806" name="Oval 31"/>
            <p:cNvSpPr>
              <a:spLocks noChangeArrowheads="1"/>
            </p:cNvSpPr>
            <p:nvPr/>
          </p:nvSpPr>
          <p:spPr bwMode="gray">
            <a:xfrm>
              <a:off x="6089650" y="2204864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399FF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07" name="Oval 32"/>
            <p:cNvSpPr>
              <a:spLocks noChangeArrowheads="1"/>
            </p:cNvSpPr>
            <p:nvPr/>
          </p:nvSpPr>
          <p:spPr bwMode="gray">
            <a:xfrm>
              <a:off x="6089650" y="2204864"/>
              <a:ext cx="1524000" cy="1568450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08" name="Oval 33"/>
            <p:cNvSpPr>
              <a:spLocks noChangeArrowheads="1"/>
            </p:cNvSpPr>
            <p:nvPr/>
          </p:nvSpPr>
          <p:spPr bwMode="gray">
            <a:xfrm>
              <a:off x="6191250" y="2308051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1C538A"/>
                </a:gs>
                <a:gs pos="50000">
                  <a:srgbClr val="3399FF"/>
                </a:gs>
                <a:gs pos="100000">
                  <a:srgbClr val="1C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09" name="Oval 34"/>
            <p:cNvSpPr>
              <a:spLocks noChangeArrowheads="1"/>
            </p:cNvSpPr>
            <p:nvPr/>
          </p:nvSpPr>
          <p:spPr bwMode="gray">
            <a:xfrm>
              <a:off x="6248400" y="2330276"/>
              <a:ext cx="1323975" cy="1362075"/>
            </a:xfrm>
            <a:prstGeom prst="ellipse">
              <a:avLst/>
            </a:prstGeom>
            <a:gradFill rotWithShape="1">
              <a:gsLst>
                <a:gs pos="0">
                  <a:srgbClr val="2061A2"/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10" name="Oval 35"/>
            <p:cNvSpPr>
              <a:spLocks noChangeArrowheads="1"/>
            </p:cNvSpPr>
            <p:nvPr/>
          </p:nvSpPr>
          <p:spPr bwMode="gray">
            <a:xfrm>
              <a:off x="6256338" y="2376314"/>
              <a:ext cx="1192212" cy="1225550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3811" name="Group 36"/>
            <p:cNvGrpSpPr>
              <a:grpSpLocks/>
            </p:cNvGrpSpPr>
            <p:nvPr/>
          </p:nvGrpSpPr>
          <p:grpSpPr bwMode="auto">
            <a:xfrm>
              <a:off x="6275388" y="2395364"/>
              <a:ext cx="1155700" cy="1189037"/>
              <a:chOff x="4166" y="1706"/>
              <a:chExt cx="1252" cy="1252"/>
            </a:xfrm>
          </p:grpSpPr>
          <p:sp>
            <p:nvSpPr>
              <p:cNvPr id="33863" name="Oval 3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3864" name="Oval 3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3865" name="Oval 3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3866" name="Oval 4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33812" name="Group 41"/>
            <p:cNvGrpSpPr>
              <a:grpSpLocks/>
            </p:cNvGrpSpPr>
            <p:nvPr/>
          </p:nvGrpSpPr>
          <p:grpSpPr bwMode="auto">
            <a:xfrm rot="3877067">
              <a:off x="2655094" y="3974132"/>
              <a:ext cx="2273300" cy="858838"/>
              <a:chOff x="2290" y="2725"/>
              <a:chExt cx="1832" cy="713"/>
            </a:xfrm>
          </p:grpSpPr>
          <p:grpSp>
            <p:nvGrpSpPr>
              <p:cNvPr id="33857" name="Group 42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3861" name="Freeform 43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08788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2" name="Freeform 44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58" name="Group 45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33859" name="Freeform 46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0" name="Freeform 47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13" name="Group 48"/>
            <p:cNvGrpSpPr>
              <a:grpSpLocks/>
            </p:cNvGrpSpPr>
            <p:nvPr/>
          </p:nvGrpSpPr>
          <p:grpSpPr bwMode="auto">
            <a:xfrm>
              <a:off x="2509838" y="2349326"/>
              <a:ext cx="1268412" cy="1308100"/>
              <a:chOff x="2789" y="1625"/>
              <a:chExt cx="907" cy="907"/>
            </a:xfrm>
          </p:grpSpPr>
          <p:sp>
            <p:nvSpPr>
              <p:cNvPr id="33847" name="Oval 49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48" name="Oval 50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49" name="Oval 51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50" name="Oval 52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51" name="Oval 53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3852" name="Group 54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33853" name="Oval 55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854" name="Oval 56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855" name="Oval 57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856" name="Oval 58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14" name="Group 59"/>
            <p:cNvGrpSpPr>
              <a:grpSpLocks/>
            </p:cNvGrpSpPr>
            <p:nvPr/>
          </p:nvGrpSpPr>
          <p:grpSpPr bwMode="auto">
            <a:xfrm rot="3877067">
              <a:off x="531717" y="4198236"/>
              <a:ext cx="3240206" cy="858838"/>
              <a:chOff x="2290" y="2725"/>
              <a:chExt cx="1832" cy="713"/>
            </a:xfrm>
          </p:grpSpPr>
          <p:grpSp>
            <p:nvGrpSpPr>
              <p:cNvPr id="33841" name="Group 60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33845" name="Freeform 61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08788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6" name="Freeform 62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42" name="Group 63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33843" name="Freeform 64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4" name="Freeform 65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15" name="Group 66"/>
            <p:cNvGrpSpPr>
              <a:grpSpLocks/>
            </p:cNvGrpSpPr>
            <p:nvPr/>
          </p:nvGrpSpPr>
          <p:grpSpPr bwMode="auto">
            <a:xfrm>
              <a:off x="762000" y="2349326"/>
              <a:ext cx="1268413" cy="1308100"/>
              <a:chOff x="2789" y="1625"/>
              <a:chExt cx="907" cy="907"/>
            </a:xfrm>
          </p:grpSpPr>
          <p:sp>
            <p:nvSpPr>
              <p:cNvPr id="33831" name="Oval 67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32" name="Oval 68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33" name="Oval 69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34" name="Oval 70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35" name="Oval 71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3836" name="Group 72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33837" name="Oval 73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838" name="Oval 74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839" name="Oval 75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3840" name="Oval 76"/>
                <p:cNvSpPr>
                  <a:spLocks noChangeArrowheads="1"/>
                </p:cNvSpPr>
                <p:nvPr/>
              </p:nvSpPr>
              <p:spPr bwMode="gray">
                <a:xfrm rot="-5400000">
                  <a:off x="4279" y="1742"/>
                  <a:ext cx="1000" cy="9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r>
                    <a:rPr lang="en-US" sz="2000" b="1"/>
                    <a:t>5309</a:t>
                  </a:r>
                </a:p>
              </p:txBody>
            </p:sp>
          </p:grpSp>
        </p:grpSp>
        <p:sp>
          <p:nvSpPr>
            <p:cNvPr id="33816" name="Text Box 78"/>
            <p:cNvSpPr txBox="1">
              <a:spLocks noChangeArrowheads="1"/>
            </p:cNvSpPr>
            <p:nvPr/>
          </p:nvSpPr>
          <p:spPr bwMode="gray">
            <a:xfrm rot="3925970">
              <a:off x="1063607" y="4508437"/>
              <a:ext cx="23698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Выданные сертификаты</a:t>
              </a:r>
            </a:p>
            <a:p>
              <a:pPr eaLnBrk="0" hangingPunct="0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Государственным служащим </a:t>
              </a:r>
              <a:r>
                <a:rPr lang="en-US" sz="1400" b="1"/>
                <a:t> </a:t>
              </a:r>
            </a:p>
          </p:txBody>
        </p:sp>
        <p:sp>
          <p:nvSpPr>
            <p:cNvPr id="33817" name="Text Box 80"/>
            <p:cNvSpPr txBox="1">
              <a:spLocks noChangeArrowheads="1"/>
            </p:cNvSpPr>
            <p:nvPr/>
          </p:nvSpPr>
          <p:spPr bwMode="gray">
            <a:xfrm rot="3925970">
              <a:off x="2700664" y="4431473"/>
              <a:ext cx="24532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   Выданные сертификаты </a:t>
              </a:r>
            </a:p>
            <a:p>
              <a:pPr eaLnBrk="0" hangingPunct="0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    юридическим лицам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18" name="Text Box 82"/>
            <p:cNvSpPr txBox="1">
              <a:spLocks noChangeArrowheads="1"/>
            </p:cNvSpPr>
            <p:nvPr/>
          </p:nvSpPr>
          <p:spPr bwMode="gray">
            <a:xfrm rot="3925970">
              <a:off x="4512142" y="4415988"/>
              <a:ext cx="24216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   Выданные сертификаты</a:t>
              </a:r>
            </a:p>
            <a:p>
              <a:pPr eaLnBrk="0" hangingPunct="0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    гражданам 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19" name="Text Box 84"/>
            <p:cNvSpPr txBox="1">
              <a:spLocks noChangeArrowheads="1"/>
            </p:cNvSpPr>
            <p:nvPr/>
          </p:nvSpPr>
          <p:spPr bwMode="gray">
            <a:xfrm rot="3925970">
              <a:off x="7270047" y="4055920"/>
              <a:ext cx="71045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Всего</a:t>
              </a:r>
            </a:p>
          </p:txBody>
        </p:sp>
        <p:grpSp>
          <p:nvGrpSpPr>
            <p:cNvPr id="33820" name="Group 85"/>
            <p:cNvGrpSpPr>
              <a:grpSpLocks/>
            </p:cNvGrpSpPr>
            <p:nvPr/>
          </p:nvGrpSpPr>
          <p:grpSpPr bwMode="auto">
            <a:xfrm>
              <a:off x="1069975" y="1828800"/>
              <a:ext cx="7236359" cy="409575"/>
              <a:chOff x="967" y="1152"/>
              <a:chExt cx="4675" cy="258"/>
            </a:xfrm>
          </p:grpSpPr>
          <p:sp>
            <p:nvSpPr>
              <p:cNvPr id="33824" name="Text Box 86"/>
              <p:cNvSpPr txBox="1">
                <a:spLocks noChangeArrowheads="1"/>
              </p:cNvSpPr>
              <p:nvPr/>
            </p:nvSpPr>
            <p:spPr bwMode="gray">
              <a:xfrm>
                <a:off x="967" y="1177"/>
                <a:ext cx="33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az-Latn-AZ" b="1">
                    <a:solidFill>
                      <a:schemeClr val="tx2"/>
                    </a:solidFill>
                    <a:latin typeface="Verdana" pitchFamily="34" charset="0"/>
                  </a:rPr>
                  <a:t>01</a:t>
                </a:r>
                <a:endParaRPr lang="en-US" b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33825" name="Text Box 87"/>
              <p:cNvSpPr txBox="1">
                <a:spLocks noChangeArrowheads="1"/>
              </p:cNvSpPr>
              <p:nvPr/>
            </p:nvSpPr>
            <p:spPr bwMode="gray">
              <a:xfrm>
                <a:off x="2072" y="1177"/>
                <a:ext cx="33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az-Latn-AZ" b="1">
                    <a:solidFill>
                      <a:schemeClr val="tx2"/>
                    </a:solidFill>
                    <a:latin typeface="Verdana" pitchFamily="34" charset="0"/>
                  </a:rPr>
                  <a:t>03</a:t>
                </a:r>
                <a:endParaRPr lang="en-US" b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sp>
            <p:nvSpPr>
              <p:cNvPr id="33826" name="Text Box 88"/>
              <p:cNvSpPr txBox="1">
                <a:spLocks noChangeArrowheads="1"/>
              </p:cNvSpPr>
              <p:nvPr/>
            </p:nvSpPr>
            <p:spPr bwMode="gray">
              <a:xfrm>
                <a:off x="3172" y="1177"/>
                <a:ext cx="54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chemeClr val="tx2"/>
                    </a:solidFill>
                    <a:latin typeface="Verdana" pitchFamily="34" charset="0"/>
                  </a:rPr>
                  <a:t>20</a:t>
                </a:r>
                <a:r>
                  <a:rPr lang="az-Latn-AZ" b="1">
                    <a:solidFill>
                      <a:schemeClr val="tx2"/>
                    </a:solidFill>
                    <a:latin typeface="Verdana" pitchFamily="34" charset="0"/>
                  </a:rPr>
                  <a:t>1</a:t>
                </a:r>
                <a:r>
                  <a:rPr lang="en-US" b="1">
                    <a:solidFill>
                      <a:schemeClr val="tx2"/>
                    </a:solidFill>
                    <a:latin typeface="Verdana" pitchFamily="34" charset="0"/>
                  </a:rPr>
                  <a:t>3</a:t>
                </a:r>
              </a:p>
            </p:txBody>
          </p:sp>
          <p:sp>
            <p:nvSpPr>
              <p:cNvPr id="33827" name="Text Box 89"/>
              <p:cNvSpPr txBox="1">
                <a:spLocks noChangeArrowheads="1"/>
              </p:cNvSpPr>
              <p:nvPr/>
            </p:nvSpPr>
            <p:spPr bwMode="gray">
              <a:xfrm>
                <a:off x="4275" y="1152"/>
                <a:ext cx="136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b="1">
                    <a:solidFill>
                      <a:schemeClr val="tx2"/>
                    </a:solidFill>
                    <a:latin typeface="Verdana" pitchFamily="34" charset="0"/>
                  </a:rPr>
                  <a:t>до даты</a:t>
                </a:r>
                <a:endParaRPr lang="en-US" b="1">
                  <a:solidFill>
                    <a:schemeClr val="tx2"/>
                  </a:solidFill>
                  <a:latin typeface="Verdana" pitchFamily="34" charset="0"/>
                </a:endParaRPr>
              </a:p>
            </p:txBody>
          </p:sp>
          <p:cxnSp>
            <p:nvCxnSpPr>
              <p:cNvPr id="33828" name="AutoShape 90"/>
              <p:cNvCxnSpPr>
                <a:cxnSpLocks noChangeShapeType="1"/>
                <a:stCxn id="33824" idx="3"/>
                <a:endCxn id="33825" idx="1"/>
              </p:cNvCxnSpPr>
              <p:nvPr/>
            </p:nvCxnSpPr>
            <p:spPr bwMode="gray">
              <a:xfrm>
                <a:off x="1298" y="1293"/>
                <a:ext cx="774" cy="1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829" name="AutoShape 91"/>
              <p:cNvCxnSpPr>
                <a:cxnSpLocks noChangeShapeType="1"/>
                <a:stCxn id="33825" idx="3"/>
                <a:endCxn id="33826" idx="1"/>
              </p:cNvCxnSpPr>
              <p:nvPr/>
            </p:nvCxnSpPr>
            <p:spPr bwMode="gray">
              <a:xfrm>
                <a:off x="2403" y="1293"/>
                <a:ext cx="769" cy="1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830" name="AutoShape 92"/>
              <p:cNvCxnSpPr>
                <a:cxnSpLocks noChangeShapeType="1"/>
              </p:cNvCxnSpPr>
              <p:nvPr/>
            </p:nvCxnSpPr>
            <p:spPr bwMode="gray">
              <a:xfrm>
                <a:off x="3656" y="1296"/>
                <a:ext cx="616" cy="0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33821" name="Oval 76"/>
            <p:cNvSpPr>
              <a:spLocks noChangeArrowheads="1"/>
            </p:cNvSpPr>
            <p:nvPr/>
          </p:nvSpPr>
          <p:spPr bwMode="gray">
            <a:xfrm rot="-5400000">
              <a:off x="4504497" y="2550181"/>
              <a:ext cx="792695" cy="8100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en-US" sz="2000" b="1"/>
                <a:t>3665</a:t>
              </a:r>
            </a:p>
          </p:txBody>
        </p:sp>
        <p:sp>
          <p:nvSpPr>
            <p:cNvPr id="33822" name="Oval 76"/>
            <p:cNvSpPr>
              <a:spLocks noChangeArrowheads="1"/>
            </p:cNvSpPr>
            <p:nvPr/>
          </p:nvSpPr>
          <p:spPr bwMode="gray">
            <a:xfrm rot="-5400000">
              <a:off x="6371396" y="2512080"/>
              <a:ext cx="792695" cy="7338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en-US" sz="2000" b="1"/>
                <a:t>11 500</a:t>
              </a:r>
            </a:p>
          </p:txBody>
        </p:sp>
        <p:sp>
          <p:nvSpPr>
            <p:cNvPr id="33823" name="Oval 76"/>
            <p:cNvSpPr>
              <a:spLocks noChangeArrowheads="1"/>
            </p:cNvSpPr>
            <p:nvPr/>
          </p:nvSpPr>
          <p:spPr bwMode="gray">
            <a:xfrm rot="-5400000">
              <a:off x="2637596" y="2588280"/>
              <a:ext cx="792695" cy="73388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r>
                <a:rPr lang="en-US" sz="2000" b="1"/>
                <a:t> </a:t>
              </a:r>
              <a:r>
                <a:rPr lang="az-Latn-AZ" sz="2000" b="1"/>
                <a:t> </a:t>
              </a:r>
              <a:r>
                <a:rPr lang="en-US" sz="2000" b="1"/>
                <a:t>220</a:t>
              </a:r>
            </a:p>
          </p:txBody>
        </p:sp>
      </p:grpSp>
      <p:sp>
        <p:nvSpPr>
          <p:cNvPr id="3379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33796" name="Рисунок 94" descr="mincom_eng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95" descr="Gerb_Azer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itle 11"/>
          <p:cNvSpPr txBox="1">
            <a:spLocks/>
          </p:cNvSpPr>
          <p:nvPr/>
        </p:nvSpPr>
        <p:spPr bwMode="auto">
          <a:xfrm>
            <a:off x="0" y="836613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тистическая информация по</a:t>
            </a:r>
            <a:endParaRPr lang="en-US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выданным картам электронной подписи</a:t>
            </a:r>
            <a:endParaRPr lang="en-US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00" name="Picture 2" descr="D:\Corel_Documents\logo\e-gov.f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Box 106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16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00192" y="3717032"/>
            <a:ext cx="2072086" cy="2174665"/>
          </a:xfrm>
          <a:prstGeom prst="rect">
            <a:avLst/>
          </a:prstGeom>
        </p:spPr>
      </p:pic>
      <p:pic>
        <p:nvPicPr>
          <p:cNvPr id="18" name="Content Placeholder 14"/>
          <p:cNvPicPr>
            <a:picLocks noGrp="1" noChangeAspect="1"/>
          </p:cNvPicPr>
          <p:nvPr>
            <p:ph idx="1"/>
          </p:nvPr>
        </p:nvPicPr>
        <p:blipFill>
          <a:blip r:embed="rId6" cstate="screen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36096" y="2060848"/>
            <a:ext cx="1404851" cy="2132215"/>
          </a:xfrm>
        </p:spPr>
      </p:pic>
      <p:pic>
        <p:nvPicPr>
          <p:cNvPr id="19" name="Picture 5" descr="C:\Users\Ionut Florea\AppData\Local\Microsoft\Windows\Temporary Internet Files\Content.IE5\C1GRZFRJ\MP900387569[1].jp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1219200" cy="86995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5" name="Picture 24" descr="C:\Users\Ionut Florea\AppData\Local\Microsoft\Windows\Temporary Internet Files\Content.IE5\2AFXUR01\MP900422237[1].jp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52320" y="1340768"/>
            <a:ext cx="1223023" cy="91440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pic>
        <p:nvPicPr>
          <p:cNvPr id="26" name="Picture 9" descr="C:\Users\Ionut Florea\AppData\Local\Microsoft\Windows\Temporary Internet Files\Content.IE5\C1GRZFRJ\MP900431200[1].jpg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52320" y="2852936"/>
            <a:ext cx="1219200" cy="83820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611188" y="1484313"/>
            <a:ext cx="5976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latin typeface="Segoe UI"/>
                <a:ea typeface="Segoe UI"/>
                <a:cs typeface="Segoe UI"/>
              </a:rPr>
              <a:t>Mobil</a:t>
            </a:r>
            <a:r>
              <a:rPr lang="en-US" sz="1200" b="1">
                <a:latin typeface="Segoe UI"/>
                <a:ea typeface="Segoe UI"/>
                <a:cs typeface="Segoe UI"/>
              </a:rPr>
              <a:t>e</a:t>
            </a:r>
            <a:r>
              <a:rPr lang="ru-RU" sz="1200" b="1">
                <a:latin typeface="Segoe UI"/>
                <a:ea typeface="Segoe UI"/>
                <a:cs typeface="Segoe UI"/>
              </a:rPr>
              <a:t>-ID</a:t>
            </a:r>
            <a:r>
              <a:rPr lang="en-US" sz="1200" b="1">
                <a:latin typeface="Segoe UI"/>
                <a:ea typeface="Segoe UI"/>
                <a:cs typeface="Segoe UI"/>
              </a:rPr>
              <a:t> </a:t>
            </a:r>
            <a:r>
              <a:rPr lang="ru-RU" sz="1200">
                <a:latin typeface="Segoe UI"/>
                <a:ea typeface="Segoe UI"/>
                <a:cs typeface="Segoe UI"/>
              </a:rPr>
              <a:t>- услуга безопасной аутентификации пользователей мобильных телефонов. </a:t>
            </a:r>
            <a:br>
              <a:rPr lang="ru-RU" sz="1200">
                <a:latin typeface="Segoe UI"/>
                <a:ea typeface="Segoe UI"/>
                <a:cs typeface="Segoe UI"/>
              </a:rPr>
            </a:br>
            <a:r>
              <a:rPr lang="ru-RU" sz="1200">
                <a:latin typeface="Segoe UI"/>
                <a:ea typeface="Segoe UI"/>
                <a:cs typeface="Segoe UI"/>
              </a:rPr>
              <a:t>В первом квартале 2013 года Центром Обработки Данных Министерства Связи и Информационных Технологий совместно с румынской компанией CertSIGN была разработана и сдана в эксплуатацию </a:t>
            </a:r>
            <a:r>
              <a:rPr lang="en-US" sz="1200">
                <a:latin typeface="Segoe UI"/>
                <a:ea typeface="Segoe UI"/>
                <a:cs typeface="Segoe UI"/>
              </a:rPr>
              <a:t>PKI </a:t>
            </a:r>
            <a:r>
              <a:rPr lang="ru-RU" sz="1200">
                <a:latin typeface="Segoe UI"/>
                <a:ea typeface="Segoe UI"/>
                <a:cs typeface="Segoe UI"/>
              </a:rPr>
              <a:t>система для мобильных сертификатов аутентификации граждан. </a:t>
            </a:r>
          </a:p>
          <a:p>
            <a:pPr>
              <a:lnSpc>
                <a:spcPct val="150000"/>
              </a:lnSpc>
            </a:pPr>
            <a:endParaRPr lang="ru-RU" sz="1200">
              <a:latin typeface="Segoe UI"/>
              <a:ea typeface="Segoe UI"/>
              <a:cs typeface="Segoe UI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>
                <a:latin typeface="Segoe UI"/>
                <a:ea typeface="Segoe UI"/>
                <a:cs typeface="Segoe UI"/>
              </a:rPr>
              <a:t>  Цифровые сертификаты аутентификации  в </a:t>
            </a:r>
            <a:r>
              <a:rPr lang="ru-RU" sz="1200">
                <a:solidFill>
                  <a:srgbClr val="FF0000"/>
                </a:solidFill>
                <a:latin typeface="Segoe UI"/>
                <a:ea typeface="Segoe UI"/>
                <a:cs typeface="Segoe UI"/>
              </a:rPr>
              <a:t>X.509 v3 </a:t>
            </a:r>
            <a:r>
              <a:rPr lang="ru-RU" sz="1200">
                <a:latin typeface="Segoe UI"/>
                <a:ea typeface="Segoe UI"/>
                <a:cs typeface="Segoe UI"/>
              </a:rPr>
              <a:t>стандарте,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>
                <a:latin typeface="Segoe UI"/>
                <a:ea typeface="Segoe UI"/>
                <a:cs typeface="Segoe UI"/>
              </a:rPr>
              <a:t>  Операционные системы IOS, Android, Symbian  на различных смартфонах и планшетных ПК,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200">
                <a:latin typeface="Segoe UI"/>
                <a:ea typeface="Segoe UI"/>
                <a:cs typeface="Segoe UI"/>
              </a:rPr>
              <a:t>  На Android устройствах ключи генерируются и хранятся внутри чипа </a:t>
            </a:r>
            <a:r>
              <a:rPr lang="en-US" sz="1200">
                <a:latin typeface="Segoe UI"/>
                <a:ea typeface="Segoe UI"/>
                <a:cs typeface="Segoe UI"/>
              </a:rPr>
              <a:t>Secure SD</a:t>
            </a:r>
            <a:r>
              <a:rPr lang="ru-RU" sz="1200">
                <a:latin typeface="Segoe UI"/>
                <a:ea typeface="Segoe UI"/>
                <a:cs typeface="Segoe UI"/>
              </a:rPr>
              <a:t> карты</a:t>
            </a:r>
            <a:r>
              <a:rPr lang="en-US" sz="1200">
                <a:latin typeface="Segoe UI"/>
                <a:ea typeface="Segoe UI"/>
                <a:cs typeface="Segoe UI"/>
              </a:rPr>
              <a:t>.</a:t>
            </a:r>
            <a:endParaRPr lang="ru-RU" sz="1200">
              <a:latin typeface="Segoe UI"/>
              <a:ea typeface="Segoe UI"/>
              <a:cs typeface="Segoe UI"/>
            </a:endParaRPr>
          </a:p>
        </p:txBody>
      </p:sp>
      <p:pic>
        <p:nvPicPr>
          <p:cNvPr id="34823" name="Picture 4" descr="android 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92363" y="4797425"/>
            <a:ext cx="8477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0763" y="4797425"/>
            <a:ext cx="619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4" descr="blackberry-os-5-0-rnj-46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35375" y="5732463"/>
            <a:ext cx="1724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088" y="5734050"/>
            <a:ext cx="1885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944563" y="4887913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Latn-AZ" sz="1600" b="1"/>
              <a:t>Google Android</a:t>
            </a:r>
            <a:endParaRPr lang="en-US" sz="1600"/>
          </a:p>
        </p:txBody>
      </p:sp>
      <p:sp>
        <p:nvSpPr>
          <p:cNvPr id="34828" name="Rectangle 10"/>
          <p:cNvSpPr>
            <a:spLocks noChangeArrowheads="1"/>
          </p:cNvSpPr>
          <p:nvPr/>
        </p:nvSpPr>
        <p:spPr bwMode="auto">
          <a:xfrm>
            <a:off x="3382963" y="5033963"/>
            <a:ext cx="1241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z-Latn-AZ" sz="1600" b="1"/>
              <a:t>Apple IOS</a:t>
            </a:r>
            <a:endParaRPr lang="en-US" sz="1600"/>
          </a:p>
        </p:txBody>
      </p:sp>
      <p:sp>
        <p:nvSpPr>
          <p:cNvPr id="3482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34831" name="Рисунок 15" descr="mincom_eng_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Рисунок 16" descr="Gerb_Azerb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500" b="1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Мобильная аутентификация</a:t>
            </a:r>
            <a:endParaRPr lang="en-US" sz="2500" b="1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348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35" name="Picture 2" descr="D:\Corel_Documents\logo\e-gov.fw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5263" y="67198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6" name="TextBox 22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17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5" descr="Buletenden 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9338" y="1704975"/>
            <a:ext cx="70453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35844" name="Рисунок 8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9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1"/>
          <p:cNvSpPr txBox="1">
            <a:spLocks/>
          </p:cNvSpPr>
          <p:nvPr/>
        </p:nvSpPr>
        <p:spPr bwMode="auto">
          <a:xfrm>
            <a:off x="0" y="836613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пользователей посетивших портал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период</a:t>
            </a:r>
            <a:r>
              <a:rPr lang="az-Latn-A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01.01.2013 – 01.04.2013</a:t>
            </a:r>
            <a:endParaRPr lang="en-US" sz="25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48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Box 15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18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908050"/>
            <a:ext cx="4457700" cy="2279650"/>
          </a:xfrm>
          <a:ln>
            <a:solidFill>
              <a:srgbClr val="002060"/>
            </a:solidFill>
          </a:ln>
        </p:spPr>
      </p:pic>
      <p:sp>
        <p:nvSpPr>
          <p:cNvPr id="3686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623728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67" name="Picture 2" descr="D:\Corel_Documents\logo\e-gov.f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19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3686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195263" y="765175"/>
            <a:ext cx="8753475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36871" name="Рисунок 14" descr="mincom_eng_log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Рисунок 15" descr="Gerb_Azer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908050"/>
            <a:ext cx="4248150" cy="29511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687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6225" y="3429000"/>
            <a:ext cx="3000375" cy="21605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9832" y="3284984"/>
            <a:ext cx="5616624" cy="28904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1" name="Rectangular Callout 20"/>
          <p:cNvSpPr/>
          <p:nvPr/>
        </p:nvSpPr>
        <p:spPr>
          <a:xfrm>
            <a:off x="2268538" y="1268413"/>
            <a:ext cx="914400" cy="6127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1071880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39952" y="4077072"/>
            <a:ext cx="4896544" cy="25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Forme 2"/>
          <p:cNvSpPr txBox="1">
            <a:spLocks/>
          </p:cNvSpPr>
          <p:nvPr/>
        </p:nvSpPr>
        <p:spPr bwMode="auto">
          <a:xfrm>
            <a:off x="684213" y="3068638"/>
            <a:ext cx="8064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600">
                <a:latin typeface="Segoe UI"/>
                <a:ea typeface="Segoe UI"/>
                <a:cs typeface="Segoe UI"/>
              </a:rPr>
              <a:t>Создание единой инфраструктуры для интеграции государственных информационных систем и баз данных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600">
                <a:latin typeface="Segoe UI"/>
                <a:ea typeface="Segoe UI"/>
                <a:cs typeface="Segoe UI"/>
              </a:rPr>
              <a:t>Взаимодействие между государственными службами, частными компаниями и гражданами - </a:t>
            </a:r>
            <a:r>
              <a:rPr lang="ru-RU" sz="1600" b="1">
                <a:latin typeface="Segoe UI"/>
                <a:ea typeface="Segoe UI"/>
                <a:cs typeface="Segoe UI"/>
              </a:rPr>
              <a:t>G2G</a:t>
            </a:r>
            <a:r>
              <a:rPr lang="ru-RU" sz="1600">
                <a:latin typeface="Segoe UI"/>
                <a:ea typeface="Segoe UI"/>
                <a:cs typeface="Segoe UI"/>
              </a:rPr>
              <a:t>, </a:t>
            </a:r>
            <a:r>
              <a:rPr lang="ru-RU" sz="1600" b="1">
                <a:latin typeface="Segoe UI"/>
                <a:ea typeface="Segoe UI"/>
                <a:cs typeface="Segoe UI"/>
              </a:rPr>
              <a:t>G2B</a:t>
            </a:r>
            <a:r>
              <a:rPr lang="ru-RU" sz="1600">
                <a:latin typeface="Segoe UI"/>
                <a:ea typeface="Segoe UI"/>
                <a:cs typeface="Segoe UI"/>
              </a:rPr>
              <a:t>, </a:t>
            </a:r>
            <a:r>
              <a:rPr lang="ru-RU" sz="1600" b="1">
                <a:latin typeface="Segoe UI"/>
                <a:ea typeface="Segoe UI"/>
                <a:cs typeface="Segoe UI"/>
              </a:rPr>
              <a:t>G2C, </a:t>
            </a:r>
            <a:r>
              <a:rPr lang="en-US" sz="1600" b="1">
                <a:latin typeface="Segoe UI"/>
                <a:ea typeface="Segoe UI"/>
                <a:cs typeface="Segoe UI"/>
              </a:rPr>
              <a:t>C2G</a:t>
            </a:r>
            <a:endParaRPr lang="ru-RU" sz="1600" b="1">
              <a:latin typeface="Segoe UI"/>
              <a:ea typeface="Segoe UI"/>
              <a:cs typeface="Segoe UI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600">
                <a:latin typeface="Segoe UI"/>
                <a:ea typeface="Segoe UI"/>
                <a:cs typeface="Segoe UI"/>
              </a:rPr>
              <a:t>Создание действующего по принципу «единого окна» Центрального портала «Электронного Правительства»  </a:t>
            </a:r>
            <a:r>
              <a:rPr lang="ru-RU" sz="1600" b="1">
                <a:latin typeface="Segoe UI"/>
                <a:ea typeface="Segoe UI"/>
                <a:cs typeface="Segoe UI"/>
              </a:rPr>
              <a:t>www.e-gov.az</a:t>
            </a:r>
            <a:endParaRPr lang="az-Latn-AZ" sz="1600">
              <a:latin typeface="Segoe UI"/>
              <a:ea typeface="Segoe UI"/>
              <a:cs typeface="Segoe UI"/>
            </a:endParaRPr>
          </a:p>
        </p:txBody>
      </p:sp>
      <p:sp>
        <p:nvSpPr>
          <p:cNvPr id="16387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16388" name="Рисунок 24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25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itle 11"/>
          <p:cNvSpPr txBox="1">
            <a:spLocks/>
          </p:cNvSpPr>
          <p:nvPr/>
        </p:nvSpPr>
        <p:spPr bwMode="auto">
          <a:xfrm>
            <a:off x="-107950" y="2060575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latin typeface="Times New Roman" pitchFamily="18" charset="0"/>
                <a:cs typeface="Times New Roman" pitchFamily="18" charset="0"/>
              </a:rPr>
              <a:t>ЦЕЛЬ СОЗДАНИЯ ПОРТАЛА</a:t>
            </a:r>
            <a:endParaRPr lang="en-US" sz="25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>
                <a:latin typeface="Times New Roman" pitchFamily="18" charset="0"/>
                <a:cs typeface="Times New Roman" pitchFamily="18" charset="0"/>
              </a:rPr>
              <a:t>«Электронное Правительство»</a:t>
            </a:r>
            <a:endParaRPr lang="az-Latn-AZ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179388" y="1773238"/>
            <a:ext cx="8755062" cy="4603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3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8688388" y="6384925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2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37891" name="Рисунок 6" descr="mincom_eng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7" descr="Gerb_Azer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Бюллетень «Электронного правительства»</a:t>
            </a:r>
            <a:endParaRPr lang="en-US" sz="25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894" name="Group 12"/>
          <p:cNvGrpSpPr>
            <a:grpSpLocks/>
          </p:cNvGrpSpPr>
          <p:nvPr/>
        </p:nvGrpSpPr>
        <p:grpSpPr bwMode="auto">
          <a:xfrm>
            <a:off x="1008063" y="1725613"/>
            <a:ext cx="7127875" cy="4006850"/>
            <a:chOff x="656536" y="1726252"/>
            <a:chExt cx="7788468" cy="4651882"/>
          </a:xfrm>
        </p:grpSpPr>
        <p:pic>
          <p:nvPicPr>
            <p:cNvPr id="37898" name="Рисунок 10" descr="bulleten 1-ci sayi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720000">
              <a:off x="656536" y="1727657"/>
              <a:ext cx="3288404" cy="465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9" name="Рисунок 11" descr="bulleten 2 sayi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715147">
              <a:off x="2046867" y="1726252"/>
              <a:ext cx="3290200" cy="465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Рисунок 13" descr="bulleten-3_Page_01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720000">
              <a:off x="3529924" y="1727657"/>
              <a:ext cx="3288404" cy="465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Рисунок 14" descr="bulleten 4 sayi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720000">
              <a:off x="5154804" y="1727844"/>
              <a:ext cx="3290200" cy="465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6" name="Picture 2" descr="D:\Corel_Documents\logo\e-gov.fw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18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20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3" descr="Buletende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1628775"/>
            <a:ext cx="5759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38916" name="Рисунок 16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17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itle 11"/>
          <p:cNvSpPr txBox="1">
            <a:spLocks/>
          </p:cNvSpPr>
          <p:nvPr/>
        </p:nvSpPr>
        <p:spPr bwMode="auto">
          <a:xfrm>
            <a:off x="0" y="836613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государственных учреждений</a:t>
            </a:r>
          </a:p>
          <a:p>
            <a:pPr algn="ctr"/>
            <a:r>
              <a:rPr lang="en-US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187</a:t>
            </a:r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электронных услуг</a:t>
            </a:r>
          </a:p>
        </p:txBody>
      </p:sp>
      <p:sp>
        <p:nvSpPr>
          <p:cNvPr id="3891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8920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21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5" descr="Buletenden 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8425" y="1685925"/>
            <a:ext cx="6405563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39940" name="Рисунок 7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8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1"/>
          <p:cNvSpPr txBox="1">
            <a:spLocks/>
          </p:cNvSpPr>
          <p:nvPr/>
        </p:nvSpPr>
        <p:spPr bwMode="auto">
          <a:xfrm>
            <a:off x="0" y="836613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Статистические данные по использованию электронных услуг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предлагаемых порталом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www.e-gov.az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апрель 2013 го года</a:t>
            </a:r>
            <a:endParaRPr lang="en-US" sz="22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44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Box 13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22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 descr="e-gov_porta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1341438"/>
            <a:ext cx="63373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40964" name="Рисунок 7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8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500" b="1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www.e-gov.az</a:t>
            </a:r>
          </a:p>
        </p:txBody>
      </p:sp>
      <p:sp>
        <p:nvSpPr>
          <p:cNvPr id="4096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8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Box 11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23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922" t="15860" r="17190" b="31799"/>
          <a:stretch>
            <a:fillRect/>
          </a:stretch>
        </p:blipFill>
        <p:spPr bwMode="auto">
          <a:xfrm>
            <a:off x="251520" y="2492896"/>
            <a:ext cx="874846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2750" y="2924175"/>
            <a:ext cx="8318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ru-RU" sz="4000" b="1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Спасибо за внимание!</a:t>
            </a:r>
            <a:endParaRPr lang="en-US" sz="4000" b="1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4198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41989" name="Рисунок 17" descr="mincom_eng_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18" descr="Gerb_Azerb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92" name="Picture 2" descr="D:\Corel_Documents\logo\e-gov.f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8688388" y="6384925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24</a:t>
            </a:r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41994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54313" y="5734050"/>
            <a:ext cx="3635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ru-RU" sz="14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Минск, Республика Беларусь, апрель 2013 г.</a:t>
            </a:r>
            <a:endParaRPr lang="en-US" sz="14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836712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95288" y="1754188"/>
            <a:ext cx="8280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200" b="1">
                <a:latin typeface="Segoe UI"/>
                <a:ea typeface="Segoe UI"/>
                <a:cs typeface="Segoe UI"/>
              </a:rPr>
              <a:t> </a:t>
            </a:r>
            <a:r>
              <a:rPr lang="ru-RU" sz="1200" b="1">
                <a:latin typeface="Segoe UI"/>
                <a:ea typeface="Segoe UI"/>
                <a:cs typeface="Segoe UI"/>
              </a:rPr>
              <a:t>О некоторых мерах в области предоставления электронных услуг государственными учреждениями</a:t>
            </a: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200" b="1">
                <a:latin typeface="Segoe UI"/>
                <a:ea typeface="Segoe UI"/>
                <a:cs typeface="Segoe UI"/>
              </a:rPr>
              <a:t> </a:t>
            </a:r>
            <a:r>
              <a:rPr lang="ru-RU" sz="1200" b="1">
                <a:latin typeface="Segoe UI"/>
                <a:ea typeface="Segoe UI"/>
                <a:cs typeface="Segoe UI"/>
              </a:rPr>
              <a:t>Указ Президента Азербайджанской Республики, Баку, 23 мая 2011г.</a:t>
            </a: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200" b="1">
                <a:latin typeface="Segoe UI"/>
                <a:ea typeface="Segoe UI"/>
                <a:cs typeface="Segoe UI"/>
              </a:rPr>
              <a:t> </a:t>
            </a:r>
            <a:r>
              <a:rPr lang="az-Latn-AZ" sz="1200" b="1">
                <a:latin typeface="Segoe UI"/>
                <a:ea typeface="Segoe UI"/>
                <a:cs typeface="Segoe UI"/>
              </a:rPr>
              <a:t>"</a:t>
            </a:r>
            <a:r>
              <a:rPr lang="ru-RU" sz="1200" b="1">
                <a:latin typeface="Segoe UI"/>
                <a:ea typeface="Segoe UI"/>
                <a:cs typeface="Segoe UI"/>
              </a:rPr>
              <a:t>П</a:t>
            </a:r>
            <a:r>
              <a:rPr lang="az-Latn-AZ" sz="1200" b="1">
                <a:latin typeface="Segoe UI"/>
                <a:ea typeface="Segoe UI"/>
                <a:cs typeface="Segoe UI"/>
              </a:rPr>
              <a:t>равила  по</a:t>
            </a:r>
            <a:r>
              <a:rPr lang="ru-RU" sz="1200" b="1">
                <a:latin typeface="Segoe UI"/>
                <a:ea typeface="Segoe UI"/>
                <a:cs typeface="Segoe UI"/>
              </a:rPr>
              <a:t> предоставлению </a:t>
            </a:r>
            <a:r>
              <a:rPr lang="az-Latn-AZ" sz="1200" b="1">
                <a:latin typeface="Segoe UI"/>
                <a:ea typeface="Segoe UI"/>
                <a:cs typeface="Segoe UI"/>
              </a:rPr>
              <a:t>электронных услуг </a:t>
            </a:r>
            <a:r>
              <a:rPr lang="ru-RU" sz="1200" b="1">
                <a:latin typeface="Segoe UI"/>
                <a:ea typeface="Segoe UI"/>
                <a:cs typeface="Segoe UI"/>
              </a:rPr>
              <a:t>по</a:t>
            </a:r>
            <a:r>
              <a:rPr lang="az-Latn-AZ" sz="1200" b="1">
                <a:latin typeface="Segoe UI"/>
                <a:ea typeface="Segoe UI"/>
                <a:cs typeface="Segoe UI"/>
              </a:rPr>
              <a:t> конкретн</a:t>
            </a:r>
            <a:r>
              <a:rPr lang="ru-RU" sz="1200" b="1">
                <a:latin typeface="Segoe UI"/>
                <a:ea typeface="Segoe UI"/>
                <a:cs typeface="Segoe UI"/>
              </a:rPr>
              <a:t>ым</a:t>
            </a:r>
            <a:r>
              <a:rPr lang="az-Latn-AZ" sz="1200" b="1">
                <a:latin typeface="Segoe UI"/>
                <a:ea typeface="Segoe UI"/>
                <a:cs typeface="Segoe UI"/>
              </a:rPr>
              <a:t> област</a:t>
            </a:r>
            <a:r>
              <a:rPr lang="ru-RU" sz="1200" b="1">
                <a:latin typeface="Segoe UI"/>
                <a:ea typeface="Segoe UI"/>
                <a:cs typeface="Segoe UI"/>
              </a:rPr>
              <a:t>ям </a:t>
            </a:r>
            <a:r>
              <a:rPr lang="az-Latn-AZ" sz="1200" b="1">
                <a:latin typeface="Segoe UI"/>
                <a:ea typeface="Segoe UI"/>
                <a:cs typeface="Segoe UI"/>
              </a:rPr>
              <a:t>Центральны</a:t>
            </a:r>
            <a:r>
              <a:rPr lang="ru-RU" sz="1200" b="1">
                <a:latin typeface="Segoe UI"/>
                <a:ea typeface="Segoe UI"/>
                <a:cs typeface="Segoe UI"/>
              </a:rPr>
              <a:t>ми</a:t>
            </a:r>
            <a:r>
              <a:rPr lang="az-Latn-AZ" sz="1200" b="1">
                <a:latin typeface="Segoe UI"/>
                <a:ea typeface="Segoe UI"/>
                <a:cs typeface="Segoe UI"/>
              </a:rPr>
              <a:t> орган</a:t>
            </a:r>
            <a:r>
              <a:rPr lang="ru-RU" sz="1200" b="1">
                <a:latin typeface="Segoe UI"/>
                <a:ea typeface="Segoe UI"/>
                <a:cs typeface="Segoe UI"/>
              </a:rPr>
              <a:t>ами</a:t>
            </a:r>
            <a:r>
              <a:rPr lang="az-Latn-AZ" sz="1200" b="1">
                <a:latin typeface="Segoe UI"/>
                <a:ea typeface="Segoe UI"/>
                <a:cs typeface="Segoe UI"/>
              </a:rPr>
              <a:t> исполнительной власти "</a:t>
            </a:r>
            <a:endParaRPr lang="ru-RU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200" b="1">
                <a:latin typeface="Segoe UI"/>
                <a:ea typeface="Segoe UI"/>
                <a:cs typeface="Segoe UI"/>
              </a:rPr>
              <a:t>Об утверждении </a:t>
            </a:r>
            <a:r>
              <a:rPr lang="az-Latn-AZ" sz="1200" b="1">
                <a:latin typeface="Segoe UI"/>
                <a:ea typeface="Segoe UI"/>
                <a:cs typeface="Segoe UI"/>
              </a:rPr>
              <a:t>"</a:t>
            </a:r>
            <a:r>
              <a:rPr lang="ru-RU" sz="1200" b="1">
                <a:latin typeface="Segoe UI"/>
                <a:ea typeface="Segoe UI"/>
                <a:cs typeface="Segoe UI"/>
              </a:rPr>
              <a:t>Списка типов электронных услуг</a:t>
            </a:r>
            <a:r>
              <a:rPr lang="az-Latn-AZ" sz="1200" b="1">
                <a:latin typeface="Segoe UI"/>
                <a:ea typeface="Segoe UI"/>
                <a:cs typeface="Segoe UI"/>
              </a:rPr>
              <a:t>” </a:t>
            </a: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200" b="1">
                <a:latin typeface="Segoe UI"/>
                <a:ea typeface="Segoe UI"/>
                <a:cs typeface="Segoe UI"/>
              </a:rPr>
              <a:t>Постановление </a:t>
            </a:r>
            <a:r>
              <a:rPr lang="az-Latn-AZ" sz="1200" b="1">
                <a:latin typeface="Segoe UI"/>
                <a:ea typeface="Segoe UI"/>
                <a:cs typeface="Segoe UI"/>
              </a:rPr>
              <a:t>Кабинета Министров Азербайджанской Республики № 191  Баку, 24 ноября 2011</a:t>
            </a:r>
            <a:r>
              <a:rPr lang="ru-RU" sz="1200" b="1">
                <a:latin typeface="Segoe UI"/>
                <a:ea typeface="Segoe UI"/>
                <a:cs typeface="Segoe UI"/>
              </a:rPr>
              <a:t>г.</a:t>
            </a: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endParaRPr lang="ru-RU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200" b="1">
                <a:latin typeface="Segoe UI"/>
                <a:ea typeface="Segoe UI"/>
                <a:cs typeface="Segoe UI"/>
              </a:rPr>
              <a:t> </a:t>
            </a:r>
            <a:r>
              <a:rPr lang="ru-RU" sz="1200" b="1">
                <a:latin typeface="Segoe UI"/>
                <a:ea typeface="Segoe UI"/>
                <a:cs typeface="Segoe UI"/>
              </a:rPr>
              <a:t>Утверждение «Положения о портале «Электронное правительство»  и о мерах связанных с дальнейшим расширением  электронных услуг </a:t>
            </a: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200" b="1">
                <a:latin typeface="Segoe UI"/>
                <a:ea typeface="Segoe UI"/>
                <a:cs typeface="Segoe UI"/>
              </a:rPr>
              <a:t>Указ Президента Азербайджанской Республики</a:t>
            </a:r>
            <a:r>
              <a:rPr lang="en-US" sz="1200" b="1">
                <a:latin typeface="Segoe UI"/>
                <a:ea typeface="Segoe UI"/>
                <a:cs typeface="Segoe UI"/>
              </a:rPr>
              <a:t>  </a:t>
            </a:r>
            <a:r>
              <a:rPr lang="ru-RU" sz="1200" b="1">
                <a:latin typeface="Segoe UI"/>
                <a:ea typeface="Segoe UI"/>
                <a:cs typeface="Segoe UI"/>
              </a:rPr>
              <a:t>№ 813, Баку, 5 февраля 2013г.</a:t>
            </a: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200" b="1">
                <a:latin typeface="Segoe UI"/>
                <a:ea typeface="Segoe UI"/>
                <a:cs typeface="Segoe UI"/>
              </a:rPr>
              <a:t>  </a:t>
            </a:r>
            <a:r>
              <a:rPr lang="ru-RU" sz="1200" b="1">
                <a:latin typeface="Segoe UI"/>
                <a:ea typeface="Segoe UI"/>
                <a:cs typeface="Segoe UI"/>
              </a:rPr>
              <a:t>Список информационных систем и информационных ресурсов подключаемых к порталу «Электронное правительство», а также проект технических требований для подключения к порталу информационных систем, информационных ресурсов и электронных услуг.</a:t>
            </a: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200" b="1">
                <a:latin typeface="Segoe UI"/>
                <a:ea typeface="Segoe UI"/>
                <a:cs typeface="Segoe UI"/>
              </a:rPr>
              <a:t> </a:t>
            </a:r>
            <a:r>
              <a:rPr lang="ru-RU" sz="1200" b="1">
                <a:latin typeface="Segoe UI"/>
                <a:ea typeface="Segoe UI"/>
                <a:cs typeface="Segoe UI"/>
              </a:rPr>
              <a:t>Проект «Государственной программы по развитию «Электронного правительства» и расширению электронных услуг в 2013-2015 г.г. в органах государственной власти» </a:t>
            </a:r>
          </a:p>
          <a:p>
            <a:pPr algn="just">
              <a:buFont typeface="Wingdings" pitchFamily="2" charset="2"/>
              <a:buChar char="§"/>
            </a:pPr>
            <a:endParaRPr lang="ru-RU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200" b="1">
                <a:latin typeface="Segoe UI"/>
                <a:ea typeface="Segoe UI"/>
                <a:cs typeface="Segoe UI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endParaRPr lang="en-US" sz="1200" b="1">
              <a:latin typeface="Segoe UI"/>
              <a:ea typeface="Segoe UI"/>
              <a:cs typeface="Segoe UI"/>
            </a:endParaRPr>
          </a:p>
          <a:p>
            <a:pPr algn="just">
              <a:buFont typeface="Wingdings" pitchFamily="2" charset="2"/>
              <a:buChar char="§"/>
            </a:pPr>
            <a:endParaRPr lang="ru-RU" sz="1200" b="1">
              <a:latin typeface="Segoe UI"/>
              <a:ea typeface="Segoe UI"/>
              <a:cs typeface="Segoe UI"/>
            </a:endParaRPr>
          </a:p>
        </p:txBody>
      </p:sp>
      <p:sp>
        <p:nvSpPr>
          <p:cNvPr id="17411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/>
              <a:t>v</a:t>
            </a:r>
          </a:p>
        </p:txBody>
      </p:sp>
      <p:sp>
        <p:nvSpPr>
          <p:cNvPr id="17412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17413" name="Рисунок 27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28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1"/>
          <p:cNvSpPr txBox="1">
            <a:spLocks/>
          </p:cNvSpPr>
          <p:nvPr/>
        </p:nvSpPr>
        <p:spPr bwMode="auto">
          <a:xfrm>
            <a:off x="0" y="90805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az-Latn-A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Нормативно-правовые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endParaRPr lang="ru-RU" sz="25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41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7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8688388" y="6384925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3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564904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Content Placeholder 2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7772400" cy="1223962"/>
          </a:xfrm>
        </p:spPr>
        <p:txBody>
          <a:bodyPr/>
          <a:lstStyle/>
          <a:p>
            <a:r>
              <a:rPr lang="ru-RU" sz="1600" smtClean="0">
                <a:solidFill>
                  <a:schemeClr val="tx1"/>
                </a:solidFill>
                <a:latin typeface="Segoe UI"/>
                <a:ea typeface="Segoe UI"/>
                <a:cs typeface="Segoe UI"/>
              </a:rPr>
              <a:t>Государственный реестр государственных информационно-вычислительных систем;</a:t>
            </a:r>
            <a:endParaRPr lang="en-US" sz="1600" smtClean="0">
              <a:solidFill>
                <a:schemeClr val="tx1"/>
              </a:solidFill>
              <a:latin typeface="Segoe UI"/>
              <a:ea typeface="Segoe UI"/>
              <a:cs typeface="Segoe UI"/>
            </a:endParaRPr>
          </a:p>
          <a:p>
            <a:r>
              <a:rPr lang="ru-RU" sz="1600" smtClean="0">
                <a:solidFill>
                  <a:schemeClr val="tx1"/>
                </a:solidFill>
                <a:latin typeface="Segoe UI"/>
                <a:ea typeface="Segoe UI"/>
                <a:cs typeface="Segoe UI"/>
              </a:rPr>
              <a:t>Государственный реестр персональных баз данных</a:t>
            </a:r>
            <a:endParaRPr lang="en-US" sz="1600" smtClean="0">
              <a:solidFill>
                <a:schemeClr val="tx1"/>
              </a:solidFill>
              <a:latin typeface="Segoe UI"/>
              <a:ea typeface="Segoe UI"/>
              <a:cs typeface="Segoe UI"/>
            </a:endParaRPr>
          </a:p>
          <a:p>
            <a:r>
              <a:rPr lang="ru-RU" sz="1600" smtClean="0">
                <a:solidFill>
                  <a:schemeClr val="tx1"/>
                </a:solidFill>
                <a:latin typeface="Segoe UI"/>
                <a:ea typeface="Segoe UI"/>
                <a:cs typeface="Segoe UI"/>
              </a:rPr>
              <a:t>Государственный реестр электронных услуг</a:t>
            </a:r>
          </a:p>
        </p:txBody>
      </p:sp>
      <p:sp>
        <p:nvSpPr>
          <p:cNvPr id="1843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18437" name="Рисунок 17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8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1"/>
          <p:cNvSpPr txBox="1">
            <a:spLocks/>
          </p:cNvSpPr>
          <p:nvPr/>
        </p:nvSpPr>
        <p:spPr bwMode="auto">
          <a:xfrm>
            <a:off x="-36513" y="908050"/>
            <a:ext cx="9144001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Реестры</a:t>
            </a:r>
            <a:endParaRPr lang="ru-RU" sz="25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1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8688388" y="6384925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4</a:t>
            </a:r>
            <a:endParaRPr lang="ru-RU" sz="1400">
              <a:solidFill>
                <a:srgbClr val="002060"/>
              </a:solidFill>
            </a:endParaRPr>
          </a:p>
        </p:txBody>
      </p:sp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413" y="3141663"/>
            <a:ext cx="59769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11413" y="4437063"/>
            <a:ext cx="59769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889" t="4256" r="16876" b="22846"/>
          <a:stretch>
            <a:fillRect/>
          </a:stretch>
        </p:blipFill>
        <p:spPr bwMode="auto">
          <a:xfrm>
            <a:off x="107504" y="116632"/>
            <a:ext cx="90364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250825" y="620713"/>
            <a:ext cx="43497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0" b="1"/>
              <a:t>www.e-gov.az</a:t>
            </a:r>
            <a:endParaRPr lang="ru-RU" sz="5000" b="1"/>
          </a:p>
        </p:txBody>
      </p:sp>
      <p:sp>
        <p:nvSpPr>
          <p:cNvPr id="19461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2" name="Рисунок 7" descr="mincom_eng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8" descr="Gerb_Azer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5" name="Picture 2" descr="D:\Corel_Documents\logo\e-gov.f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4"/>
          <p:cNvPicPr>
            <a:picLocks noChangeAspect="1" noChangeArrowheads="1"/>
          </p:cNvPicPr>
          <p:nvPr/>
        </p:nvPicPr>
        <p:blipFill>
          <a:blip r:embed="rId8"/>
          <a:srcRect l="19209" t="6102" r="20099" b="6232"/>
          <a:stretch>
            <a:fillRect/>
          </a:stretch>
        </p:blipFill>
        <p:spPr bwMode="auto">
          <a:xfrm>
            <a:off x="250825" y="1484313"/>
            <a:ext cx="57610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8688388" y="6384925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5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1042988" y="5661025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/>
            <a:r>
              <a:rPr lang="ru-RU" sz="12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К поралу </a:t>
            </a:r>
            <a:r>
              <a:rPr lang="az-Latn-AZ" sz="12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E-GOV</a:t>
            </a:r>
            <a:r>
              <a:rPr lang="ru-RU" sz="12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«Электронное правительство»</a:t>
            </a:r>
            <a:r>
              <a:rPr lang="az-Latn-AZ" sz="12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2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подключено</a:t>
            </a:r>
            <a:endParaRPr lang="en-US" sz="12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marL="228600" indent="-228600" algn="ctr"/>
            <a:r>
              <a:rPr lang="en-US" sz="12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35</a:t>
            </a:r>
            <a:r>
              <a:rPr lang="ru-RU" sz="12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государственных органов и представлено </a:t>
            </a:r>
            <a:r>
              <a:rPr lang="en-US" sz="12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187</a:t>
            </a:r>
            <a:r>
              <a:rPr lang="ru-RU" sz="12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электронных услуг.</a:t>
            </a:r>
            <a:r>
              <a:rPr lang="en-US" sz="12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endParaRPr lang="ru-RU" sz="12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sp>
        <p:nvSpPr>
          <p:cNvPr id="2048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20484" name="Рисунок 10" descr="mincom_eng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1" descr="Gerb_Azer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системы</a:t>
            </a:r>
          </a:p>
        </p:txBody>
      </p:sp>
      <p:sp>
        <p:nvSpPr>
          <p:cNvPr id="2048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88" name="Picture 2" descr="D:\Corel_Documents\logo\e-gov.f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6"/>
          <p:cNvSpPr txBox="1">
            <a:spLocks noChangeArrowheads="1"/>
          </p:cNvSpPr>
          <p:nvPr/>
        </p:nvSpPr>
        <p:spPr bwMode="auto">
          <a:xfrm>
            <a:off x="8688388" y="6384925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6</a:t>
            </a:r>
            <a:endParaRPr lang="ru-RU" sz="1400">
              <a:solidFill>
                <a:srgbClr val="002060"/>
              </a:solidFill>
            </a:endParaRPr>
          </a:p>
        </p:txBody>
      </p:sp>
      <p:pic>
        <p:nvPicPr>
          <p:cNvPr id="20490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288" y="1412875"/>
            <a:ext cx="79930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63"/>
          <p:cNvGrpSpPr>
            <a:grpSpLocks/>
          </p:cNvGrpSpPr>
          <p:nvPr/>
        </p:nvGrpSpPr>
        <p:grpSpPr bwMode="auto">
          <a:xfrm>
            <a:off x="755650" y="1628775"/>
            <a:ext cx="7704138" cy="4321175"/>
            <a:chOff x="924377" y="1772816"/>
            <a:chExt cx="7776959" cy="4752256"/>
          </a:xfrm>
        </p:grpSpPr>
        <p:sp>
          <p:nvSpPr>
            <p:cNvPr id="13" name="Cloud"/>
            <p:cNvSpPr>
              <a:spLocks noChangeAspect="1" noEditPoints="1" noChangeArrowheads="1"/>
            </p:cNvSpPr>
            <p:nvPr/>
          </p:nvSpPr>
          <p:spPr bwMode="auto">
            <a:xfrm>
              <a:off x="1611852" y="1772816"/>
              <a:ext cx="6169646" cy="4104539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5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500" b="1" dirty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</a:rPr>
                <a:t>       </a:t>
              </a:r>
              <a:r>
                <a:rPr lang="et-EE" sz="3500" b="1" dirty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</a:rPr>
                <a:t>E</a:t>
              </a:r>
              <a:r>
                <a:rPr lang="en-US" sz="3500" b="1" dirty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</a:rPr>
                <a:t>-GOV</a:t>
              </a:r>
              <a:endParaRPr lang="en-US" sz="3500" b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1515" name="Text Box 32"/>
            <p:cNvSpPr txBox="1">
              <a:spLocks noChangeArrowheads="1"/>
            </p:cNvSpPr>
            <p:nvPr/>
          </p:nvSpPr>
          <p:spPr bwMode="auto">
            <a:xfrm>
              <a:off x="3320253" y="4670159"/>
              <a:ext cx="1116698" cy="41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z-Latn-AZ" sz="1200">
                  <a:latin typeface="Times New Roman" pitchFamily="18" charset="0"/>
                  <a:cs typeface="Times New Roman" pitchFamily="18" charset="0"/>
                </a:rPr>
                <a:t>Mərkəzi </a:t>
              </a:r>
            </a:p>
            <a:p>
              <a:pPr algn="ctr"/>
              <a:r>
                <a:rPr lang="az-Latn-AZ" sz="1200">
                  <a:latin typeface="Times New Roman" pitchFamily="18" charset="0"/>
                  <a:cs typeface="Times New Roman" pitchFamily="18" charset="0"/>
                </a:rPr>
                <a:t>Serverlər</a:t>
              </a:r>
              <a:endParaRPr lang="et-EE" sz="1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516" name="Picture 46" descr="C:\Documents and Settings\Raigo.KODU\Local Settings\Temporary Internet Files\Content.IE5\LRXDKFMR\MP900442205[1]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50368" y="5123667"/>
              <a:ext cx="680208" cy="420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Text Box 30"/>
            <p:cNvSpPr txBox="1">
              <a:spLocks noChangeArrowheads="1"/>
            </p:cNvSpPr>
            <p:nvPr/>
          </p:nvSpPr>
          <p:spPr bwMode="auto">
            <a:xfrm>
              <a:off x="1332330" y="5597616"/>
              <a:ext cx="907783" cy="26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Гражданин</a:t>
              </a:r>
              <a:endParaRPr lang="et-EE" sz="1100">
                <a:latin typeface="Segoe UI"/>
                <a:ea typeface="Segoe UI"/>
                <a:cs typeface="Segoe UI"/>
              </a:endParaRPr>
            </a:p>
          </p:txBody>
        </p:sp>
        <p:sp useBgFill="1">
          <p:nvSpPr>
            <p:cNvPr id="17" name="Rounded Rectangle 16"/>
            <p:cNvSpPr/>
            <p:nvPr/>
          </p:nvSpPr>
          <p:spPr bwMode="auto">
            <a:xfrm>
              <a:off x="3422683" y="4379399"/>
              <a:ext cx="2749899" cy="214567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Line 38"/>
            <p:cNvSpPr>
              <a:spLocks noChangeShapeType="1"/>
            </p:cNvSpPr>
            <p:nvPr/>
          </p:nvSpPr>
          <p:spPr bwMode="auto">
            <a:xfrm>
              <a:off x="4860032" y="4869160"/>
              <a:ext cx="5760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520" name="Picture 4" descr="C:\Documents and Settings\Raigo.KODU\Local Settings\Temporary Internet Files\Content.IE5\PYVOIFMD\MC900434845[1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79912" y="5373216"/>
              <a:ext cx="740794" cy="687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1" name="Line 38"/>
            <p:cNvSpPr>
              <a:spLocks noChangeShapeType="1"/>
            </p:cNvSpPr>
            <p:nvPr/>
          </p:nvSpPr>
          <p:spPr bwMode="auto">
            <a:xfrm flipV="1">
              <a:off x="4362597" y="5013176"/>
              <a:ext cx="1001491" cy="6278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2" name="Text Box 28"/>
            <p:cNvSpPr txBox="1">
              <a:spLocks noChangeArrowheads="1"/>
            </p:cNvSpPr>
            <p:nvPr/>
          </p:nvSpPr>
          <p:spPr bwMode="auto">
            <a:xfrm>
              <a:off x="5132661" y="5097884"/>
              <a:ext cx="1142131" cy="43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Сервер</a:t>
              </a:r>
            </a:p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безопасности</a:t>
              </a:r>
              <a:endParaRPr lang="et-EE" sz="1100">
                <a:latin typeface="Segoe UI"/>
                <a:ea typeface="Segoe UI"/>
                <a:cs typeface="Segoe UI"/>
              </a:endParaRPr>
            </a:p>
          </p:txBody>
        </p:sp>
        <p:sp>
          <p:nvSpPr>
            <p:cNvPr id="21523" name="Text Box 29"/>
            <p:cNvSpPr txBox="1">
              <a:spLocks noChangeArrowheads="1"/>
            </p:cNvSpPr>
            <p:nvPr/>
          </p:nvSpPr>
          <p:spPr bwMode="auto">
            <a:xfrm>
              <a:off x="4983597" y="5597616"/>
              <a:ext cx="13865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800" b="1">
                  <a:solidFill>
                    <a:srgbClr val="002060"/>
                  </a:solidFill>
                  <a:latin typeface="Segoe UI"/>
                  <a:ea typeface="Segoe UI"/>
                  <a:cs typeface="Segoe UI"/>
                </a:rPr>
                <a:t>Центр</a:t>
              </a:r>
            </a:p>
            <a:p>
              <a:pPr algn="ctr"/>
              <a:r>
                <a:rPr lang="az-Latn-AZ" sz="1800" b="1">
                  <a:solidFill>
                    <a:srgbClr val="002060"/>
                  </a:solidFill>
                  <a:latin typeface="Segoe UI"/>
                  <a:ea typeface="Segoe UI"/>
                  <a:cs typeface="Segoe UI"/>
                </a:rPr>
                <a:t>E</a:t>
              </a:r>
              <a:r>
                <a:rPr lang="en-US" sz="1800" b="1">
                  <a:solidFill>
                    <a:srgbClr val="002060"/>
                  </a:solidFill>
                  <a:latin typeface="Segoe UI"/>
                  <a:ea typeface="Segoe UI"/>
                  <a:cs typeface="Segoe UI"/>
                </a:rPr>
                <a:t>-GOV</a:t>
              </a:r>
              <a:endParaRPr lang="et-EE" sz="1800" b="1">
                <a:solidFill>
                  <a:srgbClr val="002060"/>
                </a:solidFill>
                <a:latin typeface="Segoe UI"/>
                <a:ea typeface="Segoe UI"/>
                <a:cs typeface="Segoe UI"/>
              </a:endParaRPr>
            </a:p>
          </p:txBody>
        </p:sp>
        <p:grpSp>
          <p:nvGrpSpPr>
            <p:cNvPr id="21524" name="Group 62"/>
            <p:cNvGrpSpPr>
              <a:grpSpLocks/>
            </p:cNvGrpSpPr>
            <p:nvPr/>
          </p:nvGrpSpPr>
          <p:grpSpPr bwMode="auto">
            <a:xfrm>
              <a:off x="5757368" y="2178881"/>
              <a:ext cx="2943968" cy="2208250"/>
              <a:chOff x="5680636" y="1340550"/>
              <a:chExt cx="3393960" cy="2745173"/>
            </a:xfrm>
          </p:grpSpPr>
          <p:sp useBgFill="1">
            <p:nvSpPr>
              <p:cNvPr id="54" name="Rounded Rectangle 53"/>
              <p:cNvSpPr/>
              <p:nvPr/>
            </p:nvSpPr>
            <p:spPr>
              <a:xfrm>
                <a:off x="5969029" y="1341448"/>
                <a:ext cx="3105567" cy="2454684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 useBgFill="1">
            <p:nvSpPr>
              <p:cNvPr id="55" name="Rounded Rectangle 54"/>
              <p:cNvSpPr/>
              <p:nvPr/>
            </p:nvSpPr>
            <p:spPr>
              <a:xfrm>
                <a:off x="5824928" y="1508566"/>
                <a:ext cx="3105567" cy="2432982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 useBgFill="1">
            <p:nvSpPr>
              <p:cNvPr id="56" name="Rounded Rectangle 55"/>
              <p:cNvSpPr/>
              <p:nvPr/>
            </p:nvSpPr>
            <p:spPr>
              <a:xfrm>
                <a:off x="5680827" y="1651810"/>
                <a:ext cx="3105567" cy="2432982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800" b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База данных</a:t>
                </a:r>
                <a:endParaRPr lang="en-US" sz="1800" b="1">
                  <a:solidFill>
                    <a:srgbClr val="002060"/>
                  </a:solidFill>
                  <a:latin typeface="Segoe UI"/>
                  <a:ea typeface="Segoe UI"/>
                  <a:cs typeface="Segoe UI"/>
                </a:endParaRPr>
              </a:p>
            </p:txBody>
          </p:sp>
          <p:sp>
            <p:nvSpPr>
              <p:cNvPr id="21562" name="Line 42"/>
              <p:cNvSpPr>
                <a:spLocks noChangeShapeType="1"/>
              </p:cNvSpPr>
              <p:nvPr/>
            </p:nvSpPr>
            <p:spPr bwMode="auto">
              <a:xfrm>
                <a:off x="6443439" y="3434010"/>
                <a:ext cx="5048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 type="arrow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63" name="Line 43"/>
              <p:cNvSpPr>
                <a:spLocks noChangeShapeType="1"/>
              </p:cNvSpPr>
              <p:nvPr/>
            </p:nvSpPr>
            <p:spPr bwMode="auto">
              <a:xfrm flipV="1">
                <a:off x="7452320" y="3429000"/>
                <a:ext cx="428004" cy="50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arrow" w="lg" len="lg"/>
                <a:tailEnd type="arrow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1564" name="Group 55"/>
              <p:cNvGrpSpPr>
                <a:grpSpLocks/>
              </p:cNvGrpSpPr>
              <p:nvPr/>
            </p:nvGrpSpPr>
            <p:grpSpPr bwMode="auto">
              <a:xfrm>
                <a:off x="5799138" y="3022848"/>
                <a:ext cx="2739776" cy="857250"/>
                <a:chOff x="5799138" y="3022848"/>
                <a:chExt cx="2739776" cy="857250"/>
              </a:xfrm>
            </p:grpSpPr>
            <p:pic>
              <p:nvPicPr>
                <p:cNvPr id="61" name="Picture 4" descr="C:\Documents and Settings\Raigo.KODU\Local Settings\Temporary Internet Files\Content.IE5\PYVOIFMD\MC900434845[1].png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lum bright="-10000" contrast="16000"/>
                </a:blip>
                <a:stretch>
                  <a:fillRect/>
                </a:stretch>
              </p:blipFill>
              <p:spPr bwMode="auto">
                <a:xfrm>
                  <a:off x="7818834" y="3088010"/>
                  <a:ext cx="720080" cy="720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66" name="Picture 4" descr="C:\Documents and Settings\Raigo.KODU\Local Settings\Temporary Internet Files\Content.IE5\PYVOIFMD\MC900434845[1].pn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824663" y="3022848"/>
                  <a:ext cx="854075" cy="854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1567" name="Group 68"/>
                <p:cNvGrpSpPr>
                  <a:grpSpLocks/>
                </p:cNvGrpSpPr>
                <p:nvPr/>
              </p:nvGrpSpPr>
              <p:grpSpPr bwMode="auto">
                <a:xfrm>
                  <a:off x="5799138" y="3026023"/>
                  <a:ext cx="852487" cy="854075"/>
                  <a:chOff x="6331473" y="2566848"/>
                  <a:chExt cx="853951" cy="853951"/>
                </a:xfrm>
              </p:grpSpPr>
              <p:pic>
                <p:nvPicPr>
                  <p:cNvPr id="21568" name="Picture 4" descr="C:\Documents and Settings\Raigo.KODU\Local Settings\Temporary Internet Files\Content.IE5\PYVOIFMD\MC900434845[1].png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6331473" y="2566848"/>
                    <a:ext cx="853951" cy="8539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569" name="Picture 33" descr="C:\Documents and Settings\Raigo.KODU\Local Settings\Temporary Internet Files\Content.IE5\PYVOIFMD\MC900442162[1].png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6448106" y="3000950"/>
                    <a:ext cx="280035" cy="2800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grpSp>
          <p:nvGrpSpPr>
            <p:cNvPr id="21525" name="Group 60"/>
            <p:cNvGrpSpPr>
              <a:grpSpLocks/>
            </p:cNvGrpSpPr>
            <p:nvPr/>
          </p:nvGrpSpPr>
          <p:grpSpPr bwMode="auto">
            <a:xfrm>
              <a:off x="924377" y="2179057"/>
              <a:ext cx="2943898" cy="2216442"/>
              <a:chOff x="3347864" y="-945579"/>
              <a:chExt cx="3394026" cy="2754213"/>
            </a:xfrm>
          </p:grpSpPr>
          <p:sp useBgFill="1">
            <p:nvSpPr>
              <p:cNvPr id="51" name="Rounded Rectangle 50"/>
              <p:cNvSpPr/>
              <p:nvPr/>
            </p:nvSpPr>
            <p:spPr>
              <a:xfrm>
                <a:off x="3347864" y="-944900"/>
                <a:ext cx="3105702" cy="2455835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480886" y="-771343"/>
                <a:ext cx="3107549" cy="2436309"/>
              </a:xfrm>
              <a:prstGeom prst="round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 useBgFill="1">
            <p:nvSpPr>
              <p:cNvPr id="53" name="Rounded Rectangle 52"/>
              <p:cNvSpPr/>
              <p:nvPr/>
            </p:nvSpPr>
            <p:spPr>
              <a:xfrm>
                <a:off x="3636079" y="-628158"/>
                <a:ext cx="3105702" cy="2436309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600" b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Организация</a:t>
                </a:r>
                <a:r>
                  <a:rPr lang="en-US" sz="1600" b="1">
                    <a:solidFill>
                      <a:srgbClr val="002060"/>
                    </a:solidFill>
                    <a:latin typeface="Segoe UI"/>
                    <a:ea typeface="Segoe UI"/>
                    <a:cs typeface="Segoe UI"/>
                  </a:rPr>
                  <a:t> </a:t>
                </a:r>
              </a:p>
            </p:txBody>
          </p:sp>
        </p:grpSp>
        <p:pic>
          <p:nvPicPr>
            <p:cNvPr id="21526" name="Picture 23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36942" y="3337739"/>
              <a:ext cx="680208" cy="387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7" name="Line 37"/>
            <p:cNvSpPr>
              <a:spLocks noChangeShapeType="1"/>
            </p:cNvSpPr>
            <p:nvPr/>
          </p:nvSpPr>
          <p:spPr bwMode="auto">
            <a:xfrm>
              <a:off x="1798734" y="3801467"/>
              <a:ext cx="436490" cy="57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8" name="Line 38"/>
            <p:cNvSpPr>
              <a:spLocks noChangeShapeType="1"/>
            </p:cNvSpPr>
            <p:nvPr/>
          </p:nvSpPr>
          <p:spPr bwMode="auto">
            <a:xfrm>
              <a:off x="2798392" y="3858954"/>
              <a:ext cx="4378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529" name="Picture 4" descr="C:\Documents and Settings\Raigo.KODU\Local Settings\Temporary Internet Files\Content.IE5\PYVOIFMD\MC900434845[1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73262" y="3530640"/>
              <a:ext cx="740794" cy="687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0" name="Picture 35" descr="C:\Documents and Settings\Raigo.KODU\Local Settings\Temporary Internet Files\Content.IE5\PYVOIFMD\MC910216349[1]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98905" y="3742703"/>
              <a:ext cx="543891" cy="427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31" name="Group 73"/>
            <p:cNvGrpSpPr>
              <a:grpSpLocks/>
            </p:cNvGrpSpPr>
            <p:nvPr/>
          </p:nvGrpSpPr>
          <p:grpSpPr bwMode="auto">
            <a:xfrm>
              <a:off x="3172920" y="3511477"/>
              <a:ext cx="751809" cy="697509"/>
              <a:chOff x="2627784" y="2487432"/>
              <a:chExt cx="867514" cy="867514"/>
            </a:xfrm>
          </p:grpSpPr>
          <p:pic>
            <p:nvPicPr>
              <p:cNvPr id="21554" name="Picture 4" descr="C:\Documents and Settings\Raigo.KODU\Local Settings\Temporary Internet Files\Content.IE5\PYVOIFMD\MC900434845[1].pn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627784" y="2487432"/>
                <a:ext cx="867514" cy="867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55" name="Picture 32" descr="C:\Documents and Settings\Raigo.KODU\Local Settings\Temporary Internet Files\Content.IE5\8MNZKMBU\MC900442136[1].p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889870" y="2908209"/>
                <a:ext cx="288687" cy="290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32" name="Line 39"/>
            <p:cNvSpPr>
              <a:spLocks noChangeShapeType="1"/>
            </p:cNvSpPr>
            <p:nvPr/>
          </p:nvSpPr>
          <p:spPr bwMode="auto">
            <a:xfrm>
              <a:off x="3796674" y="3975206"/>
              <a:ext cx="559302" cy="5339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3" name="Line 39"/>
            <p:cNvSpPr>
              <a:spLocks noChangeShapeType="1"/>
            </p:cNvSpPr>
            <p:nvPr/>
          </p:nvSpPr>
          <p:spPr bwMode="auto">
            <a:xfrm>
              <a:off x="3796674" y="3975206"/>
              <a:ext cx="21232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4" name="Line 41"/>
            <p:cNvSpPr>
              <a:spLocks noChangeShapeType="1"/>
            </p:cNvSpPr>
            <p:nvPr/>
          </p:nvSpPr>
          <p:spPr bwMode="auto">
            <a:xfrm flipH="1">
              <a:off x="4672408" y="4032693"/>
              <a:ext cx="1310847" cy="4011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5" name="Line 41"/>
            <p:cNvSpPr>
              <a:spLocks noChangeShapeType="1"/>
            </p:cNvSpPr>
            <p:nvPr/>
          </p:nvSpPr>
          <p:spPr bwMode="auto">
            <a:xfrm flipH="1">
              <a:off x="5796135" y="4090180"/>
              <a:ext cx="187118" cy="490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536" name="Group 67"/>
            <p:cNvGrpSpPr>
              <a:grpSpLocks/>
            </p:cNvGrpSpPr>
            <p:nvPr/>
          </p:nvGrpSpPr>
          <p:grpSpPr bwMode="auto">
            <a:xfrm>
              <a:off x="4192060" y="4438934"/>
              <a:ext cx="883996" cy="820147"/>
              <a:chOff x="3268010" y="3890825"/>
              <a:chExt cx="1019914" cy="1019914"/>
            </a:xfrm>
          </p:grpSpPr>
          <p:pic>
            <p:nvPicPr>
              <p:cNvPr id="21552" name="Picture 4" descr="C:\Documents and Settings\Raigo.KODU\Local Settings\Temporary Internet Files\Content.IE5\PYVOIFMD\MC900434845[1].pn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268010" y="3890825"/>
                <a:ext cx="867514" cy="867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53" name="Picture 4" descr="C:\Documents and Settings\Raigo.KODU\Local Settings\Temporary Internet Files\Content.IE5\PYVOIFMD\MC900434845[1].pn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420410" y="4043225"/>
                <a:ext cx="867514" cy="867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537" name="Group 61"/>
            <p:cNvGrpSpPr>
              <a:grpSpLocks/>
            </p:cNvGrpSpPr>
            <p:nvPr/>
          </p:nvGrpSpPr>
          <p:grpSpPr bwMode="auto">
            <a:xfrm>
              <a:off x="5292080" y="4509120"/>
              <a:ext cx="751809" cy="697509"/>
              <a:chOff x="2627784" y="2487432"/>
              <a:chExt cx="867514" cy="867514"/>
            </a:xfrm>
          </p:grpSpPr>
          <p:pic>
            <p:nvPicPr>
              <p:cNvPr id="21550" name="Picture 4" descr="C:\Documents and Settings\Raigo.KODU\Local Settings\Temporary Internet Files\Content.IE5\PYVOIFMD\MC900434845[1].pn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627784" y="2487432"/>
                <a:ext cx="867514" cy="867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51" name="Picture 32" descr="C:\Documents and Settings\Raigo.KODU\Local Settings\Temporary Internet Files\Content.IE5\8MNZKMBU\MC900442136[1].pn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889870" y="2908209"/>
                <a:ext cx="288687" cy="290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38" name="Line 37"/>
            <p:cNvSpPr>
              <a:spLocks noChangeShapeType="1"/>
            </p:cNvSpPr>
            <p:nvPr/>
          </p:nvSpPr>
          <p:spPr bwMode="auto">
            <a:xfrm>
              <a:off x="2193916" y="5411102"/>
              <a:ext cx="1602758" cy="30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9" name="Text Box 29"/>
            <p:cNvSpPr txBox="1">
              <a:spLocks noChangeArrowheads="1"/>
            </p:cNvSpPr>
            <p:nvPr/>
          </p:nvSpPr>
          <p:spPr bwMode="auto">
            <a:xfrm>
              <a:off x="3191148" y="4941168"/>
              <a:ext cx="1386579" cy="43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Центральные</a:t>
              </a:r>
            </a:p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Серверы</a:t>
              </a:r>
              <a:endParaRPr lang="az-Latn-AZ" sz="1100">
                <a:latin typeface="Segoe UI"/>
                <a:ea typeface="Segoe UI"/>
                <a:cs typeface="Segoe UI"/>
              </a:endParaRPr>
            </a:p>
          </p:txBody>
        </p:sp>
        <p:pic>
          <p:nvPicPr>
            <p:cNvPr id="21540" name="Picture 4" descr="C:\Documents and Settings\Raigo.KODU\Local Settings\Temporary Internet Files\Content.IE5\PYVOIFMD\MC900434845[1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71031" y="5374055"/>
              <a:ext cx="740794" cy="687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1" name="Text Box 29"/>
            <p:cNvSpPr txBox="1">
              <a:spLocks noChangeArrowheads="1"/>
            </p:cNvSpPr>
            <p:nvPr/>
          </p:nvSpPr>
          <p:spPr bwMode="auto">
            <a:xfrm>
              <a:off x="3330814" y="6037072"/>
              <a:ext cx="1385202" cy="43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Центральный</a:t>
              </a:r>
            </a:p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портал</a:t>
              </a:r>
              <a:endParaRPr lang="en-US" sz="1100">
                <a:latin typeface="Segoe UI"/>
                <a:ea typeface="Segoe UI"/>
                <a:cs typeface="Segoe UI"/>
              </a:endParaRPr>
            </a:p>
          </p:txBody>
        </p:sp>
        <p:sp>
          <p:nvSpPr>
            <p:cNvPr id="21542" name="Text Box 28"/>
            <p:cNvSpPr txBox="1">
              <a:spLocks noChangeArrowheads="1"/>
            </p:cNvSpPr>
            <p:nvPr/>
          </p:nvSpPr>
          <p:spPr bwMode="auto">
            <a:xfrm>
              <a:off x="2771800" y="3068960"/>
              <a:ext cx="1142131" cy="43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Сервер</a:t>
              </a:r>
            </a:p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безопасности</a:t>
              </a:r>
              <a:endParaRPr lang="et-EE" sz="1100">
                <a:latin typeface="Segoe UI"/>
                <a:ea typeface="Segoe UI"/>
                <a:cs typeface="Segoe UI"/>
              </a:endParaRPr>
            </a:p>
          </p:txBody>
        </p:sp>
        <p:sp>
          <p:nvSpPr>
            <p:cNvPr id="21543" name="Text Box 28"/>
            <p:cNvSpPr txBox="1">
              <a:spLocks noChangeArrowheads="1"/>
            </p:cNvSpPr>
            <p:nvPr/>
          </p:nvSpPr>
          <p:spPr bwMode="auto">
            <a:xfrm>
              <a:off x="6526213" y="3068960"/>
              <a:ext cx="1142131" cy="43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Сервер</a:t>
              </a:r>
            </a:p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адаптации</a:t>
              </a:r>
              <a:endParaRPr lang="et-EE" sz="1100">
                <a:latin typeface="Segoe UI"/>
                <a:ea typeface="Segoe UI"/>
                <a:cs typeface="Segoe UI"/>
              </a:endParaRPr>
            </a:p>
          </p:txBody>
        </p:sp>
        <p:sp>
          <p:nvSpPr>
            <p:cNvPr id="21544" name="Text Box 28"/>
            <p:cNvSpPr txBox="1">
              <a:spLocks noChangeArrowheads="1"/>
            </p:cNvSpPr>
            <p:nvPr/>
          </p:nvSpPr>
          <p:spPr bwMode="auto">
            <a:xfrm>
              <a:off x="7333704" y="3068960"/>
              <a:ext cx="1142131" cy="43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База</a:t>
              </a:r>
            </a:p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данных</a:t>
              </a:r>
              <a:endParaRPr lang="et-EE" sz="1100">
                <a:latin typeface="Segoe UI"/>
                <a:ea typeface="Segoe UI"/>
                <a:cs typeface="Segoe UI"/>
              </a:endParaRPr>
            </a:p>
          </p:txBody>
        </p:sp>
        <p:sp>
          <p:nvSpPr>
            <p:cNvPr id="21545" name="Text Box 28"/>
            <p:cNvSpPr txBox="1">
              <a:spLocks noChangeArrowheads="1"/>
            </p:cNvSpPr>
            <p:nvPr/>
          </p:nvSpPr>
          <p:spPr bwMode="auto">
            <a:xfrm>
              <a:off x="1100213" y="3068960"/>
              <a:ext cx="1142131" cy="26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Пользователь</a:t>
              </a:r>
              <a:endParaRPr lang="et-EE" sz="1100">
                <a:latin typeface="Segoe UI"/>
                <a:ea typeface="Segoe UI"/>
                <a:cs typeface="Segoe UI"/>
              </a:endParaRPr>
            </a:p>
          </p:txBody>
        </p:sp>
        <p:sp>
          <p:nvSpPr>
            <p:cNvPr id="21546" name="Text Box 28"/>
            <p:cNvSpPr txBox="1">
              <a:spLocks noChangeArrowheads="1"/>
            </p:cNvSpPr>
            <p:nvPr/>
          </p:nvSpPr>
          <p:spPr bwMode="auto">
            <a:xfrm>
              <a:off x="4283968" y="3068960"/>
              <a:ext cx="11421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latin typeface="Segoe UI"/>
                  <a:ea typeface="Segoe UI"/>
                  <a:cs typeface="Segoe UI"/>
                </a:rPr>
                <a:t>Сервер</a:t>
              </a:r>
            </a:p>
            <a:p>
              <a:pPr algn="ctr"/>
              <a:r>
                <a:rPr lang="ru-RU" sz="1200">
                  <a:latin typeface="Segoe UI"/>
                  <a:ea typeface="Segoe UI"/>
                  <a:cs typeface="Segoe UI"/>
                </a:rPr>
                <a:t>безопасности</a:t>
              </a:r>
              <a:endParaRPr lang="et-EE" sz="1200">
                <a:latin typeface="Segoe UI"/>
                <a:ea typeface="Segoe UI"/>
                <a:cs typeface="Segoe UI"/>
              </a:endParaRPr>
            </a:p>
          </p:txBody>
        </p:sp>
        <p:sp>
          <p:nvSpPr>
            <p:cNvPr id="21547" name="Text Box 28"/>
            <p:cNvSpPr txBox="1">
              <a:spLocks noChangeArrowheads="1"/>
            </p:cNvSpPr>
            <p:nvPr/>
          </p:nvSpPr>
          <p:spPr bwMode="auto">
            <a:xfrm>
              <a:off x="1971204" y="3068960"/>
              <a:ext cx="1142131" cy="43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Локальный</a:t>
              </a:r>
            </a:p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Унипорт</a:t>
              </a:r>
              <a:endParaRPr lang="et-EE" sz="1100">
                <a:latin typeface="Segoe UI"/>
                <a:ea typeface="Segoe UI"/>
                <a:cs typeface="Segoe UI"/>
              </a:endParaRPr>
            </a:p>
          </p:txBody>
        </p:sp>
        <p:sp>
          <p:nvSpPr>
            <p:cNvPr id="21548" name="Text Box 28"/>
            <p:cNvSpPr txBox="1">
              <a:spLocks noChangeArrowheads="1"/>
            </p:cNvSpPr>
            <p:nvPr/>
          </p:nvSpPr>
          <p:spPr bwMode="auto">
            <a:xfrm>
              <a:off x="5652120" y="3068960"/>
              <a:ext cx="1142131" cy="43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Сервер</a:t>
              </a:r>
            </a:p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безопасности</a:t>
              </a:r>
              <a:endParaRPr lang="et-EE" sz="1100">
                <a:latin typeface="Segoe UI"/>
                <a:ea typeface="Segoe UI"/>
                <a:cs typeface="Segoe UI"/>
              </a:endParaRPr>
            </a:p>
          </p:txBody>
        </p:sp>
        <p:sp>
          <p:nvSpPr>
            <p:cNvPr id="21549" name="Text Box 29"/>
            <p:cNvSpPr txBox="1">
              <a:spLocks noChangeArrowheads="1"/>
            </p:cNvSpPr>
            <p:nvPr/>
          </p:nvSpPr>
          <p:spPr bwMode="auto">
            <a:xfrm>
              <a:off x="4284111" y="6037072"/>
              <a:ext cx="1385202" cy="430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Центр</a:t>
              </a:r>
            </a:p>
            <a:p>
              <a:pPr algn="ctr"/>
              <a:r>
                <a:rPr lang="ru-RU" sz="1100">
                  <a:latin typeface="Segoe UI"/>
                  <a:ea typeface="Segoe UI"/>
                  <a:cs typeface="Segoe UI"/>
                </a:rPr>
                <a:t>сертификации</a:t>
              </a:r>
              <a:endParaRPr lang="en-US" sz="1100">
                <a:latin typeface="Segoe UI"/>
                <a:ea typeface="Segoe UI"/>
                <a:cs typeface="Segoe UI"/>
              </a:endParaRPr>
            </a:p>
          </p:txBody>
        </p:sp>
      </p:grpSp>
      <p:sp>
        <p:nvSpPr>
          <p:cNvPr id="2150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21508" name="Рисунок 71" descr="mincom_eng_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2" descr="Gerb_Azerb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схема подключения к системе</a:t>
            </a:r>
            <a:endParaRPr lang="az-Latn-AZ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79388" y="6191250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2" name="Picture 2" descr="D:\Corel_Documents\logo\e-gov.fw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65"/>
          <p:cNvSpPr txBox="1">
            <a:spLocks noChangeArrowheads="1"/>
          </p:cNvSpPr>
          <p:nvPr/>
        </p:nvSpPr>
        <p:spPr bwMode="auto">
          <a:xfrm>
            <a:off x="8688388" y="6384925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7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1557338"/>
            <a:ext cx="60483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79388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22532" name="Рисунок 7" descr="mincom_eng_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8" descr="Gerb_Azer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 портала</a:t>
            </a:r>
            <a:endParaRPr lang="en-US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6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8688388" y="6384925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8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rme 2"/>
          <p:cNvSpPr txBox="1">
            <a:spLocks/>
          </p:cNvSpPr>
          <p:nvPr/>
        </p:nvSpPr>
        <p:spPr bwMode="auto">
          <a:xfrm>
            <a:off x="250825" y="1628775"/>
            <a:ext cx="38163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600">
                <a:latin typeface="Segoe UI"/>
                <a:ea typeface="Segoe UI"/>
                <a:cs typeface="Segoe UI"/>
              </a:rPr>
              <a:t>Информационный портал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ru-RU" sz="1600">
                <a:latin typeface="Segoe UI"/>
                <a:ea typeface="Segoe UI"/>
                <a:cs typeface="Segoe UI"/>
              </a:rPr>
              <a:t>Система официальных сообщений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Segoe UI"/>
                <a:ea typeface="Segoe UI"/>
                <a:cs typeface="Segoe UI"/>
              </a:rPr>
              <a:t>Программное обеспечение</a:t>
            </a:r>
            <a:endParaRPr lang="en-US" sz="1600">
              <a:latin typeface="Segoe UI"/>
              <a:ea typeface="Segoe UI"/>
              <a:cs typeface="Segoe UI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Segoe UI"/>
                <a:ea typeface="Segoe UI"/>
                <a:cs typeface="Segoe UI"/>
              </a:rPr>
              <a:t>Унипорт – портал для граждан и юридических лиц</a:t>
            </a:r>
            <a:endParaRPr lang="az-Latn-AZ" sz="1600">
              <a:latin typeface="Segoe UI"/>
              <a:ea typeface="Segoe UI"/>
              <a:cs typeface="Segoe UI"/>
            </a:endParaRPr>
          </a:p>
        </p:txBody>
      </p:sp>
      <p:sp>
        <p:nvSpPr>
          <p:cNvPr id="2355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95263" y="765175"/>
            <a:ext cx="8755062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6375" y="188913"/>
            <a:ext cx="6551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Министерство связи и информационных технологий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  <a:p>
            <a:pPr algn="ctr" eaLnBrk="0" hangingPunct="0"/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Азербайджанской</a:t>
            </a:r>
            <a:r>
              <a:rPr lang="en-US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 </a:t>
            </a:r>
            <a:r>
              <a:rPr lang="ru-RU" sz="150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Республики</a:t>
            </a:r>
            <a:endParaRPr lang="en-US" sz="150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  <p:pic>
        <p:nvPicPr>
          <p:cNvPr id="23556" name="Рисунок 16" descr="mincom_eng_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0488"/>
            <a:ext cx="898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7" descr="Gerb_Azer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638" y="44450"/>
            <a:ext cx="5476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itle 11"/>
          <p:cNvSpPr txBox="1">
            <a:spLocks/>
          </p:cNvSpPr>
          <p:nvPr/>
        </p:nvSpPr>
        <p:spPr bwMode="auto">
          <a:xfrm>
            <a:off x="0" y="8366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Центральный портал</a:t>
            </a:r>
            <a:endParaRPr lang="az-Latn-AZ" sz="25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9" name="Рисунок 4" descr="e-gov_porta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628775"/>
            <a:ext cx="47688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itle 11"/>
          <p:cNvSpPr txBox="1">
            <a:spLocks/>
          </p:cNvSpPr>
          <p:nvPr/>
        </p:nvSpPr>
        <p:spPr bwMode="auto">
          <a:xfrm>
            <a:off x="468313" y="5445125"/>
            <a:ext cx="259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500" b="1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www.e-gov.az</a:t>
            </a:r>
          </a:p>
        </p:txBody>
      </p:sp>
      <p:sp>
        <p:nvSpPr>
          <p:cNvPr id="23561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195263" y="6218238"/>
            <a:ext cx="8753475" cy="25400"/>
          </a:xfrm>
          <a:prstGeom prst="rect">
            <a:avLst/>
          </a:prstGeom>
          <a:solidFill>
            <a:srgbClr val="00206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2" name="Picture 2" descr="D:\Corel_Documents\logo\e-gov.f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3" y="6286500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8688388" y="6384925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2060"/>
                </a:solidFill>
              </a:rPr>
              <a:t>9</a:t>
            </a:r>
            <a:endParaRPr lang="ru-RU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UGcZIIM0q71AzTq22_W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_ribpvBEOtojd4pbY3n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UGcZIIM0q71AzTq22_W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FBrPiqGEiy.YixDjTA.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_ribpvBEOtojd4pbY3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7Tc8W3pECmtVL9U5tJi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842</Words>
  <Application>Microsoft Office PowerPoint</Application>
  <PresentationFormat>Экран (4:3)</PresentationFormat>
  <Paragraphs>239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Book Antiqua</vt:lpstr>
      <vt:lpstr>Arial</vt:lpstr>
      <vt:lpstr>Calibri</vt:lpstr>
      <vt:lpstr>Times New Roman</vt:lpstr>
      <vt:lpstr>Segoe UI</vt:lpstr>
      <vt:lpstr>Wingdings</vt:lpstr>
      <vt:lpstr>Wingdings 2</vt:lpstr>
      <vt:lpstr>Verdana</vt:lpstr>
      <vt:lpstr>Office Theme</vt:lpstr>
      <vt:lpstr>ClipArt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Aleshkevich.Natalya</cp:lastModifiedBy>
  <cp:revision>259</cp:revision>
  <dcterms:created xsi:type="dcterms:W3CDTF">2012-03-08T11:15:37Z</dcterms:created>
  <dcterms:modified xsi:type="dcterms:W3CDTF">2013-04-29T12:35:42Z</dcterms:modified>
</cp:coreProperties>
</file>