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9" r:id="rId4"/>
    <p:sldId id="258" r:id="rId5"/>
    <p:sldId id="262" r:id="rId6"/>
    <p:sldId id="270" r:id="rId7"/>
    <p:sldId id="267" r:id="rId8"/>
    <p:sldId id="268" r:id="rId9"/>
    <p:sldId id="273" r:id="rId10"/>
    <p:sldId id="271" r:id="rId11"/>
    <p:sldId id="272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8DCDB"/>
    <a:srgbClr val="E5F9F8"/>
    <a:srgbClr val="E56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6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4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0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2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3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8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8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8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7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51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7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2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6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5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9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429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" y="3354841"/>
            <a:ext cx="12192001" cy="3429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 rot="2811221">
            <a:off x="-1556263" y="167798"/>
            <a:ext cx="5590912" cy="7536688"/>
          </a:xfrm>
          <a:prstGeom prst="roundRect">
            <a:avLst>
              <a:gd name="adj" fmla="val 19169"/>
            </a:avLst>
          </a:prstGeom>
          <a:solidFill>
            <a:srgbClr val="DBE5F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20" y="1280604"/>
            <a:ext cx="3352961" cy="1483848"/>
          </a:xfrm>
          <a:prstGeom prst="rect">
            <a:avLst/>
          </a:prstGeom>
        </p:spPr>
      </p:pic>
      <p:sp>
        <p:nvSpPr>
          <p:cNvPr id="48" name="Овал 47"/>
          <p:cNvSpPr/>
          <p:nvPr/>
        </p:nvSpPr>
        <p:spPr>
          <a:xfrm>
            <a:off x="9989893" y="5674574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rot="5400000">
            <a:off x="11275358" y="534512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634023" y="3717826"/>
            <a:ext cx="684000" cy="684000"/>
          </a:xfrm>
          <a:prstGeom prst="ellipse">
            <a:avLst/>
          </a:prstGeom>
          <a:solidFill>
            <a:srgbClr val="00707B">
              <a:alpha val="83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366683" y="4100052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 rot="5400000">
            <a:off x="2365990" y="338069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00707B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438782" y="2663161"/>
            <a:ext cx="684000" cy="684000"/>
          </a:xfrm>
          <a:prstGeom prst="ellipse">
            <a:avLst/>
          </a:prstGeom>
          <a:noFill/>
          <a:ln w="254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rot="5400000">
            <a:off x="3724247" y="2333711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009715" y="2648878"/>
            <a:ext cx="684000" cy="684000"/>
          </a:xfrm>
          <a:prstGeom prst="ellipse">
            <a:avLst/>
          </a:prstGeom>
          <a:noFill/>
          <a:ln w="25400">
            <a:solidFill>
              <a:srgbClr val="03708D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 rot="13570067">
            <a:off x="-664067" y="4593473"/>
            <a:ext cx="2305214" cy="2298787"/>
          </a:xfrm>
          <a:prstGeom prst="roundRect">
            <a:avLst>
              <a:gd name="adj" fmla="val 23253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996" y="4861169"/>
            <a:ext cx="1039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1010</a:t>
            </a:r>
            <a:r>
              <a:rPr lang="ru-RU" sz="1600" b="1" dirty="0">
                <a:solidFill>
                  <a:srgbClr val="CA0A00">
                    <a:alpha val="31000"/>
                  </a:srgbClr>
                </a:solidFill>
              </a:rPr>
              <a:t>1100</a:t>
            </a: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00010101</a:t>
            </a:r>
            <a:endParaRPr lang="ru-RU" sz="1600" b="1" dirty="0">
              <a:solidFill>
                <a:srgbClr val="CA0A00">
                  <a:alpha val="31000"/>
                </a:srgb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01111000</a:t>
            </a:r>
            <a:endParaRPr lang="ru-RU" sz="1600" b="1" dirty="0">
              <a:solidFill>
                <a:srgbClr val="CA0A00">
                  <a:alpha val="31000"/>
                </a:srgb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1101</a:t>
            </a:r>
            <a:r>
              <a:rPr lang="ru-RU" sz="1600" b="1" dirty="0">
                <a:solidFill>
                  <a:srgbClr val="CA0A00">
                    <a:alpha val="31000"/>
                  </a:srgbClr>
                </a:solidFill>
              </a:rPr>
              <a:t>0101</a:t>
            </a:r>
          </a:p>
          <a:p>
            <a:pPr algn="ctr"/>
            <a:r>
              <a:rPr lang="ru-RU" sz="1600" b="1" dirty="0">
                <a:solidFill>
                  <a:srgbClr val="CA0A00">
                    <a:alpha val="31000"/>
                  </a:srgbClr>
                </a:solidFill>
              </a:rPr>
              <a:t>00010101</a:t>
            </a: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01111000</a:t>
            </a: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10101100</a:t>
            </a:r>
          </a:p>
        </p:txBody>
      </p:sp>
      <p:sp>
        <p:nvSpPr>
          <p:cNvPr id="20" name="Овал 19"/>
          <p:cNvSpPr/>
          <p:nvPr/>
        </p:nvSpPr>
        <p:spPr>
          <a:xfrm>
            <a:off x="2894250" y="1690335"/>
            <a:ext cx="684000" cy="684000"/>
          </a:xfrm>
          <a:prstGeom prst="ellipse">
            <a:avLst/>
          </a:prstGeom>
          <a:solidFill>
            <a:srgbClr val="CA0A00">
              <a:alpha val="4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5400000">
            <a:off x="1608785" y="135420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rgbClr val="CA0A00">
                <a:alpha val="4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-459670" y="1668829"/>
            <a:ext cx="3060000" cy="3060000"/>
          </a:xfrm>
          <a:prstGeom prst="ellipse">
            <a:avLst/>
          </a:prstGeom>
          <a:blipFill dpi="0" rotWithShape="1">
            <a:blip r:embed="rId4"/>
            <a:srcRect/>
            <a:stretch>
              <a:fillRect l="14000" r="-21000"/>
            </a:stretch>
          </a:blip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505" y="3151654"/>
            <a:ext cx="6065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подключения и работы в </a:t>
            </a:r>
            <a:r>
              <a:rPr lang="ru-RU" sz="3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БИСРС</a:t>
            </a:r>
          </a:p>
          <a:p>
            <a:pPr algn="ctr"/>
            <a:endParaRPr lang="ru-RU" sz="3000" b="1" cap="all" dirty="0" smtClean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</a:t>
            </a:r>
            <a:r>
              <a:rPr lang="ru-RU" sz="2400" b="1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инфраструктуре, рабочим местам, интеграция информационных </a:t>
            </a:r>
            <a:r>
              <a:rPr lang="ru-RU" sz="24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ресурсов </a:t>
            </a:r>
            <a:endParaRPr lang="ru-RU" sz="2400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429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" y="3429000"/>
            <a:ext cx="12192001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20" y="1280604"/>
            <a:ext cx="3352961" cy="1483848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3634023" y="3717826"/>
            <a:ext cx="684000" cy="684000"/>
          </a:xfrm>
          <a:prstGeom prst="ellipse">
            <a:avLst/>
          </a:prstGeom>
          <a:solidFill>
            <a:srgbClr val="BBEFEE">
              <a:alpha val="83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366683" y="4100052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 rot="5400000">
            <a:off x="2365990" y="338069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438785" y="2853664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8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rot="5400000">
            <a:off x="3724250" y="252421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chemeClr val="bg1">
                <a:alpha val="8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-1081317" y="-1167396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-459670" y="1668829"/>
            <a:ext cx="3060000" cy="3060000"/>
          </a:xfrm>
          <a:prstGeom prst="ellipse">
            <a:avLst/>
          </a:prstGeom>
          <a:blipFill dpi="0" rotWithShape="1">
            <a:blip r:embed="rId4"/>
            <a:srcRect/>
            <a:stretch>
              <a:fillRect l="14000" r="-21000"/>
            </a:stretch>
          </a:blipFill>
          <a:ln w="63500">
            <a:solidFill>
              <a:schemeClr val="bg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009715" y="2839378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8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 rot="10800000">
            <a:off x="728330" y="4608501"/>
            <a:ext cx="684000" cy="2362327"/>
          </a:xfrm>
          <a:prstGeom prst="roundRect">
            <a:avLst>
              <a:gd name="adj" fmla="val 23253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330" y="4944139"/>
            <a:ext cx="68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1010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1100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0001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0101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0111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1000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1101</a:t>
            </a:r>
            <a:endParaRPr lang="ru-RU" sz="1600" b="1" dirty="0">
              <a:solidFill>
                <a:srgbClr val="00707B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-459670" y="1665664"/>
            <a:ext cx="3060000" cy="3060000"/>
          </a:xfrm>
          <a:prstGeom prst="ellipse">
            <a:avLst/>
          </a:prstGeom>
          <a:solidFill>
            <a:srgbClr val="BBEFEE">
              <a:alpha val="2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64660" y="3151654"/>
            <a:ext cx="4845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ЦЕНТР ЭЛЕКТРОННЫХ УСЛУГ</a:t>
            </a:r>
          </a:p>
          <a:p>
            <a:pPr algn="r"/>
            <a:endParaRPr lang="ru-RU" sz="1400" b="1" dirty="0" smtClean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+375 17 311 30 00</a:t>
            </a:r>
          </a:p>
          <a:p>
            <a:pPr algn="r"/>
            <a:r>
              <a:rPr lang="en-US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https://nces.by</a:t>
            </a:r>
          </a:p>
          <a:p>
            <a:pPr algn="r"/>
            <a:r>
              <a:rPr lang="en-US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portal.gov.by</a:t>
            </a:r>
            <a:endParaRPr lang="ru-RU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989893" y="5674574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5400000">
            <a:off x="11275358" y="534512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 rot="2781447">
            <a:off x="11655870" y="5544270"/>
            <a:ext cx="720000" cy="720000"/>
          </a:xfrm>
          <a:prstGeom prst="roundRect">
            <a:avLst/>
          </a:prstGeom>
          <a:solidFill>
            <a:srgbClr val="E5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 rot="13570067">
            <a:off x="10300218" y="3616078"/>
            <a:ext cx="2535566" cy="2550519"/>
          </a:xfrm>
          <a:prstGeom prst="roundRect">
            <a:avLst>
              <a:gd name="adj" fmla="val 23253"/>
            </a:avLst>
          </a:prstGeom>
          <a:noFill/>
          <a:ln w="15875">
            <a:solidFill>
              <a:srgbClr val="01619B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-16924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1503" y="372379"/>
            <a:ext cx="7639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взаимодействия</a:t>
            </a:r>
            <a:endParaRPr lang="ru-RU" sz="2000" b="1" cap="all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532508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498795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2398" y="4460924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413147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rot="5400000">
            <a:off x="39603" y="3237175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83328" y="444663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3782" y="2710143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651" t="16269" r="19771" b="9847"/>
          <a:stretch/>
        </p:blipFill>
        <p:spPr>
          <a:xfrm>
            <a:off x="2712856" y="1231977"/>
            <a:ext cx="6574972" cy="49985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740" y="1926061"/>
            <a:ext cx="769763" cy="4014882"/>
          </a:xfrm>
          <a:prstGeom prst="rect">
            <a:avLst/>
          </a:prstGeom>
          <a:solidFill>
            <a:srgbClr val="5FB4DB"/>
          </a:solidFill>
        </p:spPr>
        <p:txBody>
          <a:bodyPr wrap="none" rtlCol="0">
            <a:spAutoFit/>
          </a:bodyPr>
          <a:lstStyle/>
          <a:p>
            <a:pPr defTabSz="1018505">
              <a:lnSpc>
                <a:spcPct val="250000"/>
              </a:lnSpc>
            </a:pPr>
            <a:r>
              <a:rPr lang="en-US" sz="2039" b="1" dirty="0">
                <a:solidFill>
                  <a:prstClr val="white"/>
                </a:solidFill>
              </a:rPr>
              <a:t>G 2 C</a:t>
            </a:r>
          </a:p>
          <a:p>
            <a:pPr defTabSz="1018505">
              <a:lnSpc>
                <a:spcPct val="250000"/>
              </a:lnSpc>
            </a:pPr>
            <a:r>
              <a:rPr lang="en-US" sz="2039" b="1" dirty="0">
                <a:solidFill>
                  <a:prstClr val="white"/>
                </a:solidFill>
              </a:rPr>
              <a:t>G 2 G</a:t>
            </a:r>
          </a:p>
          <a:p>
            <a:pPr defTabSz="1018505">
              <a:lnSpc>
                <a:spcPct val="250000"/>
              </a:lnSpc>
            </a:pPr>
            <a:r>
              <a:rPr lang="en-US" sz="2039" b="1" dirty="0">
                <a:solidFill>
                  <a:prstClr val="white"/>
                </a:solidFill>
              </a:rPr>
              <a:t>G 2 B</a:t>
            </a:r>
          </a:p>
          <a:p>
            <a:pPr defTabSz="1018505">
              <a:lnSpc>
                <a:spcPct val="250000"/>
              </a:lnSpc>
            </a:pPr>
            <a:r>
              <a:rPr lang="en-US" sz="2039" b="1" dirty="0">
                <a:solidFill>
                  <a:prstClr val="white"/>
                </a:solidFill>
              </a:rPr>
              <a:t>C 2 G</a:t>
            </a:r>
          </a:p>
          <a:p>
            <a:pPr defTabSz="1018505">
              <a:lnSpc>
                <a:spcPct val="250000"/>
              </a:lnSpc>
            </a:pPr>
            <a:r>
              <a:rPr lang="en-US" sz="2039" b="1" dirty="0">
                <a:solidFill>
                  <a:prstClr val="white"/>
                </a:solidFill>
              </a:rPr>
              <a:t>B 2 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76201" y="2019053"/>
            <a:ext cx="1954381" cy="1390445"/>
          </a:xfrm>
          <a:prstGeom prst="rect">
            <a:avLst/>
          </a:prstGeom>
          <a:solidFill>
            <a:srgbClr val="5FB4DB"/>
          </a:solidFill>
          <a:ln>
            <a:solidFill>
              <a:srgbClr val="5BB3D9"/>
            </a:solidFill>
          </a:ln>
        </p:spPr>
        <p:txBody>
          <a:bodyPr wrap="none" rtlCol="0">
            <a:spAutoFit/>
          </a:bodyPr>
          <a:lstStyle/>
          <a:p>
            <a:pPr defTabSz="1018505"/>
            <a:r>
              <a:rPr lang="en-US" sz="1687" dirty="0">
                <a:solidFill>
                  <a:prstClr val="white"/>
                </a:solidFill>
              </a:rPr>
              <a:t>id PAY</a:t>
            </a:r>
          </a:p>
          <a:p>
            <a:pPr defTabSz="1018505"/>
            <a:r>
              <a:rPr lang="ru-RU" sz="1687" dirty="0">
                <a:solidFill>
                  <a:prstClr val="white"/>
                </a:solidFill>
              </a:rPr>
              <a:t>ЕРИП, </a:t>
            </a:r>
            <a:r>
              <a:rPr lang="en-US" sz="1687" dirty="0">
                <a:solidFill>
                  <a:prstClr val="white"/>
                </a:solidFill>
              </a:rPr>
              <a:t>Assist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Samsung, Apple pay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Visa, Maestro etc.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etc.</a:t>
            </a:r>
            <a:endParaRPr lang="ru-RU" sz="1687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76201" y="4060790"/>
            <a:ext cx="1384253" cy="1909690"/>
          </a:xfrm>
          <a:prstGeom prst="rect">
            <a:avLst/>
          </a:prstGeom>
          <a:solidFill>
            <a:srgbClr val="5FB4DB"/>
          </a:solidFill>
        </p:spPr>
        <p:txBody>
          <a:bodyPr wrap="square" rtlCol="0">
            <a:spAutoFit/>
          </a:bodyPr>
          <a:lstStyle/>
          <a:p>
            <a:pPr defTabSz="1018505"/>
            <a:r>
              <a:rPr lang="en-US" sz="1687" dirty="0">
                <a:solidFill>
                  <a:prstClr val="white"/>
                </a:solidFill>
              </a:rPr>
              <a:t>SMS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Email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Push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Messengers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Phone</a:t>
            </a:r>
          </a:p>
          <a:p>
            <a:pPr defTabSz="1018505"/>
            <a:r>
              <a:rPr lang="ru-RU" sz="1687" dirty="0">
                <a:solidFill>
                  <a:prstClr val="white"/>
                </a:solidFill>
              </a:rPr>
              <a:t>СМДО</a:t>
            </a:r>
          </a:p>
          <a:p>
            <a:pPr defTabSz="1018505"/>
            <a:r>
              <a:rPr lang="en-US" sz="1687" dirty="0">
                <a:solidFill>
                  <a:prstClr val="white"/>
                </a:solidFill>
              </a:rPr>
              <a:t>etc.</a:t>
            </a:r>
            <a:endParaRPr lang="ru-RU" sz="168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Скругленный прямоугольник 222"/>
          <p:cNvSpPr/>
          <p:nvPr/>
        </p:nvSpPr>
        <p:spPr>
          <a:xfrm>
            <a:off x="9275936" y="2539997"/>
            <a:ext cx="2451468" cy="59452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-2" y="6233190"/>
            <a:ext cx="12192001" cy="627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-11000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0023" y="308729"/>
            <a:ext cx="763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 smtClean="0">
                <a:solidFill>
                  <a:srgbClr val="E5F9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rgbClr val="E5F9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901173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344253" y="1483587"/>
            <a:ext cx="1238694" cy="1662299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72985" y="1712682"/>
            <a:ext cx="875243" cy="41449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Приложение</a:t>
            </a:r>
            <a:r>
              <a:rPr lang="en-US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КТА 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72986" y="2186331"/>
            <a:ext cx="875242" cy="41449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Приложение </a:t>
            </a:r>
            <a:r>
              <a:rPr lang="en-US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ICAO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5474" y="1510041"/>
            <a:ext cx="1196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ID-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карта</a:t>
            </a: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92" y="2653384"/>
            <a:ext cx="702949" cy="441676"/>
          </a:xfrm>
          <a:prstGeom prst="rect">
            <a:avLst/>
          </a:prstGeom>
        </p:spPr>
      </p:pic>
      <p:sp>
        <p:nvSpPr>
          <p:cNvPr id="147" name="Скругленный прямоугольник 146"/>
          <p:cNvSpPr/>
          <p:nvPr/>
        </p:nvSpPr>
        <p:spPr>
          <a:xfrm>
            <a:off x="1893894" y="2385916"/>
            <a:ext cx="1797164" cy="739795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Любое средство ЭЦП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криптопровайдером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либо криптографический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токен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 соответствии с СТБ 34.101.79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 rot="5400000">
            <a:off x="6165276" y="3778707"/>
            <a:ext cx="5013642" cy="489086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Интеграционная шина ОАИС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322036" y="4394779"/>
            <a:ext cx="2995016" cy="1332025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04744" y="4434872"/>
            <a:ext cx="23251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персонализации</a:t>
            </a:r>
            <a:endParaRPr lang="ru-RU" sz="1000" dirty="0"/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451214" y="4738677"/>
            <a:ext cx="2739026" cy="30980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31545" y="4703060"/>
            <a:ext cx="257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Подсистема персонализации биометрических документов</a:t>
            </a:r>
            <a:endParaRPr lang="ru-RU" sz="1000" dirty="0"/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451214" y="5100042"/>
            <a:ext cx="2739025" cy="41449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770328" y="5111663"/>
            <a:ext cx="219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Программный комплекс создания объектов безопасности </a:t>
            </a: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1408912" y="5984980"/>
            <a:ext cx="823268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1409620" y="6198439"/>
            <a:ext cx="8373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ГИСБД</a:t>
            </a: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3611103" y="4826651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ПАК РЦ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3588231" y="5962761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РУЦ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3603392" y="3623807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НИОК МСПД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1300708" y="3624336"/>
            <a:ext cx="1898794" cy="647883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Системы проверки биометрических документов (ГПК, МВД, МИД)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1911163" y="1471599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Считыватель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3550853" y="1468996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Клиентская программа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9270437" y="5447556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9362403" y="5514092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9481480" y="5592880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9285293" y="5680892"/>
            <a:ext cx="262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Государственные</a:t>
            </a:r>
          </a:p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иные информационные системы и ресурсы (ГИС(Р), ИС(Р))</a:t>
            </a: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5604244" y="2204701"/>
            <a:ext cx="2156943" cy="647883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ЕСИФЮЛ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5199064" y="1529854"/>
            <a:ext cx="2562123" cy="430830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Личный кабинет ЕПЭУ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5341075" y="1645078"/>
            <a:ext cx="952139" cy="21377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КПСИС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5179401" y="3122373"/>
            <a:ext cx="2576500" cy="1416388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Информационные системы государственных</a:t>
            </a:r>
            <a:r>
              <a:rPr lang="en-U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органов, учреждений здравоохранения, образования, иных организаций, включая финансовый сектор (с возможностью использования дополнительной информации из ГИС(Р))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5316356" y="3258546"/>
            <a:ext cx="952139" cy="21377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КПСИС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" name="Скругленный прямоугольник 203"/>
          <p:cNvSpPr/>
          <p:nvPr/>
        </p:nvSpPr>
        <p:spPr>
          <a:xfrm>
            <a:off x="5206650" y="4690497"/>
            <a:ext cx="2549252" cy="1432403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Информационные системы </a:t>
            </a:r>
          </a:p>
          <a:p>
            <a:pPr algn="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государственных 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органов, учреждений здравоохранения, образования,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иных организаций, 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включая финансовый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сектор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(работа только с данными </a:t>
            </a:r>
            <a:r>
              <a:rPr lang="en-US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ID-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карты и ЭЦП)  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Скругленный прямоугольник 204"/>
          <p:cNvSpPr/>
          <p:nvPr/>
        </p:nvSpPr>
        <p:spPr>
          <a:xfrm>
            <a:off x="5366404" y="4842326"/>
            <a:ext cx="1242984" cy="18118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КПСИС (Терминал)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9308802" y="1527243"/>
            <a:ext cx="2431147" cy="61383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9239027" y="1675839"/>
            <a:ext cx="25837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«Регистр населения»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9261534" y="2617124"/>
            <a:ext cx="2513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«Единый государственный регистр юридических лиц и индивидуальных предпринимателей»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9304060" y="4401968"/>
            <a:ext cx="2435889" cy="72079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9362403" y="4415812"/>
            <a:ext cx="228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«Единый регистр граждан, имеющих льготы, права на государственную помощь и иные виды поддержки»</a:t>
            </a:r>
          </a:p>
        </p:txBody>
      </p:sp>
      <p:cxnSp>
        <p:nvCxnSpPr>
          <p:cNvPr id="224" name="Прямая со стрелкой 223"/>
          <p:cNvCxnSpPr>
            <a:stCxn id="177" idx="3"/>
            <a:endCxn id="176" idx="1"/>
          </p:cNvCxnSpPr>
          <p:nvPr/>
        </p:nvCxnSpPr>
        <p:spPr>
          <a:xfrm flipV="1">
            <a:off x="3199502" y="3947749"/>
            <a:ext cx="403890" cy="52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 стрелкой 225"/>
          <p:cNvCxnSpPr>
            <a:stCxn id="179" idx="1"/>
            <a:endCxn id="178" idx="3"/>
          </p:cNvCxnSpPr>
          <p:nvPr/>
        </p:nvCxnSpPr>
        <p:spPr>
          <a:xfrm rot="10800000" flipV="1">
            <a:off x="2863303" y="1792937"/>
            <a:ext cx="687551" cy="260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>
            <a:stCxn id="186" idx="1"/>
            <a:endCxn id="179" idx="3"/>
          </p:cNvCxnSpPr>
          <p:nvPr/>
        </p:nvCxnSpPr>
        <p:spPr>
          <a:xfrm rot="10800000">
            <a:off x="4502992" y="1792939"/>
            <a:ext cx="1101252" cy="73570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Прямая со стрелкой 230"/>
          <p:cNvCxnSpPr>
            <a:stCxn id="179" idx="2"/>
            <a:endCxn id="147" idx="3"/>
          </p:cNvCxnSpPr>
          <p:nvPr/>
        </p:nvCxnSpPr>
        <p:spPr>
          <a:xfrm rot="5400000">
            <a:off x="3539524" y="2268414"/>
            <a:ext cx="638935" cy="335865"/>
          </a:xfrm>
          <a:prstGeom prst="bentConnector2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>
            <a:stCxn id="177" idx="0"/>
            <a:endCxn id="80" idx="2"/>
          </p:cNvCxnSpPr>
          <p:nvPr/>
        </p:nvCxnSpPr>
        <p:spPr>
          <a:xfrm rot="16200000" flipV="1">
            <a:off x="1367628" y="2741858"/>
            <a:ext cx="478450" cy="128650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Прямая со стрелкой 232"/>
          <p:cNvCxnSpPr>
            <a:endCxn id="176" idx="2"/>
          </p:cNvCxnSpPr>
          <p:nvPr/>
        </p:nvCxnSpPr>
        <p:spPr>
          <a:xfrm flipV="1">
            <a:off x="3333927" y="4271690"/>
            <a:ext cx="745535" cy="38100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Прямая со стрелкой 233"/>
          <p:cNvCxnSpPr>
            <a:stCxn id="159" idx="3"/>
            <a:endCxn id="172" idx="1"/>
          </p:cNvCxnSpPr>
          <p:nvPr/>
        </p:nvCxnSpPr>
        <p:spPr>
          <a:xfrm>
            <a:off x="3317052" y="5060792"/>
            <a:ext cx="294051" cy="8980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Прямая со стрелкой 235"/>
          <p:cNvCxnSpPr>
            <a:stCxn id="159" idx="2"/>
            <a:endCxn id="170" idx="0"/>
          </p:cNvCxnSpPr>
          <p:nvPr/>
        </p:nvCxnSpPr>
        <p:spPr>
          <a:xfrm>
            <a:off x="1819544" y="5726804"/>
            <a:ext cx="1002" cy="258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>
            <a:stCxn id="80" idx="2"/>
          </p:cNvCxnSpPr>
          <p:nvPr/>
        </p:nvCxnSpPr>
        <p:spPr>
          <a:xfrm>
            <a:off x="963600" y="3145886"/>
            <a:ext cx="9147" cy="12548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endCxn id="172" idx="2"/>
          </p:cNvCxnSpPr>
          <p:nvPr/>
        </p:nvCxnSpPr>
        <p:spPr>
          <a:xfrm rot="16200000" flipV="1">
            <a:off x="3892416" y="5669292"/>
            <a:ext cx="495259" cy="10574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endCxn id="175" idx="3"/>
          </p:cNvCxnSpPr>
          <p:nvPr/>
        </p:nvCxnSpPr>
        <p:spPr>
          <a:xfrm flipH="1" flipV="1">
            <a:off x="4540370" y="6286703"/>
            <a:ext cx="3876328" cy="192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6183000" y="1980864"/>
            <a:ext cx="0" cy="243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6206708" y="2870815"/>
            <a:ext cx="0" cy="243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 стрелкой 223"/>
          <p:cNvCxnSpPr>
            <a:stCxn id="197" idx="3"/>
          </p:cNvCxnSpPr>
          <p:nvPr/>
        </p:nvCxnSpPr>
        <p:spPr>
          <a:xfrm>
            <a:off x="7761187" y="1745269"/>
            <a:ext cx="655511" cy="15423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 стрелкой 223"/>
          <p:cNvCxnSpPr/>
          <p:nvPr/>
        </p:nvCxnSpPr>
        <p:spPr>
          <a:xfrm>
            <a:off x="7761186" y="2572276"/>
            <a:ext cx="655511" cy="15423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Прямая со стрелкой 223"/>
          <p:cNvCxnSpPr/>
          <p:nvPr/>
        </p:nvCxnSpPr>
        <p:spPr>
          <a:xfrm>
            <a:off x="8909035" y="1790041"/>
            <a:ext cx="392163" cy="13364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 rot="10800000" flipV="1">
            <a:off x="4506863" y="5593125"/>
            <a:ext cx="704333" cy="516477"/>
          </a:xfrm>
          <a:prstGeom prst="bentConnector3">
            <a:avLst>
              <a:gd name="adj1" fmla="val 50000"/>
            </a:avLst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Прямая со стрелкой 233"/>
          <p:cNvCxnSpPr/>
          <p:nvPr/>
        </p:nvCxnSpPr>
        <p:spPr>
          <a:xfrm>
            <a:off x="1555519" y="1812118"/>
            <a:ext cx="351540" cy="350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" name="Скругленный прямоугольник 245"/>
          <p:cNvSpPr/>
          <p:nvPr/>
        </p:nvSpPr>
        <p:spPr>
          <a:xfrm>
            <a:off x="9267618" y="3500502"/>
            <a:ext cx="2459785" cy="56331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«Регистрационный учет»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48" name="Прямая со стрелкой 223"/>
          <p:cNvCxnSpPr/>
          <p:nvPr/>
        </p:nvCxnSpPr>
        <p:spPr>
          <a:xfrm>
            <a:off x="8938293" y="2726513"/>
            <a:ext cx="300734" cy="19284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Прямая со стрелкой 223"/>
          <p:cNvCxnSpPr>
            <a:endCxn id="246" idx="1"/>
          </p:cNvCxnSpPr>
          <p:nvPr/>
        </p:nvCxnSpPr>
        <p:spPr>
          <a:xfrm>
            <a:off x="8916640" y="3645166"/>
            <a:ext cx="350978" cy="13699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Прямая со стрелкой 226"/>
          <p:cNvCxnSpPr>
            <a:stCxn id="204" idx="1"/>
            <a:endCxn id="179" idx="3"/>
          </p:cNvCxnSpPr>
          <p:nvPr/>
        </p:nvCxnSpPr>
        <p:spPr>
          <a:xfrm rot="10800000">
            <a:off x="4502992" y="1792939"/>
            <a:ext cx="703658" cy="361376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Прямая со стрелкой 223"/>
          <p:cNvCxnSpPr/>
          <p:nvPr/>
        </p:nvCxnSpPr>
        <p:spPr>
          <a:xfrm>
            <a:off x="8916640" y="4630196"/>
            <a:ext cx="392162" cy="1669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Прямая со стрелкой 223"/>
          <p:cNvCxnSpPr>
            <a:endCxn id="182" idx="1"/>
          </p:cNvCxnSpPr>
          <p:nvPr/>
        </p:nvCxnSpPr>
        <p:spPr>
          <a:xfrm>
            <a:off x="8923110" y="5635567"/>
            <a:ext cx="347327" cy="10706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3073" y="6265708"/>
            <a:ext cx="12192001" cy="627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54037" y="-18064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9813" y="387561"/>
            <a:ext cx="824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E5F9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с </a:t>
            </a:r>
            <a:r>
              <a:rPr lang="en-US" sz="2000" b="1" cap="all" dirty="0" smtClean="0">
                <a:solidFill>
                  <a:srgbClr val="E5F9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ID-</a:t>
            </a:r>
            <a:r>
              <a:rPr lang="ru-RU" sz="2000" b="1" cap="all" dirty="0" smtClean="0">
                <a:solidFill>
                  <a:srgbClr val="E5F9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картой без ведомственной системы</a:t>
            </a:r>
            <a:endParaRPr lang="ru-RU" sz="2000" b="1" cap="all" dirty="0">
              <a:solidFill>
                <a:srgbClr val="E5F9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1312" y="6406711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339059" y="1705983"/>
            <a:ext cx="1238694" cy="119730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9059" y="1817020"/>
            <a:ext cx="1196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Клиент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en-U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-картой</a:t>
            </a: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" y="2208150"/>
            <a:ext cx="848111" cy="532884"/>
          </a:xfrm>
          <a:prstGeom prst="rect">
            <a:avLst/>
          </a:prstGeom>
        </p:spPr>
      </p:pic>
      <p:sp>
        <p:nvSpPr>
          <p:cNvPr id="170" name="Скругленный прямоугольник 169"/>
          <p:cNvSpPr/>
          <p:nvPr/>
        </p:nvSpPr>
        <p:spPr>
          <a:xfrm>
            <a:off x="1707283" y="1731121"/>
            <a:ext cx="3414539" cy="4675590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АРМ Госоргана\организации</a:t>
            </a: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3414552" y="2404206"/>
            <a:ext cx="3636275" cy="2661570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АПК Платформа</a:t>
            </a: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030743" y="2080266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Считыватель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030743" y="2958858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Клиентская программа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814922" y="3384554"/>
            <a:ext cx="1395620" cy="127513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АРМ </a:t>
            </a:r>
            <a:r>
              <a:rPr lang="en-U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 окно</a:t>
            </a:r>
            <a:r>
              <a:rPr lang="en-U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(если обращение в службу </a:t>
            </a:r>
            <a:r>
              <a:rPr lang="en-U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 окно</a:t>
            </a:r>
            <a:r>
              <a:rPr lang="en-US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или сервис в ЛК ЕПЭУ 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037094" y="3837449"/>
            <a:ext cx="952139" cy="250185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Уполномоченный работник  службы 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 окно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либо иной организации.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Любое 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средство ЭЦП </a:t>
            </a:r>
            <a:r>
              <a:rPr 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криптопровайдером</a:t>
            </a:r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565895" y="3626580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Модуль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нтеграции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ЕСИФЮЛ (КПСИС)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573491" y="2404206"/>
            <a:ext cx="2156943" cy="3621690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ЕСИФЮЛ</a:t>
            </a: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017564" y="3622316"/>
            <a:ext cx="1272740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Сервер идентификации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175891" y="4824106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Сервер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ресурсов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0449699" y="4169208"/>
            <a:ext cx="952139" cy="1322975"/>
          </a:xfrm>
          <a:prstGeom prst="roundRect">
            <a:avLst>
              <a:gd name="adj" fmla="val 9656"/>
            </a:avLst>
          </a:prstGeom>
          <a:solidFill>
            <a:srgbClr val="E56D67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ОАИС</a:t>
            </a:r>
            <a:endParaRPr lang="ru-RU" sz="16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0269346" y="2512813"/>
            <a:ext cx="1040526" cy="75236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0361312" y="2579349"/>
            <a:ext cx="1040526" cy="75236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0480389" y="2658137"/>
            <a:ext cx="1040526" cy="75236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0403641" y="2680378"/>
            <a:ext cx="1196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Государственные</a:t>
            </a:r>
          </a:p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иные информационные системы и ресурсы (ГИС(Р), ИС(Р))</a:t>
            </a:r>
          </a:p>
        </p:txBody>
      </p:sp>
      <p:cxnSp>
        <p:nvCxnSpPr>
          <p:cNvPr id="91" name="Прямая со стрелкой 223"/>
          <p:cNvCxnSpPr>
            <a:stCxn id="80" idx="3"/>
            <a:endCxn id="178" idx="1"/>
          </p:cNvCxnSpPr>
          <p:nvPr/>
        </p:nvCxnSpPr>
        <p:spPr>
          <a:xfrm>
            <a:off x="1577753" y="2304637"/>
            <a:ext cx="452990" cy="9957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223"/>
          <p:cNvCxnSpPr>
            <a:stCxn id="179" idx="0"/>
            <a:endCxn id="178" idx="2"/>
          </p:cNvCxnSpPr>
          <p:nvPr/>
        </p:nvCxnSpPr>
        <p:spPr>
          <a:xfrm rot="5400000" flipH="1" flipV="1">
            <a:off x="2391459" y="2843504"/>
            <a:ext cx="230709" cy="127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223"/>
          <p:cNvCxnSpPr>
            <a:stCxn id="74" idx="0"/>
          </p:cNvCxnSpPr>
          <p:nvPr/>
        </p:nvCxnSpPr>
        <p:spPr>
          <a:xfrm rot="16200000" flipV="1">
            <a:off x="2389955" y="3714239"/>
            <a:ext cx="230706" cy="1571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223"/>
          <p:cNvCxnSpPr>
            <a:stCxn id="179" idx="3"/>
            <a:endCxn id="73" idx="1"/>
          </p:cNvCxnSpPr>
          <p:nvPr/>
        </p:nvCxnSpPr>
        <p:spPr>
          <a:xfrm>
            <a:off x="2982882" y="3282800"/>
            <a:ext cx="832040" cy="73932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223"/>
          <p:cNvCxnSpPr>
            <a:stCxn id="73" idx="3"/>
            <a:endCxn id="76" idx="1"/>
          </p:cNvCxnSpPr>
          <p:nvPr/>
        </p:nvCxnSpPr>
        <p:spPr>
          <a:xfrm flipV="1">
            <a:off x="5210542" y="3950522"/>
            <a:ext cx="355353" cy="7159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 стрелкой 223"/>
          <p:cNvCxnSpPr>
            <a:stCxn id="76" idx="3"/>
            <a:endCxn id="79" idx="1"/>
          </p:cNvCxnSpPr>
          <p:nvPr/>
        </p:nvCxnSpPr>
        <p:spPr>
          <a:xfrm flipV="1">
            <a:off x="6518034" y="3946258"/>
            <a:ext cx="1499530" cy="426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223"/>
          <p:cNvCxnSpPr>
            <a:stCxn id="81" idx="0"/>
            <a:endCxn id="79" idx="2"/>
          </p:cNvCxnSpPr>
          <p:nvPr/>
        </p:nvCxnSpPr>
        <p:spPr>
          <a:xfrm rot="5400000" flipH="1" flipV="1">
            <a:off x="8375994" y="4546167"/>
            <a:ext cx="553907" cy="197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223"/>
          <p:cNvCxnSpPr>
            <a:stCxn id="81" idx="3"/>
            <a:endCxn id="82" idx="1"/>
          </p:cNvCxnSpPr>
          <p:nvPr/>
        </p:nvCxnSpPr>
        <p:spPr>
          <a:xfrm flipV="1">
            <a:off x="9128030" y="4830696"/>
            <a:ext cx="1321669" cy="31735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223"/>
          <p:cNvCxnSpPr>
            <a:stCxn id="82" idx="0"/>
          </p:cNvCxnSpPr>
          <p:nvPr/>
        </p:nvCxnSpPr>
        <p:spPr>
          <a:xfrm rot="5400000" flipH="1" flipV="1">
            <a:off x="10583773" y="3752330"/>
            <a:ext cx="758875" cy="7488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5" name="Рисунок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74" y="5725729"/>
            <a:ext cx="900500" cy="600333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 rot="5400000">
            <a:off x="39603" y="3237175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5400000">
            <a:off x="688975" y="395222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5400000">
            <a:off x="212564" y="5152450"/>
            <a:ext cx="456408" cy="490095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-2" y="6250255"/>
            <a:ext cx="12192001" cy="627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0" y="-3720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773" y="384621"/>
            <a:ext cx="763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E5F9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с </a:t>
            </a:r>
            <a:r>
              <a:rPr lang="en-US" sz="2400" b="1" cap="all" dirty="0" smtClean="0">
                <a:solidFill>
                  <a:srgbClr val="E5F9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ID-</a:t>
            </a:r>
            <a:r>
              <a:rPr lang="ru-RU" sz="2400" b="1" cap="all" dirty="0" smtClean="0">
                <a:solidFill>
                  <a:srgbClr val="E5F9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картой с ведомственной системой</a:t>
            </a:r>
            <a:endParaRPr lang="ru-RU" sz="2400" b="1" cap="all" dirty="0">
              <a:solidFill>
                <a:srgbClr val="E5F9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1312" y="6439981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339059" y="1802239"/>
            <a:ext cx="1238694" cy="119730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9059" y="1817020"/>
            <a:ext cx="1196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Клиент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en-US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-картой</a:t>
            </a: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" y="2208150"/>
            <a:ext cx="848111" cy="532884"/>
          </a:xfrm>
          <a:prstGeom prst="rect">
            <a:avLst/>
          </a:prstGeom>
        </p:spPr>
      </p:pic>
      <p:sp>
        <p:nvSpPr>
          <p:cNvPr id="170" name="Скругленный прямоугольник 169"/>
          <p:cNvSpPr/>
          <p:nvPr/>
        </p:nvSpPr>
        <p:spPr>
          <a:xfrm>
            <a:off x="1707283" y="1444752"/>
            <a:ext cx="2210444" cy="5129784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cap="all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r>
              <a:rPr lang="ru-RU" sz="1600" b="1" dirty="0" smtClean="0">
                <a:solidFill>
                  <a:srgbClr val="0070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АРМ </a:t>
            </a:r>
            <a:r>
              <a:rPr lang="ru-RU" sz="1400" b="1" dirty="0" smtClean="0">
                <a:solidFill>
                  <a:srgbClr val="0070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госоргана\организации</a:t>
            </a:r>
          </a:p>
          <a:p>
            <a:pPr algn="ctr" defTabSz="1018505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030743" y="2080266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Считыватель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030743" y="2958858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Клиентская программа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037094" y="4069785"/>
            <a:ext cx="1517887" cy="202808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Уполномоченный работник  службы 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 окно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либо иной организации.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9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Любое 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средство ЭЦП </a:t>
            </a:r>
            <a:r>
              <a:rPr 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криптопровайдером</a:t>
            </a:r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573491" y="2404206"/>
            <a:ext cx="2156943" cy="3621690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600" b="1" dirty="0" smtClean="0">
                <a:solidFill>
                  <a:srgbClr val="0070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ЕСИФЮЛ</a:t>
            </a: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017564" y="3622316"/>
            <a:ext cx="1272740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Сервер идентификации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175891" y="4824106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Сервер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ресурсов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0535280" y="3733709"/>
            <a:ext cx="952139" cy="1322975"/>
          </a:xfrm>
          <a:prstGeom prst="roundRect">
            <a:avLst>
              <a:gd name="adj" fmla="val 9656"/>
            </a:avLst>
          </a:prstGeom>
          <a:solidFill>
            <a:srgbClr val="E56D67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ОАИС</a:t>
            </a:r>
            <a:endParaRPr lang="ru-RU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0269346" y="2512813"/>
            <a:ext cx="1040526" cy="75236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0361312" y="2579349"/>
            <a:ext cx="1040526" cy="75236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0480389" y="2658137"/>
            <a:ext cx="1040526" cy="75236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0403641" y="2680378"/>
            <a:ext cx="1196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Государственные</a:t>
            </a:r>
          </a:p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иные информационные системы и ресурсы (ГИС(Р), ИС(Р))</a:t>
            </a:r>
          </a:p>
        </p:txBody>
      </p:sp>
      <p:cxnSp>
        <p:nvCxnSpPr>
          <p:cNvPr id="91" name="Прямая со стрелкой 223"/>
          <p:cNvCxnSpPr>
            <a:stCxn id="80" idx="3"/>
            <a:endCxn id="178" idx="1"/>
          </p:cNvCxnSpPr>
          <p:nvPr/>
        </p:nvCxnSpPr>
        <p:spPr>
          <a:xfrm>
            <a:off x="1577753" y="2400893"/>
            <a:ext cx="452990" cy="331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223"/>
          <p:cNvCxnSpPr>
            <a:stCxn id="179" idx="0"/>
            <a:endCxn id="178" idx="2"/>
          </p:cNvCxnSpPr>
          <p:nvPr/>
        </p:nvCxnSpPr>
        <p:spPr>
          <a:xfrm rot="5400000" flipH="1" flipV="1">
            <a:off x="2391459" y="2843504"/>
            <a:ext cx="230709" cy="127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223"/>
          <p:cNvCxnSpPr>
            <a:stCxn id="74" idx="0"/>
          </p:cNvCxnSpPr>
          <p:nvPr/>
        </p:nvCxnSpPr>
        <p:spPr>
          <a:xfrm rot="16200000" flipV="1">
            <a:off x="2415224" y="3688971"/>
            <a:ext cx="463042" cy="29858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223"/>
          <p:cNvCxnSpPr>
            <a:stCxn id="81" idx="0"/>
            <a:endCxn id="79" idx="2"/>
          </p:cNvCxnSpPr>
          <p:nvPr/>
        </p:nvCxnSpPr>
        <p:spPr>
          <a:xfrm rot="5400000" flipH="1" flipV="1">
            <a:off x="8375994" y="4546167"/>
            <a:ext cx="553907" cy="197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223"/>
          <p:cNvCxnSpPr>
            <a:stCxn id="81" idx="3"/>
            <a:endCxn id="82" idx="1"/>
          </p:cNvCxnSpPr>
          <p:nvPr/>
        </p:nvCxnSpPr>
        <p:spPr>
          <a:xfrm flipV="1">
            <a:off x="9128030" y="4395197"/>
            <a:ext cx="1407250" cy="752851"/>
          </a:xfrm>
          <a:prstGeom prst="bentConnector3">
            <a:avLst>
              <a:gd name="adj1" fmla="val 6368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223"/>
          <p:cNvCxnSpPr>
            <a:stCxn id="82" idx="0"/>
            <a:endCxn id="89" idx="2"/>
          </p:cNvCxnSpPr>
          <p:nvPr/>
        </p:nvCxnSpPr>
        <p:spPr>
          <a:xfrm rot="16200000" flipV="1">
            <a:off x="10844399" y="3566758"/>
            <a:ext cx="323204" cy="1069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5" name="Рисунок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95" y="5437373"/>
            <a:ext cx="900500" cy="600333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736364" y="2502139"/>
            <a:ext cx="2156943" cy="2341806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r>
              <a:rPr lang="ru-RU" sz="1600" b="1" dirty="0" smtClean="0">
                <a:solidFill>
                  <a:srgbClr val="0070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Сервер ведомственной ИС</a:t>
            </a: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18505"/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0496" y="3553229"/>
            <a:ext cx="1272740" cy="793486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Модуль </a:t>
            </a:r>
            <a:r>
              <a:rPr 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нтеграции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ЕСИФЮЛ (КПСИС)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7" name="Прямая со стрелкой 223"/>
          <p:cNvCxnSpPr>
            <a:stCxn id="179" idx="3"/>
            <a:endCxn id="43" idx="1"/>
          </p:cNvCxnSpPr>
          <p:nvPr/>
        </p:nvCxnSpPr>
        <p:spPr>
          <a:xfrm>
            <a:off x="2982882" y="3282800"/>
            <a:ext cx="2207614" cy="66717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223"/>
          <p:cNvCxnSpPr>
            <a:stCxn id="43" idx="3"/>
            <a:endCxn id="79" idx="1"/>
          </p:cNvCxnSpPr>
          <p:nvPr/>
        </p:nvCxnSpPr>
        <p:spPr>
          <a:xfrm flipV="1">
            <a:off x="6463236" y="3946258"/>
            <a:ext cx="1554328" cy="371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10535280" y="5453036"/>
            <a:ext cx="952139" cy="647883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ГИР АС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Прямая со стрелкой 223"/>
          <p:cNvCxnSpPr>
            <a:stCxn id="53" idx="0"/>
            <a:endCxn id="82" idx="2"/>
          </p:cNvCxnSpPr>
          <p:nvPr/>
        </p:nvCxnSpPr>
        <p:spPr>
          <a:xfrm rot="5400000" flipH="1" flipV="1">
            <a:off x="10813174" y="5254860"/>
            <a:ext cx="396352" cy="127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730434" y="-960518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9603" y="5373673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81603" y="491222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699683" y="95931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 rot="2781447">
            <a:off x="11450305" y="4395050"/>
            <a:ext cx="1097328" cy="1680208"/>
          </a:xfrm>
          <a:prstGeom prst="roundRect">
            <a:avLst/>
          </a:prstGeom>
          <a:solidFill>
            <a:srgbClr val="E5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 rot="13570067">
            <a:off x="1443691" y="1894687"/>
            <a:ext cx="2416719" cy="2219576"/>
          </a:xfrm>
          <a:prstGeom prst="roundRect">
            <a:avLst>
              <a:gd name="adj" fmla="val 23253"/>
            </a:avLst>
          </a:prstGeom>
          <a:solidFill>
            <a:srgbClr val="E5F9F8"/>
          </a:solidFill>
          <a:ln w="15875">
            <a:solidFill>
              <a:srgbClr val="01619B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4559" y="134654"/>
            <a:ext cx="788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автоматизированного рабочего места уполномоченного должностного лица</a:t>
            </a:r>
            <a:endParaRPr lang="ru-RU" sz="2000" b="1" cap="all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532508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498795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2398" y="4460924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413147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rot="5400000">
            <a:off x="4408719" y="-3426803"/>
            <a:ext cx="3077033" cy="12489528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83328" y="444663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3782" y="2710143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3"/>
          <p:cNvSpPr txBox="1">
            <a:spLocks/>
          </p:cNvSpPr>
          <p:nvPr/>
        </p:nvSpPr>
        <p:spPr>
          <a:xfrm>
            <a:off x="1053324" y="555427"/>
            <a:ext cx="109728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6106" rtl="0" eaLnBrk="1" latinLnBrk="0" hangingPunct="1">
              <a:spcBef>
                <a:spcPct val="0"/>
              </a:spcBef>
              <a:buNone/>
              <a:defRPr sz="44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cap="all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09792" y="5025097"/>
            <a:ext cx="4136168" cy="643927"/>
          </a:xfrm>
          <a:prstGeom prst="rect">
            <a:avLst/>
          </a:prstGeom>
          <a:solidFill>
            <a:srgbClr val="E5F9F8"/>
          </a:solidFill>
          <a:ln w="25400" cap="flat" cmpd="sng" algn="ctr">
            <a:solidFill>
              <a:srgbClr val="E5F9F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50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рабочего места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96686" y="5725564"/>
            <a:ext cx="6544734" cy="722385"/>
          </a:xfrm>
          <a:prstGeom prst="rect">
            <a:avLst/>
          </a:prstGeom>
          <a:solidFill>
            <a:srgbClr val="E5F9F8"/>
          </a:solidFill>
          <a:ln w="25400" cap="flat" cmpd="sng" algn="ctr">
            <a:solidFill>
              <a:srgbClr val="E5F9F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50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08080"/>
                </a:solidFill>
                <a:latin typeface="Calibri"/>
              </a:rPr>
              <a:t>3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Заключение договора на оказание электронных услуг с НЦЭУ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9049" y="2241449"/>
            <a:ext cx="2441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18505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8080"/>
                </a:solidFill>
              </a:rPr>
              <a:t>Посредством личного кабинета на ЕПЭУ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 rot="13570067">
            <a:off x="8127729" y="1868214"/>
            <a:ext cx="2370321" cy="2217273"/>
          </a:xfrm>
          <a:prstGeom prst="roundRect">
            <a:avLst>
              <a:gd name="adj" fmla="val 23253"/>
            </a:avLst>
          </a:prstGeom>
          <a:solidFill>
            <a:srgbClr val="008080"/>
          </a:solidFill>
          <a:ln w="15875">
            <a:solidFill>
              <a:srgbClr val="E56D67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2411" y="2483989"/>
            <a:ext cx="264619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18505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prstClr val="white"/>
                </a:solidFill>
              </a:rPr>
              <a:t>По </a:t>
            </a:r>
            <a:r>
              <a:rPr lang="ru-RU" sz="2400" b="1" kern="0" dirty="0" smtClean="0">
                <a:solidFill>
                  <a:prstClr val="white"/>
                </a:solidFill>
              </a:rPr>
              <a:t>технологии</a:t>
            </a:r>
          </a:p>
          <a:p>
            <a:pPr lvl="0" algn="ctr" defTabSz="1018505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prstClr val="white"/>
                </a:solidFill>
              </a:rPr>
              <a:t> </a:t>
            </a:r>
            <a:r>
              <a:rPr lang="ru-RU" sz="2400" b="1" kern="0" dirty="0">
                <a:solidFill>
                  <a:prstClr val="white"/>
                </a:solidFill>
              </a:rPr>
              <a:t>система-система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5552" y="1700927"/>
            <a:ext cx="506464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18505">
              <a:spcBef>
                <a:spcPct val="20000"/>
              </a:spcBef>
              <a:defRPr/>
            </a:pPr>
            <a:r>
              <a:rPr lang="ru-RU" b="1" kern="0" cap="all" dirty="0">
                <a:solidFill>
                  <a:srgbClr val="E56D67"/>
                </a:solidFill>
              </a:rPr>
              <a:t>Получение информации из ГИР (ГИС) посредством </a:t>
            </a:r>
            <a:r>
              <a:rPr lang="ru-RU" b="1" kern="0" cap="all" dirty="0" smtClean="0">
                <a:solidFill>
                  <a:srgbClr val="E56D67"/>
                </a:solidFill>
              </a:rPr>
              <a:t>ОАИС</a:t>
            </a:r>
          </a:p>
          <a:p>
            <a:pPr lvl="0" algn="ctr" defTabSz="1018505">
              <a:spcBef>
                <a:spcPct val="20000"/>
              </a:spcBef>
              <a:defRPr/>
            </a:pPr>
            <a:r>
              <a:rPr lang="ru-RU" b="1" kern="0" cap="all" dirty="0" smtClean="0">
                <a:solidFill>
                  <a:srgbClr val="E56D67"/>
                </a:solidFill>
              </a:rPr>
              <a:t>(</a:t>
            </a:r>
            <a:r>
              <a:rPr lang="ru-RU" b="1" kern="0" cap="all" dirty="0">
                <a:solidFill>
                  <a:srgbClr val="E56D67"/>
                </a:solidFill>
              </a:rPr>
              <a:t>из АИС Регистр населения, АИС Регистрационный учет)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66271" y="4157283"/>
            <a:ext cx="923224" cy="871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633259" y="4500078"/>
            <a:ext cx="1266025" cy="124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8456468" y="5000685"/>
            <a:ext cx="389159" cy="74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8456468" y="3943724"/>
            <a:ext cx="253733" cy="391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7302185" y="3461751"/>
            <a:ext cx="1063539" cy="1535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7538563" y="4368801"/>
            <a:ext cx="4300954" cy="563404"/>
          </a:xfrm>
          <a:prstGeom prst="rect">
            <a:avLst/>
          </a:prstGeom>
          <a:solidFill>
            <a:srgbClr val="0080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101850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5F9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канала связи </a:t>
            </a:r>
          </a:p>
          <a:p>
            <a:pPr marL="0" marR="0" lvl="0" indent="0" algn="ctr" defTabSz="101850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5F9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(не менее 1 Мбит)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13995" y="4346030"/>
            <a:ext cx="4300954" cy="563404"/>
          </a:xfrm>
          <a:prstGeom prst="rect">
            <a:avLst/>
          </a:prstGeom>
          <a:solidFill>
            <a:srgbClr val="E56D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101850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5F9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</a:t>
            </a:r>
            <a:r>
              <a:rPr lang="ru-RU" b="1" kern="0" dirty="0" smtClean="0">
                <a:solidFill>
                  <a:srgbClr val="E5F9F8"/>
                </a:solidFill>
                <a:latin typeface="Calibri"/>
              </a:rPr>
              <a:t>Интернета/</a:t>
            </a:r>
            <a:r>
              <a:rPr lang="en-US" b="1" kern="0" dirty="0" smtClean="0">
                <a:solidFill>
                  <a:srgbClr val="E5F9F8"/>
                </a:solidFill>
                <a:latin typeface="Calibri"/>
              </a:rPr>
              <a:t>VPN</a:t>
            </a:r>
            <a:r>
              <a:rPr lang="ru-RU" b="1" kern="0" dirty="0" smtClean="0">
                <a:solidFill>
                  <a:srgbClr val="E5F9F8"/>
                </a:solidFill>
                <a:latin typeface="Calibri"/>
              </a:rPr>
              <a:t>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E5F9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584587" y="3860264"/>
            <a:ext cx="438454" cy="467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 rot="13570067">
            <a:off x="10300218" y="3616078"/>
            <a:ext cx="2535566" cy="2550519"/>
          </a:xfrm>
          <a:prstGeom prst="roundRect">
            <a:avLst>
              <a:gd name="adj" fmla="val 23253"/>
            </a:avLst>
          </a:prstGeom>
          <a:noFill/>
          <a:ln w="15875">
            <a:solidFill>
              <a:srgbClr val="01619B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6255" y="390346"/>
            <a:ext cx="816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Организации </a:t>
            </a:r>
            <a:r>
              <a:rPr lang="ru-RU" sz="2000" b="1" cap="all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рабочего </a:t>
            </a:r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</a:t>
            </a:r>
          </a:p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должностного </a:t>
            </a:r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</a:t>
            </a:r>
            <a:r>
              <a:rPr lang="en-US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личном кабинете ЕПЭУ </a:t>
            </a:r>
            <a:endParaRPr lang="ru-RU" sz="2000" b="1" cap="all" dirty="0" smtClean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532508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498795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2398" y="4460924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413147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728103" y="3607713"/>
            <a:ext cx="684000" cy="684000"/>
          </a:xfrm>
          <a:prstGeom prst="ellipse">
            <a:avLst/>
          </a:prstGeom>
          <a:solidFill>
            <a:srgbClr val="CA0A00">
              <a:alpha val="1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83328" y="444663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-1434471" y="-1032334"/>
            <a:ext cx="5294489" cy="5087485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362" y="5038662"/>
            <a:ext cx="6096000" cy="487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установленная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клиентская программа из состава ЕИС ИФЮЛ (в свободном доступе)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5400000">
            <a:off x="1397863" y="412379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3329" y="1933436"/>
            <a:ext cx="7331911" cy="828938"/>
          </a:xfrm>
          <a:prstGeom prst="rect">
            <a:avLst/>
          </a:prstGeom>
          <a:solidFill>
            <a:srgbClr val="0080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lvl="0" indent="-342900" algn="ctr" defTabSz="1018505">
              <a:spcBef>
                <a:spcPct val="20000"/>
              </a:spcBef>
              <a:buFontTx/>
              <a:buAutoNum type="arabicPeriod"/>
              <a:defRPr/>
            </a:pPr>
            <a:r>
              <a:rPr lang="ru-RU" b="1" kern="0" dirty="0" smtClean="0">
                <a:solidFill>
                  <a:srgbClr val="E5F9F8"/>
                </a:solidFill>
              </a:rPr>
              <a:t>Наличие </a:t>
            </a:r>
            <a:r>
              <a:rPr lang="ru-RU" b="1" kern="0" dirty="0">
                <a:solidFill>
                  <a:srgbClr val="E5F9F8"/>
                </a:solidFill>
              </a:rPr>
              <a:t>компьютера и доступа в сеть Интернет на скорости не менее 1 Мбит/с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E5F9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18993" y="2991983"/>
            <a:ext cx="7331911" cy="886189"/>
          </a:xfrm>
          <a:prstGeom prst="rect">
            <a:avLst/>
          </a:prstGeom>
          <a:solidFill>
            <a:srgbClr val="E56D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018505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E5F9F8"/>
                </a:solidFill>
              </a:rPr>
              <a:t>2</a:t>
            </a:r>
            <a:r>
              <a:rPr lang="ru-RU" b="1" kern="0" dirty="0">
                <a:solidFill>
                  <a:srgbClr val="E5F9F8"/>
                </a:solidFill>
              </a:rPr>
              <a:t>. </a:t>
            </a:r>
            <a:r>
              <a:rPr lang="ru-RU" b="1" kern="0" dirty="0" smtClean="0">
                <a:solidFill>
                  <a:srgbClr val="E5F9F8"/>
                </a:solidFill>
              </a:rPr>
              <a:t>Наличие </a:t>
            </a:r>
            <a:r>
              <a:rPr lang="ru-RU" b="1" kern="0" dirty="0">
                <a:solidFill>
                  <a:srgbClr val="E5F9F8"/>
                </a:solidFill>
              </a:rPr>
              <a:t>у должностного лица </a:t>
            </a:r>
            <a:r>
              <a:rPr lang="ru-RU" b="1" kern="0" dirty="0" smtClean="0">
                <a:solidFill>
                  <a:srgbClr val="E5F9F8"/>
                </a:solidFill>
              </a:rPr>
              <a:t>ЭЦП </a:t>
            </a:r>
            <a:r>
              <a:rPr lang="ru-RU" b="1" kern="0" dirty="0" err="1" smtClean="0">
                <a:solidFill>
                  <a:srgbClr val="E5F9F8"/>
                </a:solidFill>
              </a:rPr>
              <a:t>ГосСУОК</a:t>
            </a:r>
            <a:r>
              <a:rPr lang="ru-RU" b="1" kern="0" dirty="0" smtClean="0">
                <a:solidFill>
                  <a:srgbClr val="E5F9F8"/>
                </a:solidFill>
              </a:rPr>
              <a:t> </a:t>
            </a:r>
            <a:r>
              <a:rPr lang="ru-RU" b="1" kern="0" dirty="0">
                <a:solidFill>
                  <a:srgbClr val="E5F9F8"/>
                </a:solidFill>
              </a:rPr>
              <a:t>с соответствующим </a:t>
            </a:r>
            <a:r>
              <a:rPr lang="ru-RU" b="1" kern="0" dirty="0" err="1">
                <a:solidFill>
                  <a:srgbClr val="E5F9F8"/>
                </a:solidFill>
              </a:rPr>
              <a:t>криптопровайдером</a:t>
            </a:r>
            <a:r>
              <a:rPr lang="ru-RU" b="1" kern="0" dirty="0">
                <a:solidFill>
                  <a:srgbClr val="E5F9F8"/>
                </a:solidFill>
              </a:rPr>
              <a:t> (</a:t>
            </a:r>
            <a:r>
              <a:rPr lang="ru-RU" b="1" kern="0" dirty="0" err="1">
                <a:solidFill>
                  <a:srgbClr val="E5F9F8"/>
                </a:solidFill>
              </a:rPr>
              <a:t>токен</a:t>
            </a:r>
            <a:r>
              <a:rPr lang="ru-RU" b="1" kern="0" dirty="0" smtClean="0">
                <a:solidFill>
                  <a:srgbClr val="E5F9F8"/>
                </a:solidFill>
              </a:rPr>
              <a:t>)</a:t>
            </a:r>
            <a:endParaRPr lang="ru-RU" b="1" kern="0" dirty="0">
              <a:solidFill>
                <a:srgbClr val="E5F9F8"/>
              </a:solidFill>
            </a:endParaRPr>
          </a:p>
          <a:p>
            <a:pPr lvl="0" algn="ctr" defTabSz="1018505">
              <a:spcBef>
                <a:spcPct val="20000"/>
              </a:spcBef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E5F9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57454" y="4076031"/>
            <a:ext cx="7331911" cy="828938"/>
          </a:xfrm>
          <a:prstGeom prst="rect">
            <a:avLst/>
          </a:prstGeom>
          <a:solidFill>
            <a:srgbClr val="F8DCDB"/>
          </a:solidFill>
          <a:ln w="25400" cap="flat" cmpd="sng" algn="ctr">
            <a:solidFill>
              <a:srgbClr val="F8DCDB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018505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Наличие </a:t>
            </a: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считывателя </a:t>
            </a:r>
            <a:r>
              <a:rPr lang="en-US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-карты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64459" y="5114701"/>
            <a:ext cx="7331911" cy="828938"/>
          </a:xfrm>
          <a:prstGeom prst="rect">
            <a:avLst/>
          </a:prstGeom>
          <a:solidFill>
            <a:srgbClr val="E5F9F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018505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Установленная </a:t>
            </a: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клиентская программа из состава ЕИС ИФЮЛ (в свободном доступе)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91011" y="2798800"/>
            <a:ext cx="6096000" cy="487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 rot="13570067">
            <a:off x="10300218" y="3616078"/>
            <a:ext cx="2535566" cy="2550519"/>
          </a:xfrm>
          <a:prstGeom prst="roundRect">
            <a:avLst>
              <a:gd name="adj" fmla="val 23253"/>
            </a:avLst>
          </a:prstGeom>
          <a:noFill/>
          <a:ln w="15875">
            <a:solidFill>
              <a:srgbClr val="01619B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1053" y="-1046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5495" y="269509"/>
            <a:ext cx="965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Организации </a:t>
            </a:r>
            <a:r>
              <a:rPr lang="ru-RU" sz="2000" b="1" cap="all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рабочего </a:t>
            </a:r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</a:t>
            </a:r>
          </a:p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информационной системе уполномоченного органа</a:t>
            </a:r>
            <a:endParaRPr lang="ru-RU" sz="2000" b="1" cap="all" dirty="0" smtClean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532508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498795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415192" y="359160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413147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218373" y="4108943"/>
            <a:ext cx="684000" cy="684000"/>
          </a:xfrm>
          <a:prstGeom prst="ellipse">
            <a:avLst/>
          </a:prstGeom>
          <a:solidFill>
            <a:srgbClr val="CA0A00">
              <a:alpha val="1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83328" y="444663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-1587113" y="-1300914"/>
            <a:ext cx="5294489" cy="5087485"/>
          </a:xfrm>
          <a:prstGeom prst="ellipse">
            <a:avLst/>
          </a:prstGeom>
          <a:solidFill>
            <a:srgbClr val="F8DCDB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5400000">
            <a:off x="11159818" y="428485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34367" y="1325534"/>
            <a:ext cx="7331911" cy="828938"/>
          </a:xfrm>
          <a:prstGeom prst="rect">
            <a:avLst/>
          </a:prstGeom>
          <a:solidFill>
            <a:srgbClr val="F8DC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algn="ctr" defTabSz="1018505">
              <a:spcBef>
                <a:spcPct val="20000"/>
              </a:spcBef>
              <a:buFontTx/>
              <a:buAutoNum type="arabicPeriod"/>
              <a:defRPr/>
            </a:pPr>
            <a:r>
              <a:rPr lang="ru-RU" b="1" kern="0" dirty="0" smtClean="0">
                <a:solidFill>
                  <a:srgbClr val="008080"/>
                </a:solidFill>
              </a:rPr>
              <a:t>Наличие </a:t>
            </a:r>
            <a:r>
              <a:rPr lang="ru-RU" b="1" kern="0" dirty="0">
                <a:solidFill>
                  <a:srgbClr val="008080"/>
                </a:solidFill>
              </a:rPr>
              <a:t>компьютера и доступа в сеть Интернет на скорости не менее 1 Мбит/с</a:t>
            </a:r>
            <a:endParaRPr lang="ru-RU" b="1" kern="0" dirty="0" smtClean="0">
              <a:solidFill>
                <a:srgbClr val="00808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79232" y="2310596"/>
            <a:ext cx="7529859" cy="820952"/>
          </a:xfrm>
          <a:prstGeom prst="rect">
            <a:avLst/>
          </a:prstGeom>
          <a:solidFill>
            <a:srgbClr val="E56D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8505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E5F9F8"/>
                </a:solidFill>
              </a:rPr>
              <a:t>2</a:t>
            </a:r>
            <a:r>
              <a:rPr lang="ru-RU" b="1" kern="0" dirty="0">
                <a:solidFill>
                  <a:srgbClr val="E5F9F8"/>
                </a:solidFill>
              </a:rPr>
              <a:t>. </a:t>
            </a:r>
            <a:r>
              <a:rPr lang="ru-RU" b="1" kern="0" dirty="0" smtClean="0">
                <a:solidFill>
                  <a:srgbClr val="E5F9F8"/>
                </a:solidFill>
              </a:rPr>
              <a:t>Наличие </a:t>
            </a:r>
            <a:r>
              <a:rPr lang="ru-RU" b="1" kern="0" dirty="0">
                <a:solidFill>
                  <a:srgbClr val="E5F9F8"/>
                </a:solidFill>
              </a:rPr>
              <a:t>у должностного лица </a:t>
            </a:r>
            <a:r>
              <a:rPr lang="ru-RU" b="1" kern="0" dirty="0" smtClean="0">
                <a:solidFill>
                  <a:srgbClr val="E5F9F8"/>
                </a:solidFill>
              </a:rPr>
              <a:t>ЭЦП </a:t>
            </a:r>
            <a:r>
              <a:rPr lang="ru-RU" b="1" kern="0" dirty="0" err="1" smtClean="0">
                <a:solidFill>
                  <a:srgbClr val="E5F9F8"/>
                </a:solidFill>
              </a:rPr>
              <a:t>ГосСУОК</a:t>
            </a:r>
            <a:r>
              <a:rPr lang="ru-RU" b="1" kern="0" dirty="0" smtClean="0">
                <a:solidFill>
                  <a:srgbClr val="E5F9F8"/>
                </a:solidFill>
              </a:rPr>
              <a:t> </a:t>
            </a:r>
            <a:r>
              <a:rPr lang="ru-RU" b="1" kern="0" dirty="0">
                <a:solidFill>
                  <a:srgbClr val="E5F9F8"/>
                </a:solidFill>
              </a:rPr>
              <a:t>с соответствующим </a:t>
            </a:r>
            <a:r>
              <a:rPr lang="ru-RU" b="1" kern="0" dirty="0" err="1">
                <a:solidFill>
                  <a:srgbClr val="E5F9F8"/>
                </a:solidFill>
              </a:rPr>
              <a:t>криптопровайдером</a:t>
            </a:r>
            <a:r>
              <a:rPr lang="ru-RU" b="1" kern="0" dirty="0">
                <a:solidFill>
                  <a:srgbClr val="E5F9F8"/>
                </a:solidFill>
              </a:rPr>
              <a:t> (</a:t>
            </a:r>
            <a:r>
              <a:rPr lang="ru-RU" b="1" kern="0" dirty="0" err="1">
                <a:solidFill>
                  <a:srgbClr val="E5F9F8"/>
                </a:solidFill>
              </a:rPr>
              <a:t>токен</a:t>
            </a:r>
            <a:r>
              <a:rPr lang="ru-RU" b="1" kern="0" dirty="0" smtClean="0">
                <a:solidFill>
                  <a:srgbClr val="E5F9F8"/>
                </a:solidFill>
              </a:rPr>
              <a:t>)</a:t>
            </a:r>
            <a:endParaRPr lang="ru-RU" b="1" kern="0" dirty="0">
              <a:solidFill>
                <a:srgbClr val="E5F9F8"/>
              </a:solidFill>
            </a:endParaRPr>
          </a:p>
          <a:p>
            <a:pPr algn="ctr" defTabSz="1018505">
              <a:spcBef>
                <a:spcPct val="20000"/>
              </a:spcBef>
              <a:defRPr/>
            </a:pPr>
            <a:endParaRPr lang="ru-RU" b="1" kern="0" dirty="0" smtClean="0">
              <a:solidFill>
                <a:srgbClr val="E5F9F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43097" y="3293102"/>
            <a:ext cx="7331911" cy="828938"/>
          </a:xfrm>
          <a:prstGeom prst="rect">
            <a:avLst/>
          </a:prstGeom>
          <a:solidFill>
            <a:srgbClr val="0080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8505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E5F9F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Наличие </a:t>
            </a:r>
            <a:r>
              <a:rPr lang="ru-RU" b="1" dirty="0">
                <a:solidFill>
                  <a:srgbClr val="E5F9F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считывателя </a:t>
            </a:r>
            <a:r>
              <a:rPr lang="en-US" b="1" dirty="0">
                <a:solidFill>
                  <a:srgbClr val="E5F9F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b="1" dirty="0">
                <a:solidFill>
                  <a:srgbClr val="E5F9F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-карты</a:t>
            </a:r>
            <a:endParaRPr lang="ru-RU" b="1" kern="0" dirty="0" smtClean="0">
              <a:solidFill>
                <a:srgbClr val="E5F9F8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46316" y="4257501"/>
            <a:ext cx="7331911" cy="828938"/>
          </a:xfrm>
          <a:prstGeom prst="rect">
            <a:avLst/>
          </a:prstGeom>
          <a:solidFill>
            <a:srgbClr val="E5F9F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8505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Установленная </a:t>
            </a: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клиентская программа из состава ЕИС ИФЮЛ (в свободном доступе)</a:t>
            </a:r>
            <a:endParaRPr lang="ru-RU" b="1" kern="0" dirty="0" smtClean="0">
              <a:solidFill>
                <a:srgbClr val="00808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91011" y="2798800"/>
            <a:ext cx="6096000" cy="487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endParaRPr lang="ru-RU" sz="11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38608" y="5273243"/>
            <a:ext cx="7331911" cy="828938"/>
          </a:xfrm>
          <a:prstGeom prst="rect">
            <a:avLst/>
          </a:prstGeom>
          <a:solidFill>
            <a:srgbClr val="F8DC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8505">
              <a:spcBef>
                <a:spcPct val="20000"/>
              </a:spcBef>
              <a:defRPr/>
            </a:pPr>
            <a:r>
              <a:rPr lang="en-US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Установленный модуль интеграции с ЕИСФЮЛ (КПСИС) </a:t>
            </a:r>
            <a:endParaRPr lang="ru-RU" b="1" kern="0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353196"/>
            <a:ext cx="12192001" cy="627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773" y="68069"/>
            <a:ext cx="763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E5F9F8"/>
                </a:solidFill>
              </a:rPr>
              <a:t>Получение терминальных сертификатов</a:t>
            </a:r>
          </a:p>
          <a:p>
            <a:pPr algn="ctr"/>
            <a:r>
              <a:rPr lang="ru-RU" sz="2400" b="1" cap="all" dirty="0" smtClean="0">
                <a:solidFill>
                  <a:srgbClr val="E5F9F8"/>
                </a:solidFill>
              </a:rPr>
              <a:t> для возможности считывания идентификационных данных из </a:t>
            </a:r>
            <a:r>
              <a:rPr lang="en-US" sz="2400" b="1" cap="all" dirty="0" smtClean="0">
                <a:solidFill>
                  <a:srgbClr val="E5F9F8"/>
                </a:solidFill>
              </a:rPr>
              <a:t>ID-</a:t>
            </a:r>
            <a:r>
              <a:rPr lang="ru-RU" sz="2400" b="1" cap="all" dirty="0" smtClean="0">
                <a:solidFill>
                  <a:srgbClr val="E5F9F8"/>
                </a:solidFill>
              </a:rPr>
              <a:t>карты </a:t>
            </a:r>
            <a:endParaRPr lang="ru-RU" sz="2400" b="1" cap="all" dirty="0">
              <a:solidFill>
                <a:srgbClr val="E5F9F8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0638" y="6666946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766808" y="1720967"/>
            <a:ext cx="2995016" cy="1957189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16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35063" y="1742746"/>
            <a:ext cx="2325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7B"/>
                </a:solidFill>
                <a:ea typeface="Calibri" panose="020F0502020204030204" pitchFamily="34" charset="0"/>
              </a:rPr>
              <a:t>Инфраструктура облегченных сертификатов терминалов НЦЭУ</a:t>
            </a:r>
            <a:endParaRPr lang="ru-RU" sz="1600" dirty="0">
              <a:solidFill>
                <a:srgbClr val="00707B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909477" y="2893990"/>
            <a:ext cx="2739025" cy="615738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22945" y="2906669"/>
            <a:ext cx="219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Центр управления терминалами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700752" y="1742746"/>
            <a:ext cx="2995016" cy="1935409"/>
          </a:xfrm>
          <a:prstGeom prst="roundRect">
            <a:avLst>
              <a:gd name="adj" fmla="val 9656"/>
            </a:avLst>
          </a:prstGeom>
          <a:solidFill>
            <a:srgbClr val="E5F9F8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16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936792" y="1764526"/>
            <a:ext cx="2325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7B"/>
                </a:solidFill>
                <a:ea typeface="Calibri" panose="020F0502020204030204" pitchFamily="34" charset="0"/>
              </a:rPr>
              <a:t>Ведомственная информационная система</a:t>
            </a:r>
            <a:endParaRPr lang="ru-RU" sz="1600" dirty="0">
              <a:solidFill>
                <a:srgbClr val="00707B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8819358" y="2584222"/>
            <a:ext cx="2739025" cy="925506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16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9070161" y="2611004"/>
            <a:ext cx="219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Криптографический терминал (из состава КПСИС ЕСИФЮЛ)</a:t>
            </a:r>
          </a:p>
        </p:txBody>
      </p:sp>
      <p:cxnSp>
        <p:nvCxnSpPr>
          <p:cNvPr id="91" name="Прямая со стрелкой 223"/>
          <p:cNvCxnSpPr/>
          <p:nvPr/>
        </p:nvCxnSpPr>
        <p:spPr>
          <a:xfrm flipV="1">
            <a:off x="3753856" y="2906669"/>
            <a:ext cx="915568" cy="4572"/>
          </a:xfrm>
          <a:prstGeom prst="straightConnector1">
            <a:avLst/>
          </a:prstGeom>
          <a:ln w="88900">
            <a:solidFill>
              <a:srgbClr val="00707B"/>
            </a:solidFill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223"/>
          <p:cNvCxnSpPr/>
          <p:nvPr/>
        </p:nvCxnSpPr>
        <p:spPr>
          <a:xfrm>
            <a:off x="7672408" y="2893990"/>
            <a:ext cx="1028344" cy="0"/>
          </a:xfrm>
          <a:prstGeom prst="straightConnector1">
            <a:avLst/>
          </a:prstGeom>
          <a:ln w="88900">
            <a:solidFill>
              <a:srgbClr val="00707B"/>
            </a:solidFill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1658363" y="4112190"/>
            <a:ext cx="9735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5F9D"/>
                </a:solidFill>
                <a:ea typeface="Calibri" panose="020F0502020204030204" pitchFamily="34" charset="0"/>
              </a:rPr>
              <a:t>1</a:t>
            </a:r>
            <a:r>
              <a:rPr lang="ru-RU" b="1" dirty="0" smtClean="0">
                <a:solidFill>
                  <a:srgbClr val="015F9D"/>
                </a:solidFill>
                <a:ea typeface="Calibri" panose="020F0502020204030204" pitchFamily="34" charset="0"/>
              </a:rPr>
              <a:t>. Организация постоянного подключения к ОАИС и заключение договора с НЦЭУ.</a:t>
            </a:r>
          </a:p>
          <a:p>
            <a:r>
              <a:rPr lang="ru-RU" b="1" dirty="0" smtClean="0">
                <a:solidFill>
                  <a:srgbClr val="015F9D"/>
                </a:solidFill>
                <a:ea typeface="Calibri" panose="020F0502020204030204" pitchFamily="34" charset="0"/>
              </a:rPr>
              <a:t>2. Регистрация в Центре управления терминалами нового терминала и выдача исходных данных (уникальный идентификатор) для последующего получения сертификата.</a:t>
            </a:r>
          </a:p>
          <a:p>
            <a:r>
              <a:rPr lang="ru-RU" b="1" dirty="0" smtClean="0">
                <a:solidFill>
                  <a:srgbClr val="015F9D"/>
                </a:solidFill>
                <a:ea typeface="Calibri" panose="020F0502020204030204" pitchFamily="34" charset="0"/>
              </a:rPr>
              <a:t>3. Генерация и отправка от криптографического терминала запроса на выдачу сертификата.</a:t>
            </a:r>
          </a:p>
          <a:p>
            <a:r>
              <a:rPr lang="ru-RU" b="1" dirty="0" smtClean="0">
                <a:solidFill>
                  <a:srgbClr val="015F9D"/>
                </a:solidFill>
                <a:ea typeface="Calibri" panose="020F0502020204030204" pitchFamily="34" charset="0"/>
              </a:rPr>
              <a:t>4. Получение сертификата.</a:t>
            </a:r>
          </a:p>
          <a:p>
            <a:r>
              <a:rPr lang="ru-RU" b="1" dirty="0" smtClean="0">
                <a:solidFill>
                  <a:srgbClr val="015F9D"/>
                </a:solidFill>
                <a:ea typeface="Calibri" panose="020F0502020204030204" pitchFamily="34" charset="0"/>
              </a:rPr>
              <a:t>5. Автоматическое периодическое обновление сертификата путем инициирования со стороны центра управления терминалами обмена данными (если ранее сертификат не был отозван, в противном случае, требуется повторная регистрация)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5400000">
            <a:off x="5186550" y="1233543"/>
            <a:ext cx="1976700" cy="2995016"/>
          </a:xfrm>
          <a:prstGeom prst="roundRect">
            <a:avLst>
              <a:gd name="adj" fmla="val 9761"/>
            </a:avLst>
          </a:prstGeom>
          <a:solidFill>
            <a:srgbClr val="E5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800" b="1" dirty="0" smtClean="0">
                <a:solidFill>
                  <a:prstClr val="white">
                    <a:lumMod val="95000"/>
                  </a:prstClr>
                </a:solidFill>
              </a:rPr>
              <a:t>ОАИС</a:t>
            </a:r>
            <a:endParaRPr lang="ru-RU" sz="48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755</Words>
  <Application>Microsoft Office PowerPoint</Application>
  <PresentationFormat>Широкоэкранный</PresentationFormat>
  <Paragraphs>346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Москалев</dc:creator>
  <cp:lastModifiedBy>Светлана Коркунова</cp:lastModifiedBy>
  <cp:revision>86</cp:revision>
  <cp:lastPrinted>2020-09-08T07:33:00Z</cp:lastPrinted>
  <dcterms:created xsi:type="dcterms:W3CDTF">2020-08-27T12:42:16Z</dcterms:created>
  <dcterms:modified xsi:type="dcterms:W3CDTF">2020-09-08T07:46:05Z</dcterms:modified>
</cp:coreProperties>
</file>