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7" r:id="rId5"/>
    <p:sldId id="262" r:id="rId6"/>
    <p:sldId id="263" r:id="rId7"/>
    <p:sldId id="265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7762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3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75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Константин Константинович Шульган…"/>
          <p:cNvSpPr txBox="1">
            <a:spLocks noGrp="1"/>
          </p:cNvSpPr>
          <p:nvPr>
            <p:ph type="body" idx="21"/>
          </p:nvPr>
        </p:nvSpPr>
        <p:spPr>
          <a:xfrm>
            <a:off x="1421652" y="10817754"/>
            <a:ext cx="21971002" cy="13886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346709">
              <a:defRPr sz="4242">
                <a:solidFill>
                  <a:srgbClr val="5E5E5E"/>
                </a:solidFill>
              </a:defRPr>
            </a:pPr>
            <a:r>
              <a:rPr lang="ru-RU" dirty="0" smtClean="0"/>
              <a:t>Константин Константинович Шульган</a:t>
            </a:r>
            <a:endParaRPr dirty="0"/>
          </a:p>
          <a:p>
            <a:pPr defTabSz="346709">
              <a:defRPr sz="4242">
                <a:solidFill>
                  <a:srgbClr val="5E5E5E"/>
                </a:solidFill>
              </a:defRPr>
            </a:pPr>
            <a:r>
              <a:rPr lang="ru-RU" dirty="0" smtClean="0"/>
              <a:t>Министр </a:t>
            </a:r>
            <a:r>
              <a:rPr dirty="0" smtClean="0"/>
              <a:t>связи </a:t>
            </a:r>
            <a:r>
              <a:rPr dirty="0"/>
              <a:t>и информатизации Республики Беларусь</a:t>
            </a:r>
          </a:p>
        </p:txBody>
      </p:sp>
      <p:sp>
        <p:nvSpPr>
          <p:cNvPr id="152" name="Цифровое развитие.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825500">
              <a:lnSpc>
                <a:spcPct val="100000"/>
              </a:lnSpc>
              <a:spcBef>
                <a:spcPts val="1800"/>
              </a:spcBef>
              <a:defRPr sz="6700" spc="-66">
                <a:solidFill>
                  <a:srgbClr val="929000"/>
                </a:solidFill>
              </a:defRPr>
            </a:pPr>
            <a:r>
              <a:t>Цифровое развитие. </a:t>
            </a:r>
          </a:p>
          <a:p>
            <a:pPr lvl="1" defTabSz="825500">
              <a:lnSpc>
                <a:spcPct val="100000"/>
              </a:lnSpc>
              <a:spcBef>
                <a:spcPts val="1800"/>
              </a:spcBef>
              <a:defRPr sz="6700" spc="-66">
                <a:solidFill>
                  <a:srgbClr val="929000"/>
                </a:solidFill>
              </a:defRPr>
            </a:pPr>
            <a:r>
              <a:t>Новшества в государственном регулировании</a:t>
            </a:r>
          </a:p>
        </p:txBody>
      </p:sp>
      <p:sp>
        <p:nvSpPr>
          <p:cNvPr id="15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324611" defTabSz="586104">
              <a:defRPr sz="3905"/>
            </a:pPr>
            <a:endParaRPr dirty="0"/>
          </a:p>
          <a:p>
            <a:pPr lvl="1" indent="324611" defTabSz="586104">
              <a:defRPr sz="3905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инят Указ Президента Республики Беларусь  от 7 апреля 2022 г. № 136…"/>
          <p:cNvSpPr txBox="1">
            <a:spLocks noGrp="1"/>
          </p:cNvSpPr>
          <p:nvPr>
            <p:ph type="body" idx="21"/>
          </p:nvPr>
        </p:nvSpPr>
        <p:spPr>
          <a:xfrm>
            <a:off x="878883" y="1055794"/>
            <a:ext cx="12007321" cy="23368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just" defTabSz="520065">
              <a:defRPr sz="3591">
                <a:solidFill>
                  <a:srgbClr val="5E5E5E"/>
                </a:solidFill>
              </a:defRPr>
            </a:pPr>
            <a:r>
              <a:t>Принят Указ Президента Республики Беларусь </a:t>
            </a:r>
            <a:br/>
            <a:r>
              <a:t>от 7 апреля 2022 г. № 136 </a:t>
            </a:r>
          </a:p>
          <a:p>
            <a:pPr algn="just" defTabSz="520065">
              <a:defRPr sz="3591">
                <a:solidFill>
                  <a:srgbClr val="5E5E5E"/>
                </a:solidFill>
              </a:defRPr>
            </a:pPr>
            <a:r>
              <a:t>«Об органе государственного управления в сфере цифрового развития и вопросах информатизации»</a:t>
            </a:r>
          </a:p>
        </p:txBody>
      </p:sp>
      <p:sp>
        <p:nvSpPr>
          <p:cNvPr id="159" name="полномочия и функции Минсвязи…"/>
          <p:cNvSpPr txBox="1">
            <a:spLocks noGrp="1"/>
          </p:cNvSpPr>
          <p:nvPr>
            <p:ph type="body" sz="half" idx="1"/>
          </p:nvPr>
        </p:nvSpPr>
        <p:spPr>
          <a:xfrm>
            <a:off x="1203685" y="4769103"/>
            <a:ext cx="10922001" cy="7905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полномочия</a:t>
            </a:r>
            <a:r>
              <a:rPr dirty="0"/>
              <a:t> и </a:t>
            </a:r>
            <a:r>
              <a:rPr dirty="0" err="1"/>
              <a:t>функции</a:t>
            </a:r>
            <a:r>
              <a:rPr dirty="0"/>
              <a:t> </a:t>
            </a:r>
            <a:r>
              <a:rPr dirty="0" err="1"/>
              <a:t>Минсвязи</a:t>
            </a: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специализированными</a:t>
            </a:r>
            <a:r>
              <a:rPr dirty="0"/>
              <a:t> </a:t>
            </a:r>
            <a:r>
              <a:rPr dirty="0" err="1"/>
              <a:t>Центрами</a:t>
            </a: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«</a:t>
            </a:r>
            <a:r>
              <a:rPr dirty="0" err="1"/>
              <a:t>офисы</a:t>
            </a:r>
            <a:r>
              <a:rPr dirty="0"/>
              <a:t> цифровизации»</a:t>
            </a:r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порядок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мероприятий</a:t>
            </a: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экспертиза</a:t>
            </a:r>
            <a:r>
              <a:rPr dirty="0"/>
              <a:t> в </a:t>
            </a:r>
            <a:r>
              <a:rPr dirty="0" err="1"/>
              <a:t>цифровом</a:t>
            </a:r>
            <a:r>
              <a:rPr dirty="0"/>
              <a:t> </a:t>
            </a:r>
            <a:r>
              <a:rPr dirty="0" err="1"/>
              <a:t>развитии</a:t>
            </a: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65759" marR="190881" indent="-365759" defTabSz="74295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финансовые</a:t>
            </a:r>
            <a:r>
              <a:rPr dirty="0"/>
              <a:t> и </a:t>
            </a:r>
            <a:r>
              <a:rPr dirty="0" err="1"/>
              <a:t>иные</a:t>
            </a:r>
            <a:r>
              <a:rPr dirty="0"/>
              <a:t> </a:t>
            </a:r>
            <a:r>
              <a:rPr dirty="0" err="1"/>
              <a:t>инструменты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 smtClean="0"/>
              <a:t>развити</a:t>
            </a:r>
            <a:r>
              <a:rPr lang="ru-RU" dirty="0" smtClean="0"/>
              <a:t>я</a:t>
            </a:r>
            <a:endParaRPr lang="ru-RU" dirty="0"/>
          </a:p>
          <a:p>
            <a:pPr marL="365759" marR="190881" indent="-365759" defTabSz="742950">
              <a:lnSpc>
                <a:spcPct val="100000"/>
              </a:lnSpc>
              <a:spcBef>
                <a:spcPts val="1800"/>
              </a:spcBef>
              <a:buSzPct val="40000"/>
              <a:buBlip>
                <a:blip r:embed="rId3"/>
              </a:buBlip>
              <a:defRPr sz="3959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KPI </a:t>
            </a:r>
            <a:r>
              <a:rPr lang="ru-RU" dirty="0" smtClean="0"/>
              <a:t>цифрового развития отраслей и регионов</a:t>
            </a:r>
            <a:endParaRPr lang="en-US" dirty="0" smtClean="0"/>
          </a:p>
        </p:txBody>
      </p:sp>
      <p:pic>
        <p:nvPicPr>
          <p:cNvPr id="160" name="136uk.pdf" descr="136uk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4135491" y="1142736"/>
            <a:ext cx="7488639" cy="10588164"/>
          </a:xfrm>
          <a:prstGeom prst="rect">
            <a:avLst/>
          </a:prstGeom>
          <a:ln w="12700" cap="flat">
            <a:solidFill>
              <a:schemeClr val="tx2"/>
            </a:solidFill>
            <a:miter lim="400000"/>
          </a:ln>
          <a:effectLst/>
        </p:spPr>
      </p:pic>
      <p:sp>
        <p:nvSpPr>
          <p:cNvPr id="163" name="Что меняется в законодательстве?"/>
          <p:cNvSpPr txBox="1"/>
          <p:nvPr/>
        </p:nvSpPr>
        <p:spPr>
          <a:xfrm>
            <a:off x="991852" y="3890649"/>
            <a:ext cx="10190989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929000"/>
                </a:solidFill>
              </a:defRPr>
            </a:lvl1pPr>
          </a:lstStyle>
          <a:p>
            <a:r>
              <a:t>Что меняется в законодательстве?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565969" y="13152717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кие проблемные вопросы привели к необходимости пересмотра законодательства?"/>
          <p:cNvSpPr txBox="1">
            <a:spLocks/>
          </p:cNvSpPr>
          <p:nvPr/>
        </p:nvSpPr>
        <p:spPr>
          <a:xfrm>
            <a:off x="1206500" y="939093"/>
            <a:ext cx="1340675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1243552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37" b="1" i="0" u="none" strike="noStrike" cap="none" spc="-88" baseline="0">
                <a:solidFill>
                  <a:srgbClr val="929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mtClean="0"/>
              <a:t>Какие проблемные вопросы привели к необходимости пересмотра законодательства?</a:t>
            </a:r>
            <a:endParaRPr lang="ru-RU" dirty="0"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46" y="2069393"/>
            <a:ext cx="18119254" cy="1234674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548040" y="13134787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32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6" y="1075766"/>
            <a:ext cx="14542542" cy="5898782"/>
          </a:xfrm>
          <a:prstGeom prst="rect">
            <a:avLst/>
          </a:prstGeom>
        </p:spPr>
      </p:pic>
      <p:sp>
        <p:nvSpPr>
          <p:cNvPr id="44" name="Как реализуются мероприятия государственных программ сейчас?"/>
          <p:cNvSpPr txBox="1">
            <a:spLocks/>
          </p:cNvSpPr>
          <p:nvPr/>
        </p:nvSpPr>
        <p:spPr>
          <a:xfrm>
            <a:off x="471395" y="1651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1316703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90" b="1" i="0" u="none" strike="noStrike" cap="none" spc="-91" baseline="0">
                <a:solidFill>
                  <a:srgbClr val="929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4000" dirty="0" smtClean="0"/>
              <a:t>Как реализуются мероприятия государственных программ сейчас?</a:t>
            </a:r>
            <a:endParaRPr lang="ru-RU" sz="4000" dirty="0"/>
          </a:p>
        </p:txBody>
      </p:sp>
      <p:sp>
        <p:nvSpPr>
          <p:cNvPr id="45" name="Как реализуются мероприятия государственных программ сейчас?"/>
          <p:cNvSpPr txBox="1">
            <a:spLocks/>
          </p:cNvSpPr>
          <p:nvPr/>
        </p:nvSpPr>
        <p:spPr>
          <a:xfrm>
            <a:off x="15030113" y="1922929"/>
            <a:ext cx="8762216" cy="3304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1316703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90" b="1" i="0" u="none" strike="noStrike" cap="none" spc="-91" baseline="0">
                <a:solidFill>
                  <a:srgbClr val="929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79388" indent="-179388" algn="just" hangingPunct="1">
              <a:lnSpc>
                <a:spcPct val="100000"/>
              </a:lnSpc>
              <a:spcBef>
                <a:spcPts val="2400"/>
              </a:spcBef>
            </a:pPr>
            <a:r>
              <a:rPr lang="ru-RU" sz="2500" dirty="0" smtClean="0">
                <a:solidFill>
                  <a:srgbClr val="F38A21"/>
                </a:solidFill>
              </a:rPr>
              <a:t>- Высокая неопределенность в части подходов к реализации проекта, включаемого в программу</a:t>
            </a:r>
          </a:p>
          <a:p>
            <a:pPr marL="179388" indent="-179388" algn="just" hangingPunct="1">
              <a:lnSpc>
                <a:spcPct val="100000"/>
              </a:lnSpc>
              <a:spcBef>
                <a:spcPts val="2400"/>
              </a:spcBef>
            </a:pPr>
            <a:r>
              <a:rPr lang="ru-RU" sz="2500" dirty="0" smtClean="0">
                <a:solidFill>
                  <a:srgbClr val="F38A21"/>
                </a:solidFill>
              </a:rPr>
              <a:t>- Получение финансирования на слабо проработанные проекты</a:t>
            </a:r>
          </a:p>
          <a:p>
            <a:pPr marL="179388" indent="-179388" algn="just" hangingPunct="1">
              <a:lnSpc>
                <a:spcPct val="100000"/>
              </a:lnSpc>
              <a:spcBef>
                <a:spcPts val="2400"/>
              </a:spcBef>
            </a:pPr>
            <a:r>
              <a:rPr lang="ru-RU" sz="2500" dirty="0" smtClean="0">
                <a:solidFill>
                  <a:srgbClr val="F38A21"/>
                </a:solidFill>
              </a:rPr>
              <a:t>- Основные предпроектные стадии реализуются в рамках программы и длятся до 8 месяцев и более</a:t>
            </a:r>
          </a:p>
        </p:txBody>
      </p:sp>
      <p:sp>
        <p:nvSpPr>
          <p:cNvPr id="5" name="Как будут реализовываться мероприятия государственных программ?"/>
          <p:cNvSpPr txBox="1">
            <a:spLocks/>
          </p:cNvSpPr>
          <p:nvPr/>
        </p:nvSpPr>
        <p:spPr>
          <a:xfrm>
            <a:off x="614831" y="7792178"/>
            <a:ext cx="11760724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12679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24" b="1" i="0" u="none" strike="noStrike" cap="none" spc="-90" baseline="0">
                <a:solidFill>
                  <a:srgbClr val="929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4000" dirty="0" smtClean="0"/>
              <a:t>Как будут реализовываться мероприятия государственных программ?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446" y="7384843"/>
            <a:ext cx="13864554" cy="6331157"/>
          </a:xfrm>
          <a:prstGeom prst="rect">
            <a:avLst/>
          </a:prstGeom>
        </p:spPr>
      </p:pic>
      <p:sp>
        <p:nvSpPr>
          <p:cNvPr id="7" name="Как реализуются мероприятия государственных программ сейчас?"/>
          <p:cNvSpPr txBox="1">
            <a:spLocks/>
          </p:cNvSpPr>
          <p:nvPr/>
        </p:nvSpPr>
        <p:spPr>
          <a:xfrm>
            <a:off x="614831" y="9213786"/>
            <a:ext cx="9633098" cy="304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9388" indent="-179388" algn="just" defTabSz="1316703" hangingPunct="1">
              <a:spcBef>
                <a:spcPts val="2400"/>
              </a:spcBef>
              <a:defRPr sz="2500" b="1" i="1" spc="-91">
                <a:solidFill>
                  <a:srgbClr val="C00000"/>
                </a:solidFill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i="0" dirty="0">
                <a:solidFill>
                  <a:srgbClr val="F38A21"/>
                </a:solidFill>
              </a:rPr>
              <a:t>Основные предпроектные процедуры вынесены на стадию, предшествующую включению проекта в программу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i="0" dirty="0">
                <a:solidFill>
                  <a:srgbClr val="F38A21"/>
                </a:solidFill>
              </a:rPr>
              <a:t>Финансирование выделяется на проработанные проекты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i="0" dirty="0">
                <a:solidFill>
                  <a:srgbClr val="F38A21"/>
                </a:solidFill>
              </a:rPr>
              <a:t>Мероприятия в программе начинаются с определения исполнителя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608076" y="13206505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9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Какие инструменты поддержки проектов появляются в цифровом развитии?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3093127" cy="1445948"/>
          </a:xfrm>
          <a:prstGeom prst="rect">
            <a:avLst/>
          </a:prstGeom>
        </p:spPr>
        <p:txBody>
          <a:bodyPr/>
          <a:lstStyle/>
          <a:p>
            <a:pPr lvl="1" indent="0" defTabSz="412750">
              <a:lnSpc>
                <a:spcPct val="100000"/>
              </a:lnSpc>
              <a:spcBef>
                <a:spcPts val="900"/>
              </a:spcBef>
              <a:defRPr sz="4350" spc="-43">
                <a:solidFill>
                  <a:srgbClr val="929000"/>
                </a:solidFill>
              </a:defRPr>
            </a:pP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инструменты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проектов</a:t>
            </a:r>
            <a:r>
              <a:rPr dirty="0"/>
              <a:t> </a:t>
            </a:r>
            <a:r>
              <a:rPr dirty="0" err="1"/>
              <a:t>появляются</a:t>
            </a:r>
            <a:r>
              <a:rPr dirty="0"/>
              <a:t> в </a:t>
            </a:r>
            <a:r>
              <a:rPr dirty="0" err="1"/>
              <a:t>цифровом</a:t>
            </a:r>
            <a:r>
              <a:rPr dirty="0"/>
              <a:t> </a:t>
            </a:r>
            <a:r>
              <a:rPr dirty="0" err="1"/>
              <a:t>развитии</a:t>
            </a:r>
            <a:r>
              <a:rPr dirty="0"/>
              <a:t>?</a:t>
            </a:r>
          </a:p>
        </p:txBody>
      </p:sp>
      <p:grpSp>
        <p:nvGrpSpPr>
          <p:cNvPr id="179" name="30 % средств местных инновационных фондов для:…"/>
          <p:cNvGrpSpPr/>
          <p:nvPr/>
        </p:nvGrpSpPr>
        <p:grpSpPr>
          <a:xfrm>
            <a:off x="5575869" y="8642094"/>
            <a:ext cx="14483781" cy="4483356"/>
            <a:chOff x="0" y="0"/>
            <a:chExt cx="13422762" cy="3639461"/>
          </a:xfrm>
        </p:grpSpPr>
        <p:sp>
          <p:nvSpPr>
            <p:cNvPr id="178" name="30 % средств местных инновационных фондов для:…"/>
            <p:cNvSpPr txBox="1"/>
            <p:nvPr/>
          </p:nvSpPr>
          <p:spPr>
            <a:xfrm>
              <a:off x="215900" y="641350"/>
              <a:ext cx="12990962" cy="2782212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825500">
                <a:defRPr sz="3200" b="1"/>
              </a:pPr>
              <a:r>
                <a:t>30 % средств местных инновационных фондов для:</a:t>
              </a:r>
            </a:p>
            <a:p>
              <a:pPr marL="406400" indent="-406400" algn="l" defTabSz="825500">
                <a:spcBef>
                  <a:spcPts val="1000"/>
                </a:spcBef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цифрового развития реального сектора экономики, регионов </a:t>
              </a:r>
              <a:r>
                <a:rPr i="1">
                  <a:latin typeface="+mn-lt"/>
                  <a:ea typeface="+mn-ea"/>
                  <a:cs typeface="+mn-cs"/>
                  <a:sym typeface="Helvetica Neue"/>
                </a:rPr>
                <a:t>(в том числе посредством технологий «умных городов»)</a:t>
              </a:r>
              <a:r>
                <a:t>;</a:t>
              </a:r>
            </a:p>
            <a:p>
              <a:pPr marL="406400" indent="-406400" algn="l" defTabSz="825500"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пилотных проектов и масштабирования их результатов.</a:t>
              </a:r>
            </a:p>
          </p:txBody>
        </p:sp>
        <p:pic>
          <p:nvPicPr>
            <p:cNvPr id="177" name="30 % средств местных инновационных фондов для:… 30 % средств местных инновационных фондов для:цифрового развития реального сектора экономики, регионов (в том числе посредством технологий «умных городов»);пилотных проектов и масштабирования их результатов" descr="30 % средств местных инновационных фондов для:… 30 % средств местных инновационных фондов для:цифрового развития реального сектора экономики, регионов (в том числе посредством технологий «умных городов»);пилотных проектов и масштабирования их результатов.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3422763" cy="3639462"/>
            </a:xfrm>
            <a:prstGeom prst="rect">
              <a:avLst/>
            </a:prstGeom>
            <a:effectLst/>
          </p:spPr>
        </p:pic>
      </p:grpSp>
      <p:grpSp>
        <p:nvGrpSpPr>
          <p:cNvPr id="182" name="Возможность изменения условий договоров госзакупки  при их исполнении в случаях:…"/>
          <p:cNvGrpSpPr/>
          <p:nvPr/>
        </p:nvGrpSpPr>
        <p:grpSpPr>
          <a:xfrm>
            <a:off x="12119973" y="3315510"/>
            <a:ext cx="12036624" cy="4388763"/>
            <a:chOff x="0" y="0"/>
            <a:chExt cx="12036623" cy="4388761"/>
          </a:xfrm>
        </p:grpSpPr>
        <p:sp>
          <p:nvSpPr>
            <p:cNvPr id="181" name="Возможность изменения условий договоров госзакупки  при их исполнении в случаях:…"/>
            <p:cNvSpPr txBox="1"/>
            <p:nvPr/>
          </p:nvSpPr>
          <p:spPr>
            <a:xfrm>
              <a:off x="215900" y="641350"/>
              <a:ext cx="11604824" cy="3531512"/>
            </a:xfrm>
            <a:prstGeom prst="rect">
              <a:avLst/>
            </a:prstGeom>
            <a:solidFill>
              <a:srgbClr val="FFD479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indent="341629" defTabSz="825500">
                <a:spcBef>
                  <a:spcPts val="1000"/>
                </a:spcBef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Возможность изменения условий договоров госзакупки </a:t>
              </a:r>
              <a:br/>
              <a:r>
                <a:t>при их исполнении в случаях:</a:t>
              </a:r>
            </a:p>
            <a:p>
              <a:pPr indent="341629" algn="just" defTabSz="825500">
                <a:spcBef>
                  <a:spcPts val="1000"/>
                </a:spcBef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marL="406400" indent="-406400" algn="l" defTabSz="825500">
                <a:spcBef>
                  <a:spcPts val="1000"/>
                </a:spcBef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изменения требований к предмету договора;</a:t>
              </a:r>
            </a:p>
            <a:p>
              <a:pPr marL="406400" indent="-406400" algn="l" defTabSz="825500"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увеличения сроков исполнения обязательств;</a:t>
              </a:r>
            </a:p>
            <a:p>
              <a:pPr marL="406400" indent="-406400" algn="l" defTabSz="825500"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изменения цены договора в ходе выполнения работ.</a:t>
              </a:r>
            </a:p>
          </p:txBody>
        </p:sp>
        <p:pic>
          <p:nvPicPr>
            <p:cNvPr id="180" name="Возможность изменения условий договоров госзакупки  при их исполнении в случаях:… Возможность изменения условий договоров госзакупки  при их исполнении в случаях:изменения требований к предмету договора;увеличения сроков исполнения обязательств;изменения" descr="Возможность изменения условий договоров госзакупки  при их исполнении в случаях:… Возможность изменения условий договоров госзакупки  при их исполнении в случаях:изменения требований к предмету договора;увеличения сроков исполнения обязательств;изменения цены договора в ходе выполнения работ.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036624" cy="4388762"/>
            </a:xfrm>
            <a:prstGeom prst="rect">
              <a:avLst/>
            </a:prstGeom>
            <a:effectLst/>
          </p:spPr>
        </p:pic>
      </p:grpSp>
      <p:grpSp>
        <p:nvGrpSpPr>
          <p:cNvPr id="185" name="Экспертная поддержка проектов государственных органов:…"/>
          <p:cNvGrpSpPr/>
          <p:nvPr/>
        </p:nvGrpSpPr>
        <p:grpSpPr>
          <a:xfrm>
            <a:off x="721635" y="3209032"/>
            <a:ext cx="11182438" cy="4757063"/>
            <a:chOff x="0" y="0"/>
            <a:chExt cx="11182436" cy="4757061"/>
          </a:xfrm>
        </p:grpSpPr>
        <p:sp>
          <p:nvSpPr>
            <p:cNvPr id="184" name="Экспертная поддержка проектов государственных органов:…"/>
            <p:cNvSpPr txBox="1"/>
            <p:nvPr/>
          </p:nvSpPr>
          <p:spPr>
            <a:xfrm>
              <a:off x="215900" y="641350"/>
              <a:ext cx="10750637" cy="3899812"/>
            </a:xfrm>
            <a:prstGeom prst="rect">
              <a:avLst/>
            </a:prstGeom>
            <a:solidFill>
              <a:schemeClr val="accent4">
                <a:hueOff val="-858837"/>
                <a:lumOff val="-9791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825500">
                <a:defRPr sz="3200" b="1"/>
              </a:pPr>
              <a:r>
                <a:t>Экспертная поддержка проектов государственных органов:</a:t>
              </a:r>
            </a:p>
            <a:p>
              <a:pPr marL="406400" indent="-406400" algn="l" defTabSz="825500">
                <a:spcBef>
                  <a:spcPts val="1000"/>
                </a:spcBef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привлечение ЦЦР, офисов цифровизации;</a:t>
              </a:r>
            </a:p>
            <a:p>
              <a:pPr marL="406400" indent="-406400" algn="l" defTabSz="825500">
                <a:spcBef>
                  <a:spcPts val="1000"/>
                </a:spcBef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выделение допфинансирования на работу с ЦЦР;</a:t>
              </a:r>
            </a:p>
            <a:p>
              <a:pPr marL="406400" indent="-406400" algn="l" defTabSz="825500">
                <a:buSzPct val="94000"/>
                <a:buBlip>
                  <a:blip r:embed="rId2"/>
                </a:buBlip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упрощение процедуры ввода в эксплуатацию результатов (организация сопровождения ЦП, ГИС)</a:t>
              </a:r>
            </a:p>
          </p:txBody>
        </p:sp>
        <p:pic>
          <p:nvPicPr>
            <p:cNvPr id="183" name="Экспертная поддержка проектов государственных органов:… Экспертная поддержка проектов государственных органов:привлечение ЦЦР, офисов цифровизации;выделение допфинансирования на работу с ЦЦР;упрощение процедуры ввода в эксплуатацию результатов (организац" descr="Экспертная поддержка проектов государственных органов:… Экспертная поддержка проектов государственных органов:привлечение ЦЦР, офисов цифровизации;выделение допфинансирования на работу с ЦЦР;упрощение процедуры ввода в эксплуатацию результатов (организация сопровождения ЦП, ГИС)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82437" cy="4757062"/>
            </a:xfrm>
            <a:prstGeom prst="rect">
              <a:avLst/>
            </a:prstGeom>
            <a:effectLst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572193" y="13125451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акие организации будут оказывать поддержку цифровому развитию?"/>
          <p:cNvSpPr txBox="1">
            <a:spLocks noGrp="1"/>
          </p:cNvSpPr>
          <p:nvPr>
            <p:ph type="title" idx="4294967295"/>
          </p:nvPr>
        </p:nvSpPr>
        <p:spPr>
          <a:xfrm>
            <a:off x="902285" y="822087"/>
            <a:ext cx="13406757" cy="1435101"/>
          </a:xfrm>
          <a:prstGeom prst="rect">
            <a:avLst/>
          </a:prstGeom>
        </p:spPr>
        <p:txBody>
          <a:bodyPr/>
          <a:lstStyle>
            <a:lvl1pPr defTabSz="1341086">
              <a:defRPr sz="4785" spc="-95">
                <a:solidFill>
                  <a:srgbClr val="929000"/>
                </a:solidFill>
              </a:defRPr>
            </a:lvl1pPr>
          </a:lstStyle>
          <a:p>
            <a:r>
              <a:t>Какие организации будут оказывать поддержку цифровому развитию?</a:t>
            </a:r>
          </a:p>
        </p:txBody>
      </p:sp>
      <p:sp>
        <p:nvSpPr>
          <p:cNvPr id="188" name="Банк"/>
          <p:cNvSpPr/>
          <p:nvPr/>
        </p:nvSpPr>
        <p:spPr>
          <a:xfrm>
            <a:off x="20227757" y="2507412"/>
            <a:ext cx="1302500" cy="1235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4809"/>
                </a:lnTo>
                <a:lnTo>
                  <a:pt x="0" y="6302"/>
                </a:lnTo>
                <a:lnTo>
                  <a:pt x="21600" y="6302"/>
                </a:lnTo>
                <a:lnTo>
                  <a:pt x="21600" y="4809"/>
                </a:lnTo>
                <a:lnTo>
                  <a:pt x="10800" y="0"/>
                </a:lnTo>
                <a:close/>
                <a:moveTo>
                  <a:pt x="2300" y="7104"/>
                </a:moveTo>
                <a:lnTo>
                  <a:pt x="2300" y="7712"/>
                </a:lnTo>
                <a:lnTo>
                  <a:pt x="2688" y="7712"/>
                </a:lnTo>
                <a:lnTo>
                  <a:pt x="2688" y="16945"/>
                </a:lnTo>
                <a:lnTo>
                  <a:pt x="2300" y="16945"/>
                </a:lnTo>
                <a:lnTo>
                  <a:pt x="2300" y="17559"/>
                </a:lnTo>
                <a:lnTo>
                  <a:pt x="5189" y="17559"/>
                </a:lnTo>
                <a:lnTo>
                  <a:pt x="5189" y="16945"/>
                </a:lnTo>
                <a:lnTo>
                  <a:pt x="4799" y="16945"/>
                </a:lnTo>
                <a:lnTo>
                  <a:pt x="4799" y="7712"/>
                </a:lnTo>
                <a:lnTo>
                  <a:pt x="5189" y="7712"/>
                </a:lnTo>
                <a:lnTo>
                  <a:pt x="5189" y="7104"/>
                </a:lnTo>
                <a:lnTo>
                  <a:pt x="2300" y="7104"/>
                </a:lnTo>
                <a:close/>
                <a:moveTo>
                  <a:pt x="6350" y="7104"/>
                </a:moveTo>
                <a:lnTo>
                  <a:pt x="6350" y="7712"/>
                </a:lnTo>
                <a:lnTo>
                  <a:pt x="6738" y="7712"/>
                </a:lnTo>
                <a:lnTo>
                  <a:pt x="6738" y="16945"/>
                </a:lnTo>
                <a:lnTo>
                  <a:pt x="6350" y="16945"/>
                </a:lnTo>
                <a:lnTo>
                  <a:pt x="6350" y="17559"/>
                </a:lnTo>
                <a:lnTo>
                  <a:pt x="9239" y="17559"/>
                </a:lnTo>
                <a:lnTo>
                  <a:pt x="9239" y="16945"/>
                </a:lnTo>
                <a:lnTo>
                  <a:pt x="8849" y="16945"/>
                </a:lnTo>
                <a:lnTo>
                  <a:pt x="8849" y="7712"/>
                </a:lnTo>
                <a:lnTo>
                  <a:pt x="9239" y="7712"/>
                </a:lnTo>
                <a:lnTo>
                  <a:pt x="9239" y="7104"/>
                </a:lnTo>
                <a:lnTo>
                  <a:pt x="6350" y="7104"/>
                </a:lnTo>
                <a:close/>
                <a:moveTo>
                  <a:pt x="12359" y="7104"/>
                </a:moveTo>
                <a:lnTo>
                  <a:pt x="12359" y="7712"/>
                </a:lnTo>
                <a:lnTo>
                  <a:pt x="12749" y="7712"/>
                </a:lnTo>
                <a:lnTo>
                  <a:pt x="12749" y="16945"/>
                </a:lnTo>
                <a:lnTo>
                  <a:pt x="12359" y="16945"/>
                </a:lnTo>
                <a:lnTo>
                  <a:pt x="12359" y="17559"/>
                </a:lnTo>
                <a:lnTo>
                  <a:pt x="15248" y="17559"/>
                </a:lnTo>
                <a:lnTo>
                  <a:pt x="15248" y="16945"/>
                </a:lnTo>
                <a:lnTo>
                  <a:pt x="14860" y="16945"/>
                </a:lnTo>
                <a:lnTo>
                  <a:pt x="14860" y="7712"/>
                </a:lnTo>
                <a:lnTo>
                  <a:pt x="15248" y="7712"/>
                </a:lnTo>
                <a:lnTo>
                  <a:pt x="15248" y="7104"/>
                </a:lnTo>
                <a:lnTo>
                  <a:pt x="12359" y="7104"/>
                </a:lnTo>
                <a:close/>
                <a:moveTo>
                  <a:pt x="16409" y="7104"/>
                </a:moveTo>
                <a:lnTo>
                  <a:pt x="16409" y="7712"/>
                </a:lnTo>
                <a:lnTo>
                  <a:pt x="16799" y="7712"/>
                </a:lnTo>
                <a:lnTo>
                  <a:pt x="16799" y="16945"/>
                </a:lnTo>
                <a:lnTo>
                  <a:pt x="16409" y="16945"/>
                </a:lnTo>
                <a:lnTo>
                  <a:pt x="16409" y="17559"/>
                </a:lnTo>
                <a:lnTo>
                  <a:pt x="19298" y="17559"/>
                </a:lnTo>
                <a:lnTo>
                  <a:pt x="19298" y="16945"/>
                </a:lnTo>
                <a:lnTo>
                  <a:pt x="18910" y="16945"/>
                </a:lnTo>
                <a:lnTo>
                  <a:pt x="18910" y="7712"/>
                </a:lnTo>
                <a:lnTo>
                  <a:pt x="19298" y="7712"/>
                </a:lnTo>
                <a:lnTo>
                  <a:pt x="19298" y="7104"/>
                </a:lnTo>
                <a:lnTo>
                  <a:pt x="16409" y="7104"/>
                </a:lnTo>
                <a:close/>
                <a:moveTo>
                  <a:pt x="1068" y="18363"/>
                </a:moveTo>
                <a:lnTo>
                  <a:pt x="1068" y="19579"/>
                </a:lnTo>
                <a:lnTo>
                  <a:pt x="20530" y="19579"/>
                </a:lnTo>
                <a:lnTo>
                  <a:pt x="20530" y="18363"/>
                </a:lnTo>
                <a:lnTo>
                  <a:pt x="1068" y="18363"/>
                </a:lnTo>
                <a:close/>
                <a:moveTo>
                  <a:pt x="0" y="2038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383"/>
                </a:lnTo>
                <a:lnTo>
                  <a:pt x="0" y="20383"/>
                </a:lnTo>
                <a:close/>
              </a:path>
            </a:pathLst>
          </a:custGeom>
          <a:solidFill>
            <a:schemeClr val="accent4">
              <a:hueOff val="-858837"/>
              <a:lumOff val="-979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Банк"/>
          <p:cNvSpPr/>
          <p:nvPr/>
        </p:nvSpPr>
        <p:spPr>
          <a:xfrm>
            <a:off x="8865745" y="2507412"/>
            <a:ext cx="1302500" cy="1235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4809"/>
                </a:lnTo>
                <a:lnTo>
                  <a:pt x="0" y="6302"/>
                </a:lnTo>
                <a:lnTo>
                  <a:pt x="21600" y="6302"/>
                </a:lnTo>
                <a:lnTo>
                  <a:pt x="21600" y="4809"/>
                </a:lnTo>
                <a:lnTo>
                  <a:pt x="10800" y="0"/>
                </a:lnTo>
                <a:close/>
                <a:moveTo>
                  <a:pt x="2300" y="7104"/>
                </a:moveTo>
                <a:lnTo>
                  <a:pt x="2300" y="7712"/>
                </a:lnTo>
                <a:lnTo>
                  <a:pt x="2688" y="7712"/>
                </a:lnTo>
                <a:lnTo>
                  <a:pt x="2688" y="16945"/>
                </a:lnTo>
                <a:lnTo>
                  <a:pt x="2300" y="16945"/>
                </a:lnTo>
                <a:lnTo>
                  <a:pt x="2300" y="17559"/>
                </a:lnTo>
                <a:lnTo>
                  <a:pt x="5189" y="17559"/>
                </a:lnTo>
                <a:lnTo>
                  <a:pt x="5189" y="16945"/>
                </a:lnTo>
                <a:lnTo>
                  <a:pt x="4799" y="16945"/>
                </a:lnTo>
                <a:lnTo>
                  <a:pt x="4799" y="7712"/>
                </a:lnTo>
                <a:lnTo>
                  <a:pt x="5189" y="7712"/>
                </a:lnTo>
                <a:lnTo>
                  <a:pt x="5189" y="7104"/>
                </a:lnTo>
                <a:lnTo>
                  <a:pt x="2300" y="7104"/>
                </a:lnTo>
                <a:close/>
                <a:moveTo>
                  <a:pt x="6350" y="7104"/>
                </a:moveTo>
                <a:lnTo>
                  <a:pt x="6350" y="7712"/>
                </a:lnTo>
                <a:lnTo>
                  <a:pt x="6738" y="7712"/>
                </a:lnTo>
                <a:lnTo>
                  <a:pt x="6738" y="16945"/>
                </a:lnTo>
                <a:lnTo>
                  <a:pt x="6350" y="16945"/>
                </a:lnTo>
                <a:lnTo>
                  <a:pt x="6350" y="17559"/>
                </a:lnTo>
                <a:lnTo>
                  <a:pt x="9239" y="17559"/>
                </a:lnTo>
                <a:lnTo>
                  <a:pt x="9239" y="16945"/>
                </a:lnTo>
                <a:lnTo>
                  <a:pt x="8849" y="16945"/>
                </a:lnTo>
                <a:lnTo>
                  <a:pt x="8849" y="7712"/>
                </a:lnTo>
                <a:lnTo>
                  <a:pt x="9239" y="7712"/>
                </a:lnTo>
                <a:lnTo>
                  <a:pt x="9239" y="7104"/>
                </a:lnTo>
                <a:lnTo>
                  <a:pt x="6350" y="7104"/>
                </a:lnTo>
                <a:close/>
                <a:moveTo>
                  <a:pt x="12359" y="7104"/>
                </a:moveTo>
                <a:lnTo>
                  <a:pt x="12359" y="7712"/>
                </a:lnTo>
                <a:lnTo>
                  <a:pt x="12749" y="7712"/>
                </a:lnTo>
                <a:lnTo>
                  <a:pt x="12749" y="16945"/>
                </a:lnTo>
                <a:lnTo>
                  <a:pt x="12359" y="16945"/>
                </a:lnTo>
                <a:lnTo>
                  <a:pt x="12359" y="17559"/>
                </a:lnTo>
                <a:lnTo>
                  <a:pt x="15248" y="17559"/>
                </a:lnTo>
                <a:lnTo>
                  <a:pt x="15248" y="16945"/>
                </a:lnTo>
                <a:lnTo>
                  <a:pt x="14860" y="16945"/>
                </a:lnTo>
                <a:lnTo>
                  <a:pt x="14860" y="7712"/>
                </a:lnTo>
                <a:lnTo>
                  <a:pt x="15248" y="7712"/>
                </a:lnTo>
                <a:lnTo>
                  <a:pt x="15248" y="7104"/>
                </a:lnTo>
                <a:lnTo>
                  <a:pt x="12359" y="7104"/>
                </a:lnTo>
                <a:close/>
                <a:moveTo>
                  <a:pt x="16409" y="7104"/>
                </a:moveTo>
                <a:lnTo>
                  <a:pt x="16409" y="7712"/>
                </a:lnTo>
                <a:lnTo>
                  <a:pt x="16799" y="7712"/>
                </a:lnTo>
                <a:lnTo>
                  <a:pt x="16799" y="16945"/>
                </a:lnTo>
                <a:lnTo>
                  <a:pt x="16409" y="16945"/>
                </a:lnTo>
                <a:lnTo>
                  <a:pt x="16409" y="17559"/>
                </a:lnTo>
                <a:lnTo>
                  <a:pt x="19298" y="17559"/>
                </a:lnTo>
                <a:lnTo>
                  <a:pt x="19298" y="16945"/>
                </a:lnTo>
                <a:lnTo>
                  <a:pt x="18910" y="16945"/>
                </a:lnTo>
                <a:lnTo>
                  <a:pt x="18910" y="7712"/>
                </a:lnTo>
                <a:lnTo>
                  <a:pt x="19298" y="7712"/>
                </a:lnTo>
                <a:lnTo>
                  <a:pt x="19298" y="7104"/>
                </a:lnTo>
                <a:lnTo>
                  <a:pt x="16409" y="7104"/>
                </a:lnTo>
                <a:close/>
                <a:moveTo>
                  <a:pt x="1068" y="18363"/>
                </a:moveTo>
                <a:lnTo>
                  <a:pt x="1068" y="19579"/>
                </a:lnTo>
                <a:lnTo>
                  <a:pt x="20530" y="19579"/>
                </a:lnTo>
                <a:lnTo>
                  <a:pt x="20530" y="18363"/>
                </a:lnTo>
                <a:lnTo>
                  <a:pt x="1068" y="18363"/>
                </a:lnTo>
                <a:close/>
                <a:moveTo>
                  <a:pt x="0" y="2038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383"/>
                </a:lnTo>
                <a:lnTo>
                  <a:pt x="0" y="20383"/>
                </a:ln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Банк"/>
          <p:cNvSpPr/>
          <p:nvPr/>
        </p:nvSpPr>
        <p:spPr>
          <a:xfrm>
            <a:off x="2932471" y="2507412"/>
            <a:ext cx="1302500" cy="1235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4809"/>
                </a:lnTo>
                <a:lnTo>
                  <a:pt x="0" y="6302"/>
                </a:lnTo>
                <a:lnTo>
                  <a:pt x="21600" y="6302"/>
                </a:lnTo>
                <a:lnTo>
                  <a:pt x="21600" y="4809"/>
                </a:lnTo>
                <a:lnTo>
                  <a:pt x="10800" y="0"/>
                </a:lnTo>
                <a:close/>
                <a:moveTo>
                  <a:pt x="2300" y="7104"/>
                </a:moveTo>
                <a:lnTo>
                  <a:pt x="2300" y="7712"/>
                </a:lnTo>
                <a:lnTo>
                  <a:pt x="2688" y="7712"/>
                </a:lnTo>
                <a:lnTo>
                  <a:pt x="2688" y="16945"/>
                </a:lnTo>
                <a:lnTo>
                  <a:pt x="2300" y="16945"/>
                </a:lnTo>
                <a:lnTo>
                  <a:pt x="2300" y="17559"/>
                </a:lnTo>
                <a:lnTo>
                  <a:pt x="5189" y="17559"/>
                </a:lnTo>
                <a:lnTo>
                  <a:pt x="5189" y="16945"/>
                </a:lnTo>
                <a:lnTo>
                  <a:pt x="4799" y="16945"/>
                </a:lnTo>
                <a:lnTo>
                  <a:pt x="4799" y="7712"/>
                </a:lnTo>
                <a:lnTo>
                  <a:pt x="5189" y="7712"/>
                </a:lnTo>
                <a:lnTo>
                  <a:pt x="5189" y="7104"/>
                </a:lnTo>
                <a:lnTo>
                  <a:pt x="2300" y="7104"/>
                </a:lnTo>
                <a:close/>
                <a:moveTo>
                  <a:pt x="6350" y="7104"/>
                </a:moveTo>
                <a:lnTo>
                  <a:pt x="6350" y="7712"/>
                </a:lnTo>
                <a:lnTo>
                  <a:pt x="6738" y="7712"/>
                </a:lnTo>
                <a:lnTo>
                  <a:pt x="6738" y="16945"/>
                </a:lnTo>
                <a:lnTo>
                  <a:pt x="6350" y="16945"/>
                </a:lnTo>
                <a:lnTo>
                  <a:pt x="6350" y="17559"/>
                </a:lnTo>
                <a:lnTo>
                  <a:pt x="9239" y="17559"/>
                </a:lnTo>
                <a:lnTo>
                  <a:pt x="9239" y="16945"/>
                </a:lnTo>
                <a:lnTo>
                  <a:pt x="8849" y="16945"/>
                </a:lnTo>
                <a:lnTo>
                  <a:pt x="8849" y="7712"/>
                </a:lnTo>
                <a:lnTo>
                  <a:pt x="9239" y="7712"/>
                </a:lnTo>
                <a:lnTo>
                  <a:pt x="9239" y="7104"/>
                </a:lnTo>
                <a:lnTo>
                  <a:pt x="6350" y="7104"/>
                </a:lnTo>
                <a:close/>
                <a:moveTo>
                  <a:pt x="12359" y="7104"/>
                </a:moveTo>
                <a:lnTo>
                  <a:pt x="12359" y="7712"/>
                </a:lnTo>
                <a:lnTo>
                  <a:pt x="12749" y="7712"/>
                </a:lnTo>
                <a:lnTo>
                  <a:pt x="12749" y="16945"/>
                </a:lnTo>
                <a:lnTo>
                  <a:pt x="12359" y="16945"/>
                </a:lnTo>
                <a:lnTo>
                  <a:pt x="12359" y="17559"/>
                </a:lnTo>
                <a:lnTo>
                  <a:pt x="15248" y="17559"/>
                </a:lnTo>
                <a:lnTo>
                  <a:pt x="15248" y="16945"/>
                </a:lnTo>
                <a:lnTo>
                  <a:pt x="14860" y="16945"/>
                </a:lnTo>
                <a:lnTo>
                  <a:pt x="14860" y="7712"/>
                </a:lnTo>
                <a:lnTo>
                  <a:pt x="15248" y="7712"/>
                </a:lnTo>
                <a:lnTo>
                  <a:pt x="15248" y="7104"/>
                </a:lnTo>
                <a:lnTo>
                  <a:pt x="12359" y="7104"/>
                </a:lnTo>
                <a:close/>
                <a:moveTo>
                  <a:pt x="16409" y="7104"/>
                </a:moveTo>
                <a:lnTo>
                  <a:pt x="16409" y="7712"/>
                </a:lnTo>
                <a:lnTo>
                  <a:pt x="16799" y="7712"/>
                </a:lnTo>
                <a:lnTo>
                  <a:pt x="16799" y="16945"/>
                </a:lnTo>
                <a:lnTo>
                  <a:pt x="16409" y="16945"/>
                </a:lnTo>
                <a:lnTo>
                  <a:pt x="16409" y="17559"/>
                </a:lnTo>
                <a:lnTo>
                  <a:pt x="19298" y="17559"/>
                </a:lnTo>
                <a:lnTo>
                  <a:pt x="19298" y="16945"/>
                </a:lnTo>
                <a:lnTo>
                  <a:pt x="18910" y="16945"/>
                </a:lnTo>
                <a:lnTo>
                  <a:pt x="18910" y="7712"/>
                </a:lnTo>
                <a:lnTo>
                  <a:pt x="19298" y="7712"/>
                </a:lnTo>
                <a:lnTo>
                  <a:pt x="19298" y="7104"/>
                </a:lnTo>
                <a:lnTo>
                  <a:pt x="16409" y="7104"/>
                </a:lnTo>
                <a:close/>
                <a:moveTo>
                  <a:pt x="1068" y="18363"/>
                </a:moveTo>
                <a:lnTo>
                  <a:pt x="1068" y="19579"/>
                </a:lnTo>
                <a:lnTo>
                  <a:pt x="20530" y="19579"/>
                </a:lnTo>
                <a:lnTo>
                  <a:pt x="20530" y="18363"/>
                </a:lnTo>
                <a:lnTo>
                  <a:pt x="1068" y="18363"/>
                </a:lnTo>
                <a:close/>
                <a:moveTo>
                  <a:pt x="0" y="2038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383"/>
                </a:lnTo>
                <a:lnTo>
                  <a:pt x="0" y="20383"/>
                </a:lnTo>
                <a:close/>
              </a:path>
            </a:pathLst>
          </a:custGeom>
          <a:solidFill>
            <a:srgbClr val="945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Банк"/>
          <p:cNvSpPr/>
          <p:nvPr/>
        </p:nvSpPr>
        <p:spPr>
          <a:xfrm>
            <a:off x="14671411" y="2507412"/>
            <a:ext cx="1302500" cy="1235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4809"/>
                </a:lnTo>
                <a:lnTo>
                  <a:pt x="0" y="6302"/>
                </a:lnTo>
                <a:lnTo>
                  <a:pt x="21600" y="6302"/>
                </a:lnTo>
                <a:lnTo>
                  <a:pt x="21600" y="4809"/>
                </a:lnTo>
                <a:lnTo>
                  <a:pt x="10800" y="0"/>
                </a:lnTo>
                <a:close/>
                <a:moveTo>
                  <a:pt x="2300" y="7104"/>
                </a:moveTo>
                <a:lnTo>
                  <a:pt x="2300" y="7712"/>
                </a:lnTo>
                <a:lnTo>
                  <a:pt x="2688" y="7712"/>
                </a:lnTo>
                <a:lnTo>
                  <a:pt x="2688" y="16945"/>
                </a:lnTo>
                <a:lnTo>
                  <a:pt x="2300" y="16945"/>
                </a:lnTo>
                <a:lnTo>
                  <a:pt x="2300" y="17559"/>
                </a:lnTo>
                <a:lnTo>
                  <a:pt x="5189" y="17559"/>
                </a:lnTo>
                <a:lnTo>
                  <a:pt x="5189" y="16945"/>
                </a:lnTo>
                <a:lnTo>
                  <a:pt x="4799" y="16945"/>
                </a:lnTo>
                <a:lnTo>
                  <a:pt x="4799" y="7712"/>
                </a:lnTo>
                <a:lnTo>
                  <a:pt x="5189" y="7712"/>
                </a:lnTo>
                <a:lnTo>
                  <a:pt x="5189" y="7104"/>
                </a:lnTo>
                <a:lnTo>
                  <a:pt x="2300" y="7104"/>
                </a:lnTo>
                <a:close/>
                <a:moveTo>
                  <a:pt x="6350" y="7104"/>
                </a:moveTo>
                <a:lnTo>
                  <a:pt x="6350" y="7712"/>
                </a:lnTo>
                <a:lnTo>
                  <a:pt x="6738" y="7712"/>
                </a:lnTo>
                <a:lnTo>
                  <a:pt x="6738" y="16945"/>
                </a:lnTo>
                <a:lnTo>
                  <a:pt x="6350" y="16945"/>
                </a:lnTo>
                <a:lnTo>
                  <a:pt x="6350" y="17559"/>
                </a:lnTo>
                <a:lnTo>
                  <a:pt x="9239" y="17559"/>
                </a:lnTo>
                <a:lnTo>
                  <a:pt x="9239" y="16945"/>
                </a:lnTo>
                <a:lnTo>
                  <a:pt x="8849" y="16945"/>
                </a:lnTo>
                <a:lnTo>
                  <a:pt x="8849" y="7712"/>
                </a:lnTo>
                <a:lnTo>
                  <a:pt x="9239" y="7712"/>
                </a:lnTo>
                <a:lnTo>
                  <a:pt x="9239" y="7104"/>
                </a:lnTo>
                <a:lnTo>
                  <a:pt x="6350" y="7104"/>
                </a:lnTo>
                <a:close/>
                <a:moveTo>
                  <a:pt x="12359" y="7104"/>
                </a:moveTo>
                <a:lnTo>
                  <a:pt x="12359" y="7712"/>
                </a:lnTo>
                <a:lnTo>
                  <a:pt x="12749" y="7712"/>
                </a:lnTo>
                <a:lnTo>
                  <a:pt x="12749" y="16945"/>
                </a:lnTo>
                <a:lnTo>
                  <a:pt x="12359" y="16945"/>
                </a:lnTo>
                <a:lnTo>
                  <a:pt x="12359" y="17559"/>
                </a:lnTo>
                <a:lnTo>
                  <a:pt x="15248" y="17559"/>
                </a:lnTo>
                <a:lnTo>
                  <a:pt x="15248" y="16945"/>
                </a:lnTo>
                <a:lnTo>
                  <a:pt x="14860" y="16945"/>
                </a:lnTo>
                <a:lnTo>
                  <a:pt x="14860" y="7712"/>
                </a:lnTo>
                <a:lnTo>
                  <a:pt x="15248" y="7712"/>
                </a:lnTo>
                <a:lnTo>
                  <a:pt x="15248" y="7104"/>
                </a:lnTo>
                <a:lnTo>
                  <a:pt x="12359" y="7104"/>
                </a:lnTo>
                <a:close/>
                <a:moveTo>
                  <a:pt x="16409" y="7104"/>
                </a:moveTo>
                <a:lnTo>
                  <a:pt x="16409" y="7712"/>
                </a:lnTo>
                <a:lnTo>
                  <a:pt x="16799" y="7712"/>
                </a:lnTo>
                <a:lnTo>
                  <a:pt x="16799" y="16945"/>
                </a:lnTo>
                <a:lnTo>
                  <a:pt x="16409" y="16945"/>
                </a:lnTo>
                <a:lnTo>
                  <a:pt x="16409" y="17559"/>
                </a:lnTo>
                <a:lnTo>
                  <a:pt x="19298" y="17559"/>
                </a:lnTo>
                <a:lnTo>
                  <a:pt x="19298" y="16945"/>
                </a:lnTo>
                <a:lnTo>
                  <a:pt x="18910" y="16945"/>
                </a:lnTo>
                <a:lnTo>
                  <a:pt x="18910" y="7712"/>
                </a:lnTo>
                <a:lnTo>
                  <a:pt x="19298" y="7712"/>
                </a:lnTo>
                <a:lnTo>
                  <a:pt x="19298" y="7104"/>
                </a:lnTo>
                <a:lnTo>
                  <a:pt x="16409" y="7104"/>
                </a:lnTo>
                <a:close/>
                <a:moveTo>
                  <a:pt x="1068" y="18363"/>
                </a:moveTo>
                <a:lnTo>
                  <a:pt x="1068" y="19579"/>
                </a:lnTo>
                <a:lnTo>
                  <a:pt x="20530" y="19579"/>
                </a:lnTo>
                <a:lnTo>
                  <a:pt x="20530" y="18363"/>
                </a:lnTo>
                <a:lnTo>
                  <a:pt x="1068" y="18363"/>
                </a:lnTo>
                <a:close/>
                <a:moveTo>
                  <a:pt x="0" y="2038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383"/>
                </a:lnTo>
                <a:lnTo>
                  <a:pt x="0" y="20383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Центр цифрового развития…"/>
          <p:cNvSpPr txBox="1"/>
          <p:nvPr/>
        </p:nvSpPr>
        <p:spPr>
          <a:xfrm>
            <a:off x="748117" y="3777906"/>
            <a:ext cx="5206573" cy="192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1" defTabSz="825500">
              <a:spcBef>
                <a:spcPts val="1800"/>
              </a:spcBef>
              <a:defRPr sz="3700" b="1" spc="-37">
                <a:solidFill>
                  <a:srgbClr val="945200"/>
                </a:solidFill>
              </a:defRPr>
            </a:pPr>
            <a:r>
              <a:t>Центр цифрового развития</a:t>
            </a:r>
          </a:p>
          <a:p>
            <a:pPr lvl="1" defTabSz="825500">
              <a:defRPr sz="3700" b="1" spc="-37">
                <a:solidFill>
                  <a:srgbClr val="945200"/>
                </a:solidFill>
              </a:defRPr>
            </a:pPr>
            <a:r>
              <a:t>(ЦЦР)</a:t>
            </a:r>
          </a:p>
        </p:txBody>
      </p:sp>
      <p:sp>
        <p:nvSpPr>
          <p:cNvPr id="193" name="Центр перспективных исследований…"/>
          <p:cNvSpPr txBox="1"/>
          <p:nvPr/>
        </p:nvSpPr>
        <p:spPr>
          <a:xfrm>
            <a:off x="6913709" y="3777906"/>
            <a:ext cx="5206573" cy="192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1" indent="416052" defTabSz="751205">
              <a:spcBef>
                <a:spcPts val="1600"/>
              </a:spcBef>
              <a:defRPr sz="3367" b="1" spc="-33">
                <a:solidFill>
                  <a:srgbClr val="941100"/>
                </a:solidFill>
              </a:defRPr>
            </a:pPr>
            <a:r>
              <a:t>Центр перспективных исследований</a:t>
            </a:r>
          </a:p>
          <a:p>
            <a:pPr lvl="1" indent="416052" defTabSz="751205">
              <a:defRPr sz="3367" b="1" spc="-33">
                <a:solidFill>
                  <a:srgbClr val="941100"/>
                </a:solidFill>
              </a:defRPr>
            </a:pPr>
            <a:r>
              <a:t>(ЦПИ)</a:t>
            </a:r>
          </a:p>
        </p:txBody>
      </p:sp>
      <p:sp>
        <p:nvSpPr>
          <p:cNvPr id="194" name="Офисы цифровизации"/>
          <p:cNvSpPr txBox="1"/>
          <p:nvPr/>
        </p:nvSpPr>
        <p:spPr>
          <a:xfrm>
            <a:off x="12586024" y="3681976"/>
            <a:ext cx="5206574" cy="192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1" defTabSz="825500">
              <a:spcBef>
                <a:spcPts val="1800"/>
              </a:spcBef>
              <a:defRPr sz="3700" b="1" spc="-37"/>
            </a:pPr>
            <a:r>
              <a:rPr dirty="0" err="1"/>
              <a:t>Офисы</a:t>
            </a:r>
            <a:r>
              <a:rPr dirty="0"/>
              <a:t> цифровизации</a:t>
            </a:r>
          </a:p>
        </p:txBody>
      </p:sp>
      <p:sp>
        <p:nvSpPr>
          <p:cNvPr id="195" name="Парк высоких технологий"/>
          <p:cNvSpPr txBox="1"/>
          <p:nvPr/>
        </p:nvSpPr>
        <p:spPr>
          <a:xfrm>
            <a:off x="18275720" y="3681976"/>
            <a:ext cx="5206574" cy="192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1" defTabSz="825500">
              <a:spcBef>
                <a:spcPts val="1800"/>
              </a:spcBef>
              <a:defRPr sz="3700" b="1" spc="-37">
                <a:solidFill>
                  <a:schemeClr val="accent4">
                    <a:hueOff val="-858837"/>
                    <a:lumOff val="-9791"/>
                  </a:schemeClr>
                </a:solidFill>
              </a:defRPr>
            </a:pPr>
            <a:r>
              <a:t>Парк высоких технологий</a:t>
            </a:r>
          </a:p>
        </p:txBody>
      </p:sp>
      <p:sp>
        <p:nvSpPr>
          <p:cNvPr id="196" name="разработка технических паспортов;…"/>
          <p:cNvSpPr txBox="1"/>
          <p:nvPr/>
        </p:nvSpPr>
        <p:spPr>
          <a:xfrm>
            <a:off x="13090568" y="5630075"/>
            <a:ext cx="4553606" cy="739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технических</a:t>
            </a:r>
            <a:r>
              <a:rPr dirty="0"/>
              <a:t> </a:t>
            </a:r>
            <a:r>
              <a:rPr dirty="0" err="1"/>
              <a:t>паспортов</a:t>
            </a:r>
            <a:r>
              <a:rPr dirty="0"/>
              <a:t>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технических</a:t>
            </a:r>
            <a:r>
              <a:rPr dirty="0"/>
              <a:t> </a:t>
            </a:r>
            <a:r>
              <a:rPr dirty="0" err="1"/>
              <a:t>заданий</a:t>
            </a:r>
            <a:r>
              <a:rPr dirty="0"/>
              <a:t> на </a:t>
            </a:r>
            <a:r>
              <a:rPr dirty="0" err="1"/>
              <a:t>создание</a:t>
            </a:r>
            <a:r>
              <a:rPr dirty="0"/>
              <a:t> ЦП, ГИС(Р);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(</a:t>
            </a:r>
            <a:r>
              <a:rPr dirty="0" err="1"/>
              <a:t>доработка</a:t>
            </a:r>
            <a:r>
              <a:rPr dirty="0"/>
              <a:t>) ПО;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сопровождени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/>
              <a:t>ЦП, ГИС.</a:t>
            </a:r>
          </a:p>
          <a:p>
            <a:pPr algn="just" defTabSz="825500">
              <a:spcBef>
                <a:spcPts val="1000"/>
              </a:spcBef>
              <a:defRPr sz="27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! </a:t>
            </a:r>
            <a:r>
              <a:rPr dirty="0" err="1"/>
              <a:t>Возможно</a:t>
            </a:r>
            <a:r>
              <a:rPr dirty="0"/>
              <a:t> </a:t>
            </a:r>
            <a:r>
              <a:rPr dirty="0" err="1"/>
              <a:t>привлечение</a:t>
            </a:r>
            <a:r>
              <a:rPr dirty="0"/>
              <a:t> </a:t>
            </a:r>
            <a:r>
              <a:rPr dirty="0" err="1"/>
              <a:t>офисом</a:t>
            </a:r>
            <a:r>
              <a:rPr dirty="0"/>
              <a:t> цифровизации </a:t>
            </a:r>
            <a:r>
              <a:rPr dirty="0" err="1"/>
              <a:t>сторонних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содействия</a:t>
            </a:r>
            <a:r>
              <a:rPr dirty="0"/>
              <a:t> в </a:t>
            </a:r>
            <a:r>
              <a:rPr dirty="0" err="1"/>
              <a:t>оказании</a:t>
            </a:r>
            <a:r>
              <a:rPr dirty="0"/>
              <a:t> </a:t>
            </a:r>
            <a:r>
              <a:rPr dirty="0" err="1"/>
              <a:t>услуг</a:t>
            </a:r>
            <a:endParaRPr dirty="0"/>
          </a:p>
        </p:txBody>
      </p:sp>
      <p:sp>
        <p:nvSpPr>
          <p:cNvPr id="197" name="эксперты для экспертизы;…"/>
          <p:cNvSpPr txBox="1"/>
          <p:nvPr/>
        </p:nvSpPr>
        <p:spPr>
          <a:xfrm>
            <a:off x="18275720" y="5629275"/>
            <a:ext cx="5949491" cy="298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chemeClr val="accent4">
                    <a:hueOff val="-858837"/>
                    <a:lumOff val="-979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эксперты</a:t>
            </a:r>
            <a:r>
              <a:rPr dirty="0" smtClean="0"/>
              <a:t>;</a:t>
            </a:r>
            <a:endParaRPr dirty="0"/>
          </a:p>
          <a:p>
            <a:pPr marL="342900" indent="-342900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chemeClr val="accent4">
                    <a:hueOff val="-858837"/>
                    <a:lumOff val="-979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</a:t>
            </a:r>
            <a:r>
              <a:rPr dirty="0" err="1"/>
              <a:t>технологических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</a:t>
            </a:r>
            <a:r>
              <a:rPr dirty="0" err="1"/>
              <a:t>резидентов</a:t>
            </a:r>
            <a:r>
              <a:rPr dirty="0"/>
              <a:t>;</a:t>
            </a:r>
          </a:p>
          <a:p>
            <a:pPr marL="342900" indent="-342900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chemeClr val="accent4">
                    <a:hueOff val="-858837"/>
                    <a:lumOff val="-979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участие</a:t>
            </a:r>
            <a:r>
              <a:rPr dirty="0"/>
              <a:t> в </a:t>
            </a:r>
            <a:r>
              <a:rPr dirty="0" err="1"/>
              <a:t>финансировании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</a:t>
            </a:r>
            <a:r>
              <a:rPr dirty="0" err="1"/>
              <a:t>экспертов</a:t>
            </a:r>
            <a:r>
              <a:rPr dirty="0"/>
              <a:t>;</a:t>
            </a:r>
          </a:p>
          <a:p>
            <a:pPr marL="342900" indent="-342900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chemeClr val="accent4">
                    <a:hueOff val="-858837"/>
                    <a:lumOff val="-979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пилотные</a:t>
            </a:r>
            <a:r>
              <a:rPr dirty="0"/>
              <a:t> </a:t>
            </a:r>
            <a:r>
              <a:rPr dirty="0" err="1"/>
              <a:t>проекты</a:t>
            </a:r>
            <a:r>
              <a:rPr dirty="0"/>
              <a:t>.</a:t>
            </a:r>
          </a:p>
        </p:txBody>
      </p:sp>
      <p:sp>
        <p:nvSpPr>
          <p:cNvPr id="198" name="НИР: прогнозы цифрового развития; показатели уровня цифрового развития; анализ уровня цифрового развития;…"/>
          <p:cNvSpPr txBox="1"/>
          <p:nvPr/>
        </p:nvSpPr>
        <p:spPr>
          <a:xfrm>
            <a:off x="6987316" y="5976055"/>
            <a:ext cx="5471705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9699" indent="-139699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rgbClr val="9411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НИР: прогнозы цифрового развития; показатели уровня цифрового развития; анализ уровня цифрового развития;</a:t>
            </a:r>
          </a:p>
          <a:p>
            <a:pPr marL="139699" indent="-139699" algn="just" defTabSz="825500">
              <a:spcBef>
                <a:spcPts val="1000"/>
              </a:spcBef>
              <a:buSzPct val="123000"/>
              <a:buChar char="•"/>
              <a:defRPr sz="2700" b="1">
                <a:solidFill>
                  <a:srgbClr val="9411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организационно-техническое обеспечение экспертизы.</a:t>
            </a:r>
          </a:p>
        </p:txBody>
      </p:sp>
      <p:sp>
        <p:nvSpPr>
          <p:cNvPr id="199" name="разработка технических паспортов;…"/>
          <p:cNvSpPr txBox="1"/>
          <p:nvPr/>
        </p:nvSpPr>
        <p:spPr>
          <a:xfrm>
            <a:off x="285812" y="5800012"/>
            <a:ext cx="6595818" cy="601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solidFill>
                  <a:srgbClr val="9452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технических</a:t>
            </a:r>
            <a:r>
              <a:rPr dirty="0"/>
              <a:t> </a:t>
            </a:r>
            <a:r>
              <a:rPr dirty="0" err="1"/>
              <a:t>паспортов</a:t>
            </a:r>
            <a:r>
              <a:rPr dirty="0"/>
              <a:t>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solidFill>
                  <a:srgbClr val="9452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технических</a:t>
            </a:r>
            <a:r>
              <a:rPr dirty="0"/>
              <a:t> </a:t>
            </a:r>
            <a:r>
              <a:rPr dirty="0" err="1"/>
              <a:t>заданий</a:t>
            </a:r>
            <a:r>
              <a:rPr dirty="0"/>
              <a:t> на </a:t>
            </a:r>
            <a:r>
              <a:rPr dirty="0" err="1"/>
              <a:t>создание</a:t>
            </a:r>
            <a:r>
              <a:rPr dirty="0"/>
              <a:t> ЦП, ГИС(Р);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solidFill>
                  <a:srgbClr val="9452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solidFill>
                  <a:srgbClr val="9452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сопровождени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/>
              <a:t>ЦП, ГИС;</a:t>
            </a:r>
          </a:p>
          <a:p>
            <a:pPr marL="190499" indent="-190499" algn="just" defTabSz="825500">
              <a:spcBef>
                <a:spcPts val="1000"/>
              </a:spcBef>
              <a:buSzPct val="40000"/>
              <a:buBlip>
                <a:blip r:embed="rId2"/>
              </a:buBlip>
              <a:defRPr sz="2700" b="1">
                <a:solidFill>
                  <a:srgbClr val="9452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информационно-аналитическое</a:t>
            </a:r>
            <a:r>
              <a:rPr dirty="0"/>
              <a:t> </a:t>
            </a:r>
            <a:r>
              <a:rPr dirty="0" err="1"/>
              <a:t>сопровождение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/>
              <a:t>Минсвязи</a:t>
            </a:r>
            <a:r>
              <a:rPr dirty="0"/>
              <a:t> (</a:t>
            </a:r>
            <a:r>
              <a:rPr dirty="0" err="1"/>
              <a:t>законодательство</a:t>
            </a:r>
            <a:r>
              <a:rPr dirty="0"/>
              <a:t>, ТНПА, </a:t>
            </a:r>
            <a:r>
              <a:rPr dirty="0" err="1"/>
              <a:t>техническая</a:t>
            </a:r>
            <a:r>
              <a:rPr dirty="0"/>
              <a:t> </a:t>
            </a:r>
            <a:r>
              <a:rPr dirty="0" err="1"/>
              <a:t>политика</a:t>
            </a:r>
            <a:r>
              <a:rPr dirty="0"/>
              <a:t>, </a:t>
            </a:r>
            <a:r>
              <a:rPr dirty="0" err="1"/>
              <a:t>статистика</a:t>
            </a:r>
            <a:r>
              <a:rPr dirty="0"/>
              <a:t>, </a:t>
            </a:r>
            <a:r>
              <a:rPr dirty="0" err="1"/>
              <a:t>мониторинг</a:t>
            </a:r>
            <a:r>
              <a:rPr dirty="0"/>
              <a:t> и </a:t>
            </a: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эффективности</a:t>
            </a:r>
            <a:r>
              <a:rPr dirty="0"/>
              <a:t> </a:t>
            </a:r>
            <a:r>
              <a:rPr dirty="0" err="1"/>
              <a:t>проектов</a:t>
            </a:r>
            <a:r>
              <a:rPr dirty="0"/>
              <a:t>, </a:t>
            </a:r>
            <a:r>
              <a:rPr dirty="0" err="1"/>
              <a:t>популяризация</a:t>
            </a:r>
            <a:r>
              <a:rPr dirty="0"/>
              <a:t> и </a:t>
            </a:r>
            <a:r>
              <a:rPr dirty="0" err="1"/>
              <a:t>результатов</a:t>
            </a:r>
            <a:r>
              <a:rPr dirty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482294" y="13170646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Какой эффект ожидается?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11268295" cy="1435100"/>
          </a:xfrm>
          <a:prstGeom prst="rect">
            <a:avLst/>
          </a:prstGeom>
        </p:spPr>
        <p:txBody>
          <a:bodyPr/>
          <a:lstStyle>
            <a:lvl1pPr defTabSz="1853137">
              <a:defRPr sz="6612" spc="-132">
                <a:solidFill>
                  <a:srgbClr val="929000"/>
                </a:solidFill>
              </a:defRPr>
            </a:lvl1pPr>
          </a:lstStyle>
          <a:p>
            <a:r>
              <a:t>Какой эффект ожидается?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605" t="32593" r="32604" b="25000"/>
          <a:stretch/>
        </p:blipFill>
        <p:spPr>
          <a:xfrm>
            <a:off x="2006600" y="2209799"/>
            <a:ext cx="20472400" cy="98079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512181" y="13170646"/>
            <a:ext cx="368505" cy="374600"/>
          </a:xfrm>
        </p:spPr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380</Words>
  <Application>Microsoft Office PowerPoint</Application>
  <PresentationFormat>Произвольный</PresentationFormat>
  <Paragraphs>72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Helvetica</vt:lpstr>
      <vt:lpstr>Helvetica Neue</vt:lpstr>
      <vt:lpstr>Helvetica Neue Medium</vt:lpstr>
      <vt:lpstr>Wingdings</vt:lpstr>
      <vt:lpstr>21_BasicWhite</vt:lpstr>
      <vt:lpstr>Цифровое развитие.  Новшества в государственном регулировании</vt:lpstr>
      <vt:lpstr>Презентация PowerPoint</vt:lpstr>
      <vt:lpstr>Презентация PowerPoint</vt:lpstr>
      <vt:lpstr>Презентация PowerPoint</vt:lpstr>
      <vt:lpstr>Какие инструменты поддержки проектов появляются в цифровом развитии?</vt:lpstr>
      <vt:lpstr>Какие организации будут оказывать поддержку цифровому развитию?</vt:lpstr>
      <vt:lpstr>Какой эффект ожидается?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развитие.  Новшества в государственном регулировании</dc:title>
  <cp:lastModifiedBy>Шапкина Юлия Александровна</cp:lastModifiedBy>
  <cp:revision>14</cp:revision>
  <dcterms:modified xsi:type="dcterms:W3CDTF">2022-05-17T14:39:47Z</dcterms:modified>
</cp:coreProperties>
</file>